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ângulo de cantos arredondados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tângulo de cantos arredondados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ítulo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20" name="Subtítulo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19" name="Espaço Reservado para Data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4CF2E0-CCC4-4E1E-9902-C3C36AB3FDA4}" type="datetimeFigureOut">
              <a:rPr lang="en-US" smtClean="0"/>
              <a:pPr/>
              <a:t>8/26/2015</a:t>
            </a:fld>
            <a:endParaRPr lang="en-US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11" name="Espaço Reservado para Número de Slid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‹nº›</a:t>
            </a:fld>
            <a:endParaRPr kumimoji="0" lang="en-US" sz="14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4CF2E0-CCC4-4E1E-9902-C3C36AB3FDA4}" type="datetimeFigureOut">
              <a:rPr lang="en-US" smtClean="0"/>
              <a:pPr/>
              <a:t>8/26/2015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4CF2E0-CCC4-4E1E-9902-C3C36AB3FDA4}" type="datetimeFigureOut">
              <a:rPr lang="en-US" smtClean="0"/>
              <a:pPr/>
              <a:t>8/26/2015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4CF2E0-CCC4-4E1E-9902-C3C36AB3FDA4}" type="datetimeFigureOut">
              <a:rPr lang="en-US" smtClean="0"/>
              <a:pPr/>
              <a:t>8/26/2015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tângulo de cantos arredondados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tângulo de cantos arredondados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4CF2E0-CCC4-4E1E-9902-C3C36AB3FDA4}" type="datetimeFigureOut">
              <a:rPr lang="en-US" smtClean="0"/>
              <a:pPr/>
              <a:t>8/26/2015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‹nº›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4CF2E0-CCC4-4E1E-9902-C3C36AB3FDA4}" type="datetimeFigureOut">
              <a:rPr lang="en-US" smtClean="0"/>
              <a:pPr/>
              <a:t>8/26/2015</a:t>
            </a:fld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4CF2E0-CCC4-4E1E-9902-C3C36AB3FDA4}" type="datetimeFigureOut">
              <a:rPr lang="en-US" smtClean="0"/>
              <a:pPr/>
              <a:t>8/26/2015</a:t>
            </a:fld>
            <a:endParaRPr lang="en-US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4CF2E0-CCC4-4E1E-9902-C3C36AB3FDA4}" type="datetimeFigureOut">
              <a:rPr lang="en-US" smtClean="0"/>
              <a:pPr/>
              <a:t>8/26/2015</a:t>
            </a:fld>
            <a:endParaRPr lang="en-US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de cantos arredondados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4CF2E0-CCC4-4E1E-9902-C3C36AB3FDA4}" type="datetimeFigureOut">
              <a:rPr lang="en-US" smtClean="0"/>
              <a:pPr/>
              <a:t>8/26/2015</a:t>
            </a:fld>
            <a:endParaRPr lang="en-US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4CF2E0-CCC4-4E1E-9902-C3C36AB3FDA4}" type="datetimeFigureOut">
              <a:rPr lang="en-US" smtClean="0"/>
              <a:pPr/>
              <a:t>8/26/2015</a:t>
            </a:fld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ângulo de cantos arredondados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Arredondar Retângulo em um Canto Único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4CF2E0-CCC4-4E1E-9902-C3C36AB3FDA4}" type="datetimeFigureOut">
              <a:rPr lang="en-US" smtClean="0"/>
              <a:pPr/>
              <a:t>8/26/2015</a:t>
            </a:fld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‹nº›</a:t>
            </a:fld>
            <a:endParaRPr kumimoji="0" lang="en-US" dirty="0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t-BR" smtClean="0"/>
              <a:t>Clique no ícone para adicionar uma imagem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de cantos arredondados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tângulo de cantos arredondados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Espaço Reservado para Título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25" name="Espaço Reservado para Data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 algn="r" eaLnBrk="1" latinLnBrk="0" hangingPunct="1"/>
            <a:fld id="{564CF2E0-CCC4-4E1E-9902-C3C36AB3FDA4}" type="datetimeFigureOut">
              <a:rPr lang="en-US" smtClean="0"/>
              <a:pPr algn="r" eaLnBrk="1" latinLnBrk="0" hangingPunct="1"/>
              <a:t>8/26/2015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8" name="Espaço Reservado para Rodapé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 algn="ctr" eaLnBrk="1" latinLnBrk="0" hangingPunct="1"/>
            <a:fld id="{6F42FDE4-A7DD-41A7-A0A6-9B649FB43336}" type="slidenum">
              <a:rPr kumimoji="0" lang="en-US" smtClean="0"/>
              <a:pPr algn="ctr" eaLnBrk="1" latinLnBrk="0" hangingPunct="1"/>
              <a:t>‹nº›</a:t>
            </a:fld>
            <a:endParaRPr kumimoji="0" lang="en-US" sz="14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ctrTitle"/>
          </p:nvPr>
        </p:nvSpPr>
        <p:spPr>
          <a:xfrm>
            <a:off x="928662" y="1285860"/>
            <a:ext cx="7772400" cy="2071702"/>
          </a:xfrm>
        </p:spPr>
        <p:txBody>
          <a:bodyPr>
            <a:normAutofit/>
          </a:bodyPr>
          <a:lstStyle/>
          <a:p>
            <a:pPr algn="ctr"/>
            <a:r>
              <a:rPr lang="pt-BR" sz="2000" i="1" u="sng" dirty="0" smtClean="0">
                <a:latin typeface="Arial" pitchFamily="34" charset="0"/>
                <a:cs typeface="Arial" pitchFamily="34" charset="0"/>
              </a:rPr>
              <a:t>GOVERNO </a:t>
            </a:r>
            <a:r>
              <a:rPr lang="pt-BR" sz="2000" i="1" u="sng" dirty="0" smtClean="0">
                <a:latin typeface="Arial" pitchFamily="34" charset="0"/>
                <a:cs typeface="Arial" pitchFamily="34" charset="0"/>
              </a:rPr>
              <a:t>DO ESTADO DE MATO GROSSO DO SUL</a:t>
            </a:r>
            <a:br>
              <a:rPr lang="pt-BR" sz="2000" i="1" u="sng" dirty="0" smtClean="0">
                <a:latin typeface="Arial" pitchFamily="34" charset="0"/>
                <a:cs typeface="Arial" pitchFamily="34" charset="0"/>
              </a:rPr>
            </a:br>
            <a:r>
              <a:rPr lang="pt-BR" sz="2000" i="1" u="sng" dirty="0" smtClean="0">
                <a:latin typeface="Arial" pitchFamily="34" charset="0"/>
                <a:cs typeface="Arial" pitchFamily="34" charset="0"/>
              </a:rPr>
              <a:t>SECRETARIA </a:t>
            </a:r>
            <a:r>
              <a:rPr lang="pt-BR" sz="2000" i="1" u="sng" dirty="0" smtClean="0">
                <a:latin typeface="Arial" pitchFamily="34" charset="0"/>
                <a:cs typeface="Arial" pitchFamily="34" charset="0"/>
              </a:rPr>
              <a:t>DE ESTADO DE EDUCAÇÃO</a:t>
            </a:r>
            <a:br>
              <a:rPr lang="pt-BR" sz="2000" i="1" u="sng" dirty="0" smtClean="0">
                <a:latin typeface="Arial" pitchFamily="34" charset="0"/>
                <a:cs typeface="Arial" pitchFamily="34" charset="0"/>
              </a:rPr>
            </a:br>
            <a:r>
              <a:rPr lang="pt-BR" sz="2000" i="1" u="sng" dirty="0" smtClean="0">
                <a:latin typeface="Arial" pitchFamily="34" charset="0"/>
                <a:cs typeface="Arial" pitchFamily="34" charset="0"/>
              </a:rPr>
              <a:t>SUPERINTENDÊNCIA DE POLÍTICAS DE EDUCAÇÃO</a:t>
            </a:r>
            <a:br>
              <a:rPr lang="pt-BR" sz="2000" i="1" u="sng" dirty="0" smtClean="0">
                <a:latin typeface="Arial" pitchFamily="34" charset="0"/>
                <a:cs typeface="Arial" pitchFamily="34" charset="0"/>
              </a:rPr>
            </a:br>
            <a:r>
              <a:rPr lang="pt-BR" sz="2000" i="1" u="sng" dirty="0" smtClean="0">
                <a:latin typeface="Arial" pitchFamily="34" charset="0"/>
                <a:cs typeface="Arial" pitchFamily="34" charset="0"/>
              </a:rPr>
              <a:t>ESCOLA ESTADUAL ABADIA FAUSTINO </a:t>
            </a:r>
            <a:r>
              <a:rPr lang="pt-BR" sz="2000" i="1" u="sng" dirty="0" smtClean="0">
                <a:latin typeface="Arial" pitchFamily="34" charset="0"/>
                <a:cs typeface="Arial" pitchFamily="34" charset="0"/>
              </a:rPr>
              <a:t>INÁCIO</a:t>
            </a:r>
            <a:br>
              <a:rPr lang="pt-BR" sz="2000" i="1" u="sng" dirty="0" smtClean="0">
                <a:latin typeface="Arial" pitchFamily="34" charset="0"/>
                <a:cs typeface="Arial" pitchFamily="34" charset="0"/>
              </a:rPr>
            </a:br>
            <a:r>
              <a:rPr lang="pt-BR" sz="2000" i="1" u="sng" dirty="0" smtClean="0">
                <a:latin typeface="Arial" pitchFamily="34" charset="0"/>
                <a:cs typeface="Arial" pitchFamily="34" charset="0"/>
              </a:rPr>
              <a:t>CAMAPUÃ</a:t>
            </a:r>
            <a:br>
              <a:rPr lang="pt-BR" sz="2000" i="1" u="sng" dirty="0" smtClean="0">
                <a:latin typeface="Arial" pitchFamily="34" charset="0"/>
                <a:cs typeface="Arial" pitchFamily="34" charset="0"/>
              </a:rPr>
            </a:br>
            <a:r>
              <a:rPr lang="pt-BR" sz="2000" i="1" u="sng" dirty="0" smtClean="0">
                <a:latin typeface="Arial" pitchFamily="34" charset="0"/>
                <a:cs typeface="Arial" pitchFamily="34" charset="0"/>
              </a:rPr>
              <a:t>PROGETEC: ALLAN CARVALHO ROCHA</a:t>
            </a:r>
            <a:endParaRPr lang="pt-BR" sz="2000" i="1" u="sng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227" name="Group 203"/>
          <p:cNvGrpSpPr>
            <a:grpSpLocks noChangeAspect="1"/>
          </p:cNvGrpSpPr>
          <p:nvPr/>
        </p:nvGrpSpPr>
        <p:grpSpPr bwMode="auto">
          <a:xfrm>
            <a:off x="642910" y="500042"/>
            <a:ext cx="857256" cy="968738"/>
            <a:chOff x="1701" y="717"/>
            <a:chExt cx="1117" cy="1260"/>
          </a:xfrm>
        </p:grpSpPr>
        <p:sp>
          <p:nvSpPr>
            <p:cNvPr id="1228" name="AutoShape 204"/>
            <p:cNvSpPr>
              <a:spLocks noChangeAspect="1" noChangeArrowheads="1"/>
            </p:cNvSpPr>
            <p:nvPr/>
          </p:nvSpPr>
          <p:spPr bwMode="auto">
            <a:xfrm>
              <a:off x="1701" y="717"/>
              <a:ext cx="1117" cy="1260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grpSp>
          <p:nvGrpSpPr>
            <p:cNvPr id="1229" name="Group 205"/>
            <p:cNvGrpSpPr>
              <a:grpSpLocks/>
            </p:cNvGrpSpPr>
            <p:nvPr/>
          </p:nvGrpSpPr>
          <p:grpSpPr bwMode="auto">
            <a:xfrm>
              <a:off x="1701" y="748"/>
              <a:ext cx="1117" cy="1019"/>
              <a:chOff x="1701" y="717"/>
              <a:chExt cx="1117" cy="1019"/>
            </a:xfrm>
          </p:grpSpPr>
          <p:sp>
            <p:nvSpPr>
              <p:cNvPr id="1230" name="Freeform 206"/>
              <p:cNvSpPr>
                <a:spLocks/>
              </p:cNvSpPr>
              <p:nvPr/>
            </p:nvSpPr>
            <p:spPr bwMode="auto">
              <a:xfrm>
                <a:off x="1944" y="765"/>
                <a:ext cx="197" cy="245"/>
              </a:xfrm>
              <a:custGeom>
                <a:avLst/>
                <a:gdLst/>
                <a:ahLst/>
                <a:cxnLst>
                  <a:cxn ang="0">
                    <a:pos x="131" y="241"/>
                  </a:cxn>
                  <a:cxn ang="0">
                    <a:pos x="0" y="48"/>
                  </a:cxn>
                  <a:cxn ang="0">
                    <a:pos x="64" y="59"/>
                  </a:cxn>
                  <a:cxn ang="0">
                    <a:pos x="84" y="0"/>
                  </a:cxn>
                  <a:cxn ang="0">
                    <a:pos x="197" y="245"/>
                  </a:cxn>
                  <a:cxn ang="0">
                    <a:pos x="131" y="241"/>
                  </a:cxn>
                </a:cxnLst>
                <a:rect l="0" t="0" r="r" b="b"/>
                <a:pathLst>
                  <a:path w="197" h="245">
                    <a:moveTo>
                      <a:pt x="131" y="241"/>
                    </a:moveTo>
                    <a:lnTo>
                      <a:pt x="0" y="48"/>
                    </a:lnTo>
                    <a:lnTo>
                      <a:pt x="64" y="59"/>
                    </a:lnTo>
                    <a:lnTo>
                      <a:pt x="84" y="0"/>
                    </a:lnTo>
                    <a:lnTo>
                      <a:pt x="197" y="245"/>
                    </a:lnTo>
                    <a:lnTo>
                      <a:pt x="131" y="241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231" name="Freeform 207"/>
              <p:cNvSpPr>
                <a:spLocks/>
              </p:cNvSpPr>
              <p:nvPr/>
            </p:nvSpPr>
            <p:spPr bwMode="auto">
              <a:xfrm>
                <a:off x="1944" y="765"/>
                <a:ext cx="197" cy="245"/>
              </a:xfrm>
              <a:custGeom>
                <a:avLst/>
                <a:gdLst/>
                <a:ahLst/>
                <a:cxnLst>
                  <a:cxn ang="0">
                    <a:pos x="131" y="241"/>
                  </a:cxn>
                  <a:cxn ang="0">
                    <a:pos x="0" y="48"/>
                  </a:cxn>
                  <a:cxn ang="0">
                    <a:pos x="64" y="59"/>
                  </a:cxn>
                  <a:cxn ang="0">
                    <a:pos x="84" y="0"/>
                  </a:cxn>
                  <a:cxn ang="0">
                    <a:pos x="197" y="245"/>
                  </a:cxn>
                  <a:cxn ang="0">
                    <a:pos x="131" y="241"/>
                  </a:cxn>
                </a:cxnLst>
                <a:rect l="0" t="0" r="r" b="b"/>
                <a:pathLst>
                  <a:path w="197" h="245">
                    <a:moveTo>
                      <a:pt x="131" y="241"/>
                    </a:moveTo>
                    <a:lnTo>
                      <a:pt x="0" y="48"/>
                    </a:lnTo>
                    <a:lnTo>
                      <a:pt x="64" y="59"/>
                    </a:lnTo>
                    <a:lnTo>
                      <a:pt x="84" y="0"/>
                    </a:lnTo>
                    <a:lnTo>
                      <a:pt x="197" y="245"/>
                    </a:lnTo>
                    <a:lnTo>
                      <a:pt x="131" y="241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232" name="Freeform 208"/>
              <p:cNvSpPr>
                <a:spLocks/>
              </p:cNvSpPr>
              <p:nvPr/>
            </p:nvSpPr>
            <p:spPr bwMode="auto">
              <a:xfrm>
                <a:off x="2123" y="717"/>
                <a:ext cx="119" cy="299"/>
              </a:xfrm>
              <a:custGeom>
                <a:avLst/>
                <a:gdLst/>
                <a:ahLst/>
                <a:cxnLst>
                  <a:cxn ang="0">
                    <a:pos x="74" y="299"/>
                  </a:cxn>
                  <a:cxn ang="0">
                    <a:pos x="0" y="16"/>
                  </a:cxn>
                  <a:cxn ang="0">
                    <a:pos x="53" y="50"/>
                  </a:cxn>
                  <a:cxn ang="0">
                    <a:pos x="95" y="0"/>
                  </a:cxn>
                  <a:cxn ang="0">
                    <a:pos x="119" y="297"/>
                  </a:cxn>
                  <a:cxn ang="0">
                    <a:pos x="74" y="299"/>
                  </a:cxn>
                </a:cxnLst>
                <a:rect l="0" t="0" r="r" b="b"/>
                <a:pathLst>
                  <a:path w="119" h="299">
                    <a:moveTo>
                      <a:pt x="74" y="299"/>
                    </a:moveTo>
                    <a:lnTo>
                      <a:pt x="0" y="16"/>
                    </a:lnTo>
                    <a:lnTo>
                      <a:pt x="53" y="50"/>
                    </a:lnTo>
                    <a:lnTo>
                      <a:pt x="95" y="0"/>
                    </a:lnTo>
                    <a:lnTo>
                      <a:pt x="119" y="297"/>
                    </a:lnTo>
                    <a:lnTo>
                      <a:pt x="74" y="299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233" name="Freeform 209"/>
              <p:cNvSpPr>
                <a:spLocks/>
              </p:cNvSpPr>
              <p:nvPr/>
            </p:nvSpPr>
            <p:spPr bwMode="auto">
              <a:xfrm>
                <a:off x="2123" y="717"/>
                <a:ext cx="119" cy="299"/>
              </a:xfrm>
              <a:custGeom>
                <a:avLst/>
                <a:gdLst/>
                <a:ahLst/>
                <a:cxnLst>
                  <a:cxn ang="0">
                    <a:pos x="74" y="299"/>
                  </a:cxn>
                  <a:cxn ang="0">
                    <a:pos x="0" y="16"/>
                  </a:cxn>
                  <a:cxn ang="0">
                    <a:pos x="53" y="50"/>
                  </a:cxn>
                  <a:cxn ang="0">
                    <a:pos x="95" y="0"/>
                  </a:cxn>
                  <a:cxn ang="0">
                    <a:pos x="119" y="297"/>
                  </a:cxn>
                  <a:cxn ang="0">
                    <a:pos x="74" y="299"/>
                  </a:cxn>
                </a:cxnLst>
                <a:rect l="0" t="0" r="r" b="b"/>
                <a:pathLst>
                  <a:path w="119" h="299">
                    <a:moveTo>
                      <a:pt x="74" y="299"/>
                    </a:moveTo>
                    <a:lnTo>
                      <a:pt x="0" y="16"/>
                    </a:lnTo>
                    <a:lnTo>
                      <a:pt x="53" y="50"/>
                    </a:lnTo>
                    <a:lnTo>
                      <a:pt x="95" y="0"/>
                    </a:lnTo>
                    <a:lnTo>
                      <a:pt x="119" y="297"/>
                    </a:lnTo>
                    <a:lnTo>
                      <a:pt x="74" y="299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234" name="Freeform 210"/>
              <p:cNvSpPr>
                <a:spLocks/>
              </p:cNvSpPr>
              <p:nvPr/>
            </p:nvSpPr>
            <p:spPr bwMode="auto">
              <a:xfrm>
                <a:off x="2291" y="717"/>
                <a:ext cx="121" cy="299"/>
              </a:xfrm>
              <a:custGeom>
                <a:avLst/>
                <a:gdLst/>
                <a:ahLst/>
                <a:cxnLst>
                  <a:cxn ang="0">
                    <a:pos x="48" y="299"/>
                  </a:cxn>
                  <a:cxn ang="0">
                    <a:pos x="121" y="16"/>
                  </a:cxn>
                  <a:cxn ang="0">
                    <a:pos x="68" y="50"/>
                  </a:cxn>
                  <a:cxn ang="0">
                    <a:pos x="23" y="0"/>
                  </a:cxn>
                  <a:cxn ang="0">
                    <a:pos x="0" y="297"/>
                  </a:cxn>
                  <a:cxn ang="0">
                    <a:pos x="48" y="299"/>
                  </a:cxn>
                </a:cxnLst>
                <a:rect l="0" t="0" r="r" b="b"/>
                <a:pathLst>
                  <a:path w="121" h="299">
                    <a:moveTo>
                      <a:pt x="48" y="299"/>
                    </a:moveTo>
                    <a:lnTo>
                      <a:pt x="121" y="16"/>
                    </a:lnTo>
                    <a:lnTo>
                      <a:pt x="68" y="50"/>
                    </a:lnTo>
                    <a:lnTo>
                      <a:pt x="23" y="0"/>
                    </a:lnTo>
                    <a:lnTo>
                      <a:pt x="0" y="297"/>
                    </a:lnTo>
                    <a:lnTo>
                      <a:pt x="48" y="299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235" name="Freeform 211"/>
              <p:cNvSpPr>
                <a:spLocks/>
              </p:cNvSpPr>
              <p:nvPr/>
            </p:nvSpPr>
            <p:spPr bwMode="auto">
              <a:xfrm>
                <a:off x="2291" y="717"/>
                <a:ext cx="121" cy="299"/>
              </a:xfrm>
              <a:custGeom>
                <a:avLst/>
                <a:gdLst/>
                <a:ahLst/>
                <a:cxnLst>
                  <a:cxn ang="0">
                    <a:pos x="48" y="299"/>
                  </a:cxn>
                  <a:cxn ang="0">
                    <a:pos x="121" y="16"/>
                  </a:cxn>
                  <a:cxn ang="0">
                    <a:pos x="68" y="50"/>
                  </a:cxn>
                  <a:cxn ang="0">
                    <a:pos x="23" y="0"/>
                  </a:cxn>
                  <a:cxn ang="0">
                    <a:pos x="0" y="297"/>
                  </a:cxn>
                  <a:cxn ang="0">
                    <a:pos x="48" y="299"/>
                  </a:cxn>
                </a:cxnLst>
                <a:rect l="0" t="0" r="r" b="b"/>
                <a:pathLst>
                  <a:path w="121" h="299">
                    <a:moveTo>
                      <a:pt x="48" y="299"/>
                    </a:moveTo>
                    <a:lnTo>
                      <a:pt x="121" y="16"/>
                    </a:lnTo>
                    <a:lnTo>
                      <a:pt x="68" y="50"/>
                    </a:lnTo>
                    <a:lnTo>
                      <a:pt x="23" y="0"/>
                    </a:lnTo>
                    <a:lnTo>
                      <a:pt x="0" y="297"/>
                    </a:lnTo>
                    <a:lnTo>
                      <a:pt x="48" y="299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236" name="Freeform 212"/>
              <p:cNvSpPr>
                <a:spLocks/>
              </p:cNvSpPr>
              <p:nvPr/>
            </p:nvSpPr>
            <p:spPr bwMode="auto">
              <a:xfrm>
                <a:off x="2382" y="771"/>
                <a:ext cx="200" cy="249"/>
              </a:xfrm>
              <a:custGeom>
                <a:avLst/>
                <a:gdLst/>
                <a:ahLst/>
                <a:cxnLst>
                  <a:cxn ang="0">
                    <a:pos x="0" y="246"/>
                  </a:cxn>
                  <a:cxn ang="0">
                    <a:pos x="118" y="0"/>
                  </a:cxn>
                  <a:cxn ang="0">
                    <a:pos x="136" y="62"/>
                  </a:cxn>
                  <a:cxn ang="0">
                    <a:pos x="200" y="53"/>
                  </a:cxn>
                  <a:cxn ang="0">
                    <a:pos x="66" y="249"/>
                  </a:cxn>
                  <a:cxn ang="0">
                    <a:pos x="0" y="246"/>
                  </a:cxn>
                </a:cxnLst>
                <a:rect l="0" t="0" r="r" b="b"/>
                <a:pathLst>
                  <a:path w="200" h="249">
                    <a:moveTo>
                      <a:pt x="0" y="246"/>
                    </a:moveTo>
                    <a:lnTo>
                      <a:pt x="118" y="0"/>
                    </a:lnTo>
                    <a:lnTo>
                      <a:pt x="136" y="62"/>
                    </a:lnTo>
                    <a:lnTo>
                      <a:pt x="200" y="53"/>
                    </a:lnTo>
                    <a:lnTo>
                      <a:pt x="66" y="249"/>
                    </a:lnTo>
                    <a:lnTo>
                      <a:pt x="0" y="246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237" name="Freeform 213"/>
              <p:cNvSpPr>
                <a:spLocks/>
              </p:cNvSpPr>
              <p:nvPr/>
            </p:nvSpPr>
            <p:spPr bwMode="auto">
              <a:xfrm>
                <a:off x="2382" y="771"/>
                <a:ext cx="200" cy="249"/>
              </a:xfrm>
              <a:custGeom>
                <a:avLst/>
                <a:gdLst/>
                <a:ahLst/>
                <a:cxnLst>
                  <a:cxn ang="0">
                    <a:pos x="0" y="246"/>
                  </a:cxn>
                  <a:cxn ang="0">
                    <a:pos x="118" y="0"/>
                  </a:cxn>
                  <a:cxn ang="0">
                    <a:pos x="136" y="62"/>
                  </a:cxn>
                  <a:cxn ang="0">
                    <a:pos x="200" y="53"/>
                  </a:cxn>
                  <a:cxn ang="0">
                    <a:pos x="66" y="249"/>
                  </a:cxn>
                  <a:cxn ang="0">
                    <a:pos x="0" y="246"/>
                  </a:cxn>
                </a:cxnLst>
                <a:rect l="0" t="0" r="r" b="b"/>
                <a:pathLst>
                  <a:path w="200" h="249">
                    <a:moveTo>
                      <a:pt x="0" y="246"/>
                    </a:moveTo>
                    <a:lnTo>
                      <a:pt x="118" y="0"/>
                    </a:lnTo>
                    <a:lnTo>
                      <a:pt x="136" y="62"/>
                    </a:lnTo>
                    <a:lnTo>
                      <a:pt x="200" y="53"/>
                    </a:lnTo>
                    <a:lnTo>
                      <a:pt x="66" y="249"/>
                    </a:lnTo>
                    <a:lnTo>
                      <a:pt x="0" y="246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238" name="Freeform 214"/>
              <p:cNvSpPr>
                <a:spLocks/>
              </p:cNvSpPr>
              <p:nvPr/>
            </p:nvSpPr>
            <p:spPr bwMode="auto">
              <a:xfrm>
                <a:off x="2526" y="884"/>
                <a:ext cx="192" cy="182"/>
              </a:xfrm>
              <a:custGeom>
                <a:avLst/>
                <a:gdLst/>
                <a:ahLst/>
                <a:cxnLst>
                  <a:cxn ang="0">
                    <a:pos x="0" y="133"/>
                  </a:cxn>
                  <a:cxn ang="0">
                    <a:pos x="130" y="0"/>
                  </a:cxn>
                  <a:cxn ang="0">
                    <a:pos x="131" y="64"/>
                  </a:cxn>
                  <a:cxn ang="0">
                    <a:pos x="192" y="76"/>
                  </a:cxn>
                  <a:cxn ang="0">
                    <a:pos x="41" y="182"/>
                  </a:cxn>
                  <a:cxn ang="0">
                    <a:pos x="0" y="133"/>
                  </a:cxn>
                </a:cxnLst>
                <a:rect l="0" t="0" r="r" b="b"/>
                <a:pathLst>
                  <a:path w="192" h="182">
                    <a:moveTo>
                      <a:pt x="0" y="133"/>
                    </a:moveTo>
                    <a:lnTo>
                      <a:pt x="130" y="0"/>
                    </a:lnTo>
                    <a:lnTo>
                      <a:pt x="131" y="64"/>
                    </a:lnTo>
                    <a:lnTo>
                      <a:pt x="192" y="76"/>
                    </a:lnTo>
                    <a:lnTo>
                      <a:pt x="41" y="182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239" name="Freeform 215"/>
              <p:cNvSpPr>
                <a:spLocks/>
              </p:cNvSpPr>
              <p:nvPr/>
            </p:nvSpPr>
            <p:spPr bwMode="auto">
              <a:xfrm>
                <a:off x="2526" y="884"/>
                <a:ext cx="192" cy="182"/>
              </a:xfrm>
              <a:custGeom>
                <a:avLst/>
                <a:gdLst/>
                <a:ahLst/>
                <a:cxnLst>
                  <a:cxn ang="0">
                    <a:pos x="0" y="133"/>
                  </a:cxn>
                  <a:cxn ang="0">
                    <a:pos x="130" y="0"/>
                  </a:cxn>
                  <a:cxn ang="0">
                    <a:pos x="131" y="64"/>
                  </a:cxn>
                  <a:cxn ang="0">
                    <a:pos x="192" y="76"/>
                  </a:cxn>
                  <a:cxn ang="0">
                    <a:pos x="41" y="182"/>
                  </a:cxn>
                  <a:cxn ang="0">
                    <a:pos x="0" y="133"/>
                  </a:cxn>
                </a:cxnLst>
                <a:rect l="0" t="0" r="r" b="b"/>
                <a:pathLst>
                  <a:path w="192" h="182">
                    <a:moveTo>
                      <a:pt x="0" y="133"/>
                    </a:moveTo>
                    <a:lnTo>
                      <a:pt x="130" y="0"/>
                    </a:lnTo>
                    <a:lnTo>
                      <a:pt x="131" y="64"/>
                    </a:lnTo>
                    <a:lnTo>
                      <a:pt x="192" y="76"/>
                    </a:lnTo>
                    <a:lnTo>
                      <a:pt x="41" y="182"/>
                    </a:lnTo>
                    <a:lnTo>
                      <a:pt x="0" y="133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240" name="Freeform 216"/>
              <p:cNvSpPr>
                <a:spLocks/>
              </p:cNvSpPr>
              <p:nvPr/>
            </p:nvSpPr>
            <p:spPr bwMode="auto">
              <a:xfrm>
                <a:off x="2565" y="1048"/>
                <a:ext cx="235" cy="155"/>
              </a:xfrm>
              <a:custGeom>
                <a:avLst/>
                <a:gdLst/>
                <a:ahLst/>
                <a:cxnLst>
                  <a:cxn ang="0">
                    <a:pos x="235" y="89"/>
                  </a:cxn>
                  <a:cxn ang="0">
                    <a:pos x="180" y="55"/>
                  </a:cxn>
                  <a:cxn ang="0">
                    <a:pos x="201" y="0"/>
                  </a:cxn>
                  <a:cxn ang="0">
                    <a:pos x="0" y="92"/>
                  </a:cxn>
                  <a:cxn ang="0">
                    <a:pos x="0" y="155"/>
                  </a:cxn>
                  <a:cxn ang="0">
                    <a:pos x="235" y="89"/>
                  </a:cxn>
                </a:cxnLst>
                <a:rect l="0" t="0" r="r" b="b"/>
                <a:pathLst>
                  <a:path w="235" h="155">
                    <a:moveTo>
                      <a:pt x="235" y="89"/>
                    </a:moveTo>
                    <a:lnTo>
                      <a:pt x="180" y="55"/>
                    </a:lnTo>
                    <a:lnTo>
                      <a:pt x="201" y="0"/>
                    </a:lnTo>
                    <a:lnTo>
                      <a:pt x="0" y="92"/>
                    </a:lnTo>
                    <a:lnTo>
                      <a:pt x="0" y="155"/>
                    </a:lnTo>
                    <a:lnTo>
                      <a:pt x="235" y="89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241" name="Freeform 217"/>
              <p:cNvSpPr>
                <a:spLocks/>
              </p:cNvSpPr>
              <p:nvPr/>
            </p:nvSpPr>
            <p:spPr bwMode="auto">
              <a:xfrm>
                <a:off x="2565" y="1048"/>
                <a:ext cx="235" cy="155"/>
              </a:xfrm>
              <a:custGeom>
                <a:avLst/>
                <a:gdLst/>
                <a:ahLst/>
                <a:cxnLst>
                  <a:cxn ang="0">
                    <a:pos x="235" y="89"/>
                  </a:cxn>
                  <a:cxn ang="0">
                    <a:pos x="180" y="55"/>
                  </a:cxn>
                  <a:cxn ang="0">
                    <a:pos x="201" y="0"/>
                  </a:cxn>
                  <a:cxn ang="0">
                    <a:pos x="0" y="92"/>
                  </a:cxn>
                  <a:cxn ang="0">
                    <a:pos x="0" y="155"/>
                  </a:cxn>
                  <a:cxn ang="0">
                    <a:pos x="235" y="89"/>
                  </a:cxn>
                </a:cxnLst>
                <a:rect l="0" t="0" r="r" b="b"/>
                <a:pathLst>
                  <a:path w="235" h="155">
                    <a:moveTo>
                      <a:pt x="235" y="89"/>
                    </a:moveTo>
                    <a:lnTo>
                      <a:pt x="180" y="55"/>
                    </a:lnTo>
                    <a:lnTo>
                      <a:pt x="201" y="0"/>
                    </a:lnTo>
                    <a:lnTo>
                      <a:pt x="0" y="92"/>
                    </a:lnTo>
                    <a:lnTo>
                      <a:pt x="0" y="155"/>
                    </a:lnTo>
                    <a:lnTo>
                      <a:pt x="235" y="89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242" name="Freeform 218"/>
              <p:cNvSpPr>
                <a:spLocks/>
              </p:cNvSpPr>
              <p:nvPr/>
            </p:nvSpPr>
            <p:spPr bwMode="auto">
              <a:xfrm>
                <a:off x="2562" y="1238"/>
                <a:ext cx="256" cy="50"/>
              </a:xfrm>
              <a:custGeom>
                <a:avLst/>
                <a:gdLst/>
                <a:ahLst/>
                <a:cxnLst>
                  <a:cxn ang="0">
                    <a:pos x="0" y="20"/>
                  </a:cxn>
                  <a:cxn ang="0">
                    <a:pos x="256" y="0"/>
                  </a:cxn>
                  <a:cxn ang="0">
                    <a:pos x="211" y="50"/>
                  </a:cxn>
                  <a:cxn ang="0">
                    <a:pos x="6" y="48"/>
                  </a:cxn>
                  <a:cxn ang="0">
                    <a:pos x="0" y="20"/>
                  </a:cxn>
                </a:cxnLst>
                <a:rect l="0" t="0" r="r" b="b"/>
                <a:pathLst>
                  <a:path w="256" h="50">
                    <a:moveTo>
                      <a:pt x="0" y="20"/>
                    </a:moveTo>
                    <a:lnTo>
                      <a:pt x="256" y="0"/>
                    </a:lnTo>
                    <a:lnTo>
                      <a:pt x="211" y="50"/>
                    </a:lnTo>
                    <a:lnTo>
                      <a:pt x="6" y="48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243" name="Freeform 219"/>
              <p:cNvSpPr>
                <a:spLocks/>
              </p:cNvSpPr>
              <p:nvPr/>
            </p:nvSpPr>
            <p:spPr bwMode="auto">
              <a:xfrm>
                <a:off x="2562" y="1238"/>
                <a:ext cx="256" cy="50"/>
              </a:xfrm>
              <a:custGeom>
                <a:avLst/>
                <a:gdLst/>
                <a:ahLst/>
                <a:cxnLst>
                  <a:cxn ang="0">
                    <a:pos x="0" y="20"/>
                  </a:cxn>
                  <a:cxn ang="0">
                    <a:pos x="256" y="0"/>
                  </a:cxn>
                  <a:cxn ang="0">
                    <a:pos x="211" y="50"/>
                  </a:cxn>
                  <a:cxn ang="0">
                    <a:pos x="6" y="48"/>
                  </a:cxn>
                  <a:cxn ang="0">
                    <a:pos x="0" y="20"/>
                  </a:cxn>
                </a:cxnLst>
                <a:rect l="0" t="0" r="r" b="b"/>
                <a:pathLst>
                  <a:path w="256" h="50">
                    <a:moveTo>
                      <a:pt x="0" y="20"/>
                    </a:moveTo>
                    <a:lnTo>
                      <a:pt x="256" y="0"/>
                    </a:lnTo>
                    <a:lnTo>
                      <a:pt x="211" y="50"/>
                    </a:lnTo>
                    <a:lnTo>
                      <a:pt x="6" y="48"/>
                    </a:lnTo>
                    <a:lnTo>
                      <a:pt x="0" y="2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244" name="Freeform 220"/>
              <p:cNvSpPr>
                <a:spLocks/>
              </p:cNvSpPr>
              <p:nvPr/>
            </p:nvSpPr>
            <p:spPr bwMode="auto">
              <a:xfrm>
                <a:off x="1804" y="877"/>
                <a:ext cx="198" cy="189"/>
              </a:xfrm>
              <a:custGeom>
                <a:avLst/>
                <a:gdLst/>
                <a:ahLst/>
                <a:cxnLst>
                  <a:cxn ang="0">
                    <a:pos x="198" y="133"/>
                  </a:cxn>
                  <a:cxn ang="0">
                    <a:pos x="65" y="0"/>
                  </a:cxn>
                  <a:cxn ang="0">
                    <a:pos x="63" y="68"/>
                  </a:cxn>
                  <a:cxn ang="0">
                    <a:pos x="0" y="68"/>
                  </a:cxn>
                  <a:cxn ang="0">
                    <a:pos x="160" y="189"/>
                  </a:cxn>
                  <a:cxn ang="0">
                    <a:pos x="198" y="133"/>
                  </a:cxn>
                </a:cxnLst>
                <a:rect l="0" t="0" r="r" b="b"/>
                <a:pathLst>
                  <a:path w="198" h="189">
                    <a:moveTo>
                      <a:pt x="198" y="133"/>
                    </a:moveTo>
                    <a:lnTo>
                      <a:pt x="65" y="0"/>
                    </a:lnTo>
                    <a:lnTo>
                      <a:pt x="63" y="68"/>
                    </a:lnTo>
                    <a:lnTo>
                      <a:pt x="0" y="68"/>
                    </a:lnTo>
                    <a:lnTo>
                      <a:pt x="160" y="189"/>
                    </a:lnTo>
                    <a:lnTo>
                      <a:pt x="198" y="133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245" name="Freeform 221"/>
              <p:cNvSpPr>
                <a:spLocks/>
              </p:cNvSpPr>
              <p:nvPr/>
            </p:nvSpPr>
            <p:spPr bwMode="auto">
              <a:xfrm>
                <a:off x="1804" y="877"/>
                <a:ext cx="198" cy="189"/>
              </a:xfrm>
              <a:custGeom>
                <a:avLst/>
                <a:gdLst/>
                <a:ahLst/>
                <a:cxnLst>
                  <a:cxn ang="0">
                    <a:pos x="198" y="133"/>
                  </a:cxn>
                  <a:cxn ang="0">
                    <a:pos x="65" y="0"/>
                  </a:cxn>
                  <a:cxn ang="0">
                    <a:pos x="63" y="68"/>
                  </a:cxn>
                  <a:cxn ang="0">
                    <a:pos x="0" y="68"/>
                  </a:cxn>
                  <a:cxn ang="0">
                    <a:pos x="160" y="189"/>
                  </a:cxn>
                  <a:cxn ang="0">
                    <a:pos x="198" y="133"/>
                  </a:cxn>
                </a:cxnLst>
                <a:rect l="0" t="0" r="r" b="b"/>
                <a:pathLst>
                  <a:path w="198" h="189">
                    <a:moveTo>
                      <a:pt x="198" y="133"/>
                    </a:moveTo>
                    <a:lnTo>
                      <a:pt x="65" y="0"/>
                    </a:lnTo>
                    <a:lnTo>
                      <a:pt x="63" y="68"/>
                    </a:lnTo>
                    <a:lnTo>
                      <a:pt x="0" y="68"/>
                    </a:lnTo>
                    <a:lnTo>
                      <a:pt x="160" y="189"/>
                    </a:lnTo>
                    <a:lnTo>
                      <a:pt x="198" y="133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246" name="Freeform 222"/>
              <p:cNvSpPr>
                <a:spLocks/>
              </p:cNvSpPr>
              <p:nvPr/>
            </p:nvSpPr>
            <p:spPr bwMode="auto">
              <a:xfrm>
                <a:off x="1717" y="1031"/>
                <a:ext cx="247" cy="165"/>
              </a:xfrm>
              <a:custGeom>
                <a:avLst/>
                <a:gdLst/>
                <a:ahLst/>
                <a:cxnLst>
                  <a:cxn ang="0">
                    <a:pos x="241" y="101"/>
                  </a:cxn>
                  <a:cxn ang="0">
                    <a:pos x="35" y="0"/>
                  </a:cxn>
                  <a:cxn ang="0">
                    <a:pos x="57" y="65"/>
                  </a:cxn>
                  <a:cxn ang="0">
                    <a:pos x="0" y="97"/>
                  </a:cxn>
                  <a:cxn ang="0">
                    <a:pos x="247" y="165"/>
                  </a:cxn>
                  <a:cxn ang="0">
                    <a:pos x="241" y="101"/>
                  </a:cxn>
                </a:cxnLst>
                <a:rect l="0" t="0" r="r" b="b"/>
                <a:pathLst>
                  <a:path w="247" h="165">
                    <a:moveTo>
                      <a:pt x="241" y="101"/>
                    </a:moveTo>
                    <a:lnTo>
                      <a:pt x="35" y="0"/>
                    </a:lnTo>
                    <a:lnTo>
                      <a:pt x="57" y="65"/>
                    </a:lnTo>
                    <a:lnTo>
                      <a:pt x="0" y="97"/>
                    </a:lnTo>
                    <a:lnTo>
                      <a:pt x="247" y="165"/>
                    </a:lnTo>
                    <a:lnTo>
                      <a:pt x="241" y="101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247" name="Freeform 223"/>
              <p:cNvSpPr>
                <a:spLocks/>
              </p:cNvSpPr>
              <p:nvPr/>
            </p:nvSpPr>
            <p:spPr bwMode="auto">
              <a:xfrm>
                <a:off x="1717" y="1031"/>
                <a:ext cx="247" cy="165"/>
              </a:xfrm>
              <a:custGeom>
                <a:avLst/>
                <a:gdLst/>
                <a:ahLst/>
                <a:cxnLst>
                  <a:cxn ang="0">
                    <a:pos x="241" y="101"/>
                  </a:cxn>
                  <a:cxn ang="0">
                    <a:pos x="35" y="0"/>
                  </a:cxn>
                  <a:cxn ang="0">
                    <a:pos x="57" y="65"/>
                  </a:cxn>
                  <a:cxn ang="0">
                    <a:pos x="0" y="97"/>
                  </a:cxn>
                  <a:cxn ang="0">
                    <a:pos x="247" y="165"/>
                  </a:cxn>
                  <a:cxn ang="0">
                    <a:pos x="241" y="101"/>
                  </a:cxn>
                </a:cxnLst>
                <a:rect l="0" t="0" r="r" b="b"/>
                <a:pathLst>
                  <a:path w="247" h="165">
                    <a:moveTo>
                      <a:pt x="241" y="101"/>
                    </a:moveTo>
                    <a:lnTo>
                      <a:pt x="35" y="0"/>
                    </a:lnTo>
                    <a:lnTo>
                      <a:pt x="57" y="65"/>
                    </a:lnTo>
                    <a:lnTo>
                      <a:pt x="0" y="97"/>
                    </a:lnTo>
                    <a:lnTo>
                      <a:pt x="247" y="165"/>
                    </a:lnTo>
                    <a:lnTo>
                      <a:pt x="241" y="101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248" name="Freeform 224"/>
              <p:cNvSpPr>
                <a:spLocks/>
              </p:cNvSpPr>
              <p:nvPr/>
            </p:nvSpPr>
            <p:spPr bwMode="auto">
              <a:xfrm>
                <a:off x="1701" y="1225"/>
                <a:ext cx="254" cy="57"/>
              </a:xfrm>
              <a:custGeom>
                <a:avLst/>
                <a:gdLst/>
                <a:ahLst/>
                <a:cxnLst>
                  <a:cxn ang="0">
                    <a:pos x="249" y="22"/>
                  </a:cxn>
                  <a:cxn ang="0">
                    <a:pos x="0" y="0"/>
                  </a:cxn>
                  <a:cxn ang="0">
                    <a:pos x="43" y="57"/>
                  </a:cxn>
                  <a:cxn ang="0">
                    <a:pos x="254" y="57"/>
                  </a:cxn>
                  <a:cxn ang="0">
                    <a:pos x="249" y="22"/>
                  </a:cxn>
                </a:cxnLst>
                <a:rect l="0" t="0" r="r" b="b"/>
                <a:pathLst>
                  <a:path w="254" h="57">
                    <a:moveTo>
                      <a:pt x="249" y="22"/>
                    </a:moveTo>
                    <a:lnTo>
                      <a:pt x="0" y="0"/>
                    </a:lnTo>
                    <a:lnTo>
                      <a:pt x="43" y="57"/>
                    </a:lnTo>
                    <a:lnTo>
                      <a:pt x="254" y="57"/>
                    </a:lnTo>
                    <a:lnTo>
                      <a:pt x="249" y="22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249" name="Freeform 225"/>
              <p:cNvSpPr>
                <a:spLocks/>
              </p:cNvSpPr>
              <p:nvPr/>
            </p:nvSpPr>
            <p:spPr bwMode="auto">
              <a:xfrm>
                <a:off x="1701" y="1225"/>
                <a:ext cx="254" cy="57"/>
              </a:xfrm>
              <a:custGeom>
                <a:avLst/>
                <a:gdLst/>
                <a:ahLst/>
                <a:cxnLst>
                  <a:cxn ang="0">
                    <a:pos x="249" y="22"/>
                  </a:cxn>
                  <a:cxn ang="0">
                    <a:pos x="0" y="0"/>
                  </a:cxn>
                  <a:cxn ang="0">
                    <a:pos x="43" y="57"/>
                  </a:cxn>
                  <a:cxn ang="0">
                    <a:pos x="254" y="57"/>
                  </a:cxn>
                  <a:cxn ang="0">
                    <a:pos x="249" y="22"/>
                  </a:cxn>
                </a:cxnLst>
                <a:rect l="0" t="0" r="r" b="b"/>
                <a:pathLst>
                  <a:path w="254" h="57">
                    <a:moveTo>
                      <a:pt x="249" y="22"/>
                    </a:moveTo>
                    <a:lnTo>
                      <a:pt x="0" y="0"/>
                    </a:lnTo>
                    <a:lnTo>
                      <a:pt x="43" y="57"/>
                    </a:lnTo>
                    <a:lnTo>
                      <a:pt x="254" y="57"/>
                    </a:lnTo>
                    <a:lnTo>
                      <a:pt x="249" y="22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250" name="Freeform 226"/>
              <p:cNvSpPr>
                <a:spLocks/>
              </p:cNvSpPr>
              <p:nvPr/>
            </p:nvSpPr>
            <p:spPr bwMode="auto">
              <a:xfrm>
                <a:off x="1955" y="1016"/>
                <a:ext cx="616" cy="71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16" y="0"/>
                  </a:cxn>
                  <a:cxn ang="0">
                    <a:pos x="616" y="417"/>
                  </a:cxn>
                  <a:cxn ang="0">
                    <a:pos x="605" y="486"/>
                  </a:cxn>
                  <a:cxn ang="0">
                    <a:pos x="582" y="547"/>
                  </a:cxn>
                  <a:cxn ang="0">
                    <a:pos x="551" y="598"/>
                  </a:cxn>
                  <a:cxn ang="0">
                    <a:pos x="511" y="640"/>
                  </a:cxn>
                  <a:cxn ang="0">
                    <a:pos x="465" y="672"/>
                  </a:cxn>
                  <a:cxn ang="0">
                    <a:pos x="414" y="695"/>
                  </a:cxn>
                  <a:cxn ang="0">
                    <a:pos x="361" y="708"/>
                  </a:cxn>
                  <a:cxn ang="0">
                    <a:pos x="306" y="714"/>
                  </a:cxn>
                  <a:cxn ang="0">
                    <a:pos x="251" y="708"/>
                  </a:cxn>
                  <a:cxn ang="0">
                    <a:pos x="198" y="694"/>
                  </a:cxn>
                  <a:cxn ang="0">
                    <a:pos x="148" y="672"/>
                  </a:cxn>
                  <a:cxn ang="0">
                    <a:pos x="102" y="639"/>
                  </a:cxn>
                  <a:cxn ang="0">
                    <a:pos x="63" y="597"/>
                  </a:cxn>
                  <a:cxn ang="0">
                    <a:pos x="33" y="546"/>
                  </a:cxn>
                  <a:cxn ang="0">
                    <a:pos x="10" y="486"/>
                  </a:cxn>
                  <a:cxn ang="0">
                    <a:pos x="0" y="417"/>
                  </a:cxn>
                  <a:cxn ang="0">
                    <a:pos x="0" y="0"/>
                  </a:cxn>
                </a:cxnLst>
                <a:rect l="0" t="0" r="r" b="b"/>
                <a:pathLst>
                  <a:path w="616" h="714">
                    <a:moveTo>
                      <a:pt x="0" y="0"/>
                    </a:moveTo>
                    <a:lnTo>
                      <a:pt x="616" y="0"/>
                    </a:lnTo>
                    <a:lnTo>
                      <a:pt x="616" y="417"/>
                    </a:lnTo>
                    <a:lnTo>
                      <a:pt x="605" y="486"/>
                    </a:lnTo>
                    <a:lnTo>
                      <a:pt x="582" y="547"/>
                    </a:lnTo>
                    <a:lnTo>
                      <a:pt x="551" y="598"/>
                    </a:lnTo>
                    <a:lnTo>
                      <a:pt x="511" y="640"/>
                    </a:lnTo>
                    <a:lnTo>
                      <a:pt x="465" y="672"/>
                    </a:lnTo>
                    <a:lnTo>
                      <a:pt x="414" y="695"/>
                    </a:lnTo>
                    <a:lnTo>
                      <a:pt x="361" y="708"/>
                    </a:lnTo>
                    <a:lnTo>
                      <a:pt x="306" y="714"/>
                    </a:lnTo>
                    <a:lnTo>
                      <a:pt x="251" y="708"/>
                    </a:lnTo>
                    <a:lnTo>
                      <a:pt x="198" y="694"/>
                    </a:lnTo>
                    <a:lnTo>
                      <a:pt x="148" y="672"/>
                    </a:lnTo>
                    <a:lnTo>
                      <a:pt x="102" y="639"/>
                    </a:lnTo>
                    <a:lnTo>
                      <a:pt x="63" y="597"/>
                    </a:lnTo>
                    <a:lnTo>
                      <a:pt x="33" y="546"/>
                    </a:lnTo>
                    <a:lnTo>
                      <a:pt x="10" y="486"/>
                    </a:lnTo>
                    <a:lnTo>
                      <a:pt x="0" y="41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699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251" name="Freeform 227"/>
              <p:cNvSpPr>
                <a:spLocks/>
              </p:cNvSpPr>
              <p:nvPr/>
            </p:nvSpPr>
            <p:spPr bwMode="auto">
              <a:xfrm>
                <a:off x="1955" y="1016"/>
                <a:ext cx="616" cy="71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16" y="0"/>
                  </a:cxn>
                  <a:cxn ang="0">
                    <a:pos x="616" y="417"/>
                  </a:cxn>
                  <a:cxn ang="0">
                    <a:pos x="616" y="417"/>
                  </a:cxn>
                  <a:cxn ang="0">
                    <a:pos x="605" y="486"/>
                  </a:cxn>
                  <a:cxn ang="0">
                    <a:pos x="582" y="547"/>
                  </a:cxn>
                  <a:cxn ang="0">
                    <a:pos x="551" y="598"/>
                  </a:cxn>
                  <a:cxn ang="0">
                    <a:pos x="511" y="640"/>
                  </a:cxn>
                  <a:cxn ang="0">
                    <a:pos x="465" y="672"/>
                  </a:cxn>
                  <a:cxn ang="0">
                    <a:pos x="414" y="695"/>
                  </a:cxn>
                  <a:cxn ang="0">
                    <a:pos x="361" y="708"/>
                  </a:cxn>
                  <a:cxn ang="0">
                    <a:pos x="306" y="714"/>
                  </a:cxn>
                  <a:cxn ang="0">
                    <a:pos x="251" y="708"/>
                  </a:cxn>
                  <a:cxn ang="0">
                    <a:pos x="198" y="694"/>
                  </a:cxn>
                  <a:cxn ang="0">
                    <a:pos x="148" y="672"/>
                  </a:cxn>
                  <a:cxn ang="0">
                    <a:pos x="102" y="639"/>
                  </a:cxn>
                  <a:cxn ang="0">
                    <a:pos x="63" y="597"/>
                  </a:cxn>
                  <a:cxn ang="0">
                    <a:pos x="33" y="546"/>
                  </a:cxn>
                  <a:cxn ang="0">
                    <a:pos x="10" y="486"/>
                  </a:cxn>
                  <a:cxn ang="0">
                    <a:pos x="0" y="417"/>
                  </a:cxn>
                  <a:cxn ang="0">
                    <a:pos x="0" y="0"/>
                  </a:cxn>
                </a:cxnLst>
                <a:rect l="0" t="0" r="r" b="b"/>
                <a:pathLst>
                  <a:path w="616" h="714">
                    <a:moveTo>
                      <a:pt x="0" y="0"/>
                    </a:moveTo>
                    <a:lnTo>
                      <a:pt x="616" y="0"/>
                    </a:lnTo>
                    <a:lnTo>
                      <a:pt x="616" y="417"/>
                    </a:lnTo>
                    <a:lnTo>
                      <a:pt x="605" y="486"/>
                    </a:lnTo>
                    <a:lnTo>
                      <a:pt x="582" y="547"/>
                    </a:lnTo>
                    <a:lnTo>
                      <a:pt x="551" y="598"/>
                    </a:lnTo>
                    <a:lnTo>
                      <a:pt x="511" y="640"/>
                    </a:lnTo>
                    <a:lnTo>
                      <a:pt x="465" y="672"/>
                    </a:lnTo>
                    <a:lnTo>
                      <a:pt x="414" y="695"/>
                    </a:lnTo>
                    <a:lnTo>
                      <a:pt x="361" y="708"/>
                    </a:lnTo>
                    <a:lnTo>
                      <a:pt x="306" y="714"/>
                    </a:lnTo>
                    <a:lnTo>
                      <a:pt x="251" y="708"/>
                    </a:lnTo>
                    <a:lnTo>
                      <a:pt x="198" y="694"/>
                    </a:lnTo>
                    <a:lnTo>
                      <a:pt x="148" y="672"/>
                    </a:lnTo>
                    <a:lnTo>
                      <a:pt x="102" y="639"/>
                    </a:lnTo>
                    <a:lnTo>
                      <a:pt x="63" y="597"/>
                    </a:lnTo>
                    <a:lnTo>
                      <a:pt x="33" y="546"/>
                    </a:lnTo>
                    <a:lnTo>
                      <a:pt x="10" y="486"/>
                    </a:lnTo>
                    <a:lnTo>
                      <a:pt x="0" y="417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6699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252" name="Freeform 228"/>
              <p:cNvSpPr>
                <a:spLocks/>
              </p:cNvSpPr>
              <p:nvPr/>
            </p:nvSpPr>
            <p:spPr bwMode="auto">
              <a:xfrm>
                <a:off x="2059" y="1292"/>
                <a:ext cx="412" cy="31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12" y="0"/>
                  </a:cxn>
                  <a:cxn ang="0">
                    <a:pos x="377" y="232"/>
                  </a:cxn>
                  <a:cxn ang="0">
                    <a:pos x="360" y="249"/>
                  </a:cxn>
                  <a:cxn ang="0">
                    <a:pos x="341" y="265"/>
                  </a:cxn>
                  <a:cxn ang="0">
                    <a:pos x="320" y="279"/>
                  </a:cxn>
                  <a:cxn ang="0">
                    <a:pos x="299" y="291"/>
                  </a:cxn>
                  <a:cxn ang="0">
                    <a:pos x="276" y="303"/>
                  </a:cxn>
                  <a:cxn ang="0">
                    <a:pos x="254" y="310"/>
                  </a:cxn>
                  <a:cxn ang="0">
                    <a:pos x="230" y="316"/>
                  </a:cxn>
                  <a:cxn ang="0">
                    <a:pos x="205" y="318"/>
                  </a:cxn>
                  <a:cxn ang="0">
                    <a:pos x="181" y="318"/>
                  </a:cxn>
                  <a:cxn ang="0">
                    <a:pos x="156" y="314"/>
                  </a:cxn>
                  <a:cxn ang="0">
                    <a:pos x="132" y="307"/>
                  </a:cxn>
                  <a:cxn ang="0">
                    <a:pos x="107" y="295"/>
                  </a:cxn>
                  <a:cxn ang="0">
                    <a:pos x="83" y="281"/>
                  </a:cxn>
                  <a:cxn ang="0">
                    <a:pos x="59" y="262"/>
                  </a:cxn>
                  <a:cxn ang="0">
                    <a:pos x="36" y="238"/>
                  </a:cxn>
                  <a:cxn ang="0">
                    <a:pos x="14" y="209"/>
                  </a:cxn>
                  <a:cxn ang="0">
                    <a:pos x="0" y="0"/>
                  </a:cxn>
                </a:cxnLst>
                <a:rect l="0" t="0" r="r" b="b"/>
                <a:pathLst>
                  <a:path w="412" h="318">
                    <a:moveTo>
                      <a:pt x="0" y="0"/>
                    </a:moveTo>
                    <a:lnTo>
                      <a:pt x="412" y="0"/>
                    </a:lnTo>
                    <a:lnTo>
                      <a:pt x="377" y="232"/>
                    </a:lnTo>
                    <a:lnTo>
                      <a:pt x="360" y="249"/>
                    </a:lnTo>
                    <a:lnTo>
                      <a:pt x="341" y="265"/>
                    </a:lnTo>
                    <a:lnTo>
                      <a:pt x="320" y="279"/>
                    </a:lnTo>
                    <a:lnTo>
                      <a:pt x="299" y="291"/>
                    </a:lnTo>
                    <a:lnTo>
                      <a:pt x="276" y="303"/>
                    </a:lnTo>
                    <a:lnTo>
                      <a:pt x="254" y="310"/>
                    </a:lnTo>
                    <a:lnTo>
                      <a:pt x="230" y="316"/>
                    </a:lnTo>
                    <a:lnTo>
                      <a:pt x="205" y="318"/>
                    </a:lnTo>
                    <a:lnTo>
                      <a:pt x="181" y="318"/>
                    </a:lnTo>
                    <a:lnTo>
                      <a:pt x="156" y="314"/>
                    </a:lnTo>
                    <a:lnTo>
                      <a:pt x="132" y="307"/>
                    </a:lnTo>
                    <a:lnTo>
                      <a:pt x="107" y="295"/>
                    </a:lnTo>
                    <a:lnTo>
                      <a:pt x="83" y="281"/>
                    </a:lnTo>
                    <a:lnTo>
                      <a:pt x="59" y="262"/>
                    </a:lnTo>
                    <a:lnTo>
                      <a:pt x="36" y="238"/>
                    </a:lnTo>
                    <a:lnTo>
                      <a:pt x="14" y="20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253" name="Freeform 229"/>
              <p:cNvSpPr>
                <a:spLocks/>
              </p:cNvSpPr>
              <p:nvPr/>
            </p:nvSpPr>
            <p:spPr bwMode="auto">
              <a:xfrm>
                <a:off x="2173" y="1441"/>
                <a:ext cx="6" cy="12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4" y="0"/>
                  </a:cxn>
                  <a:cxn ang="0">
                    <a:pos x="5" y="1"/>
                  </a:cxn>
                  <a:cxn ang="0">
                    <a:pos x="6" y="3"/>
                  </a:cxn>
                  <a:cxn ang="0">
                    <a:pos x="6" y="6"/>
                  </a:cxn>
                  <a:cxn ang="0">
                    <a:pos x="6" y="9"/>
                  </a:cxn>
                  <a:cxn ang="0">
                    <a:pos x="5" y="10"/>
                  </a:cxn>
                  <a:cxn ang="0">
                    <a:pos x="4" y="12"/>
                  </a:cxn>
                  <a:cxn ang="0">
                    <a:pos x="3" y="12"/>
                  </a:cxn>
                  <a:cxn ang="0">
                    <a:pos x="2" y="12"/>
                  </a:cxn>
                  <a:cxn ang="0">
                    <a:pos x="1" y="10"/>
                  </a:cxn>
                  <a:cxn ang="0">
                    <a:pos x="0" y="9"/>
                  </a:cxn>
                  <a:cxn ang="0">
                    <a:pos x="0" y="6"/>
                  </a:cxn>
                  <a:cxn ang="0">
                    <a:pos x="0" y="3"/>
                  </a:cxn>
                  <a:cxn ang="0">
                    <a:pos x="1" y="1"/>
                  </a:cxn>
                  <a:cxn ang="0">
                    <a:pos x="2" y="0"/>
                  </a:cxn>
                  <a:cxn ang="0">
                    <a:pos x="3" y="0"/>
                  </a:cxn>
                </a:cxnLst>
                <a:rect l="0" t="0" r="r" b="b"/>
                <a:pathLst>
                  <a:path w="6" h="12">
                    <a:moveTo>
                      <a:pt x="3" y="0"/>
                    </a:moveTo>
                    <a:lnTo>
                      <a:pt x="4" y="0"/>
                    </a:lnTo>
                    <a:lnTo>
                      <a:pt x="5" y="1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6" y="9"/>
                    </a:lnTo>
                    <a:lnTo>
                      <a:pt x="5" y="10"/>
                    </a:lnTo>
                    <a:lnTo>
                      <a:pt x="4" y="12"/>
                    </a:lnTo>
                    <a:lnTo>
                      <a:pt x="3" y="12"/>
                    </a:lnTo>
                    <a:lnTo>
                      <a:pt x="2" y="12"/>
                    </a:lnTo>
                    <a:lnTo>
                      <a:pt x="1" y="10"/>
                    </a:lnTo>
                    <a:lnTo>
                      <a:pt x="0" y="9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7F7F7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254" name="Freeform 230"/>
              <p:cNvSpPr>
                <a:spLocks/>
              </p:cNvSpPr>
              <p:nvPr/>
            </p:nvSpPr>
            <p:spPr bwMode="auto">
              <a:xfrm>
                <a:off x="2282" y="1468"/>
                <a:ext cx="7" cy="12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5" y="0"/>
                  </a:cxn>
                  <a:cxn ang="0">
                    <a:pos x="6" y="1"/>
                  </a:cxn>
                  <a:cxn ang="0">
                    <a:pos x="7" y="3"/>
                  </a:cxn>
                  <a:cxn ang="0">
                    <a:pos x="7" y="6"/>
                  </a:cxn>
                  <a:cxn ang="0">
                    <a:pos x="7" y="9"/>
                  </a:cxn>
                  <a:cxn ang="0">
                    <a:pos x="6" y="10"/>
                  </a:cxn>
                  <a:cxn ang="0">
                    <a:pos x="5" y="12"/>
                  </a:cxn>
                  <a:cxn ang="0">
                    <a:pos x="4" y="12"/>
                  </a:cxn>
                  <a:cxn ang="0">
                    <a:pos x="2" y="12"/>
                  </a:cxn>
                  <a:cxn ang="0">
                    <a:pos x="1" y="10"/>
                  </a:cxn>
                  <a:cxn ang="0">
                    <a:pos x="0" y="9"/>
                  </a:cxn>
                  <a:cxn ang="0">
                    <a:pos x="0" y="6"/>
                  </a:cxn>
                  <a:cxn ang="0">
                    <a:pos x="0" y="3"/>
                  </a:cxn>
                  <a:cxn ang="0">
                    <a:pos x="1" y="1"/>
                  </a:cxn>
                  <a:cxn ang="0">
                    <a:pos x="2" y="0"/>
                  </a:cxn>
                  <a:cxn ang="0">
                    <a:pos x="4" y="0"/>
                  </a:cxn>
                </a:cxnLst>
                <a:rect l="0" t="0" r="r" b="b"/>
                <a:pathLst>
                  <a:path w="7" h="12">
                    <a:moveTo>
                      <a:pt x="4" y="0"/>
                    </a:moveTo>
                    <a:lnTo>
                      <a:pt x="5" y="0"/>
                    </a:lnTo>
                    <a:lnTo>
                      <a:pt x="6" y="1"/>
                    </a:lnTo>
                    <a:lnTo>
                      <a:pt x="7" y="3"/>
                    </a:lnTo>
                    <a:lnTo>
                      <a:pt x="7" y="6"/>
                    </a:lnTo>
                    <a:lnTo>
                      <a:pt x="7" y="9"/>
                    </a:lnTo>
                    <a:lnTo>
                      <a:pt x="6" y="10"/>
                    </a:lnTo>
                    <a:lnTo>
                      <a:pt x="5" y="12"/>
                    </a:lnTo>
                    <a:lnTo>
                      <a:pt x="4" y="12"/>
                    </a:lnTo>
                    <a:lnTo>
                      <a:pt x="2" y="12"/>
                    </a:lnTo>
                    <a:lnTo>
                      <a:pt x="1" y="10"/>
                    </a:lnTo>
                    <a:lnTo>
                      <a:pt x="0" y="9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7F7F7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255" name="Freeform 231"/>
              <p:cNvSpPr>
                <a:spLocks/>
              </p:cNvSpPr>
              <p:nvPr/>
            </p:nvSpPr>
            <p:spPr bwMode="auto">
              <a:xfrm>
                <a:off x="2256" y="1477"/>
                <a:ext cx="6" cy="12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4" y="0"/>
                  </a:cxn>
                  <a:cxn ang="0">
                    <a:pos x="5" y="1"/>
                  </a:cxn>
                  <a:cxn ang="0">
                    <a:pos x="6" y="3"/>
                  </a:cxn>
                  <a:cxn ang="0">
                    <a:pos x="6" y="6"/>
                  </a:cxn>
                  <a:cxn ang="0">
                    <a:pos x="6" y="9"/>
                  </a:cxn>
                  <a:cxn ang="0">
                    <a:pos x="5" y="10"/>
                  </a:cxn>
                  <a:cxn ang="0">
                    <a:pos x="4" y="12"/>
                  </a:cxn>
                  <a:cxn ang="0">
                    <a:pos x="3" y="12"/>
                  </a:cxn>
                  <a:cxn ang="0">
                    <a:pos x="2" y="12"/>
                  </a:cxn>
                  <a:cxn ang="0">
                    <a:pos x="1" y="10"/>
                  </a:cxn>
                  <a:cxn ang="0">
                    <a:pos x="0" y="9"/>
                  </a:cxn>
                  <a:cxn ang="0">
                    <a:pos x="0" y="6"/>
                  </a:cxn>
                  <a:cxn ang="0">
                    <a:pos x="0" y="3"/>
                  </a:cxn>
                  <a:cxn ang="0">
                    <a:pos x="1" y="1"/>
                  </a:cxn>
                  <a:cxn ang="0">
                    <a:pos x="2" y="0"/>
                  </a:cxn>
                  <a:cxn ang="0">
                    <a:pos x="3" y="0"/>
                  </a:cxn>
                </a:cxnLst>
                <a:rect l="0" t="0" r="r" b="b"/>
                <a:pathLst>
                  <a:path w="6" h="12">
                    <a:moveTo>
                      <a:pt x="3" y="0"/>
                    </a:moveTo>
                    <a:lnTo>
                      <a:pt x="4" y="0"/>
                    </a:lnTo>
                    <a:lnTo>
                      <a:pt x="5" y="1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6" y="9"/>
                    </a:lnTo>
                    <a:lnTo>
                      <a:pt x="5" y="10"/>
                    </a:lnTo>
                    <a:lnTo>
                      <a:pt x="4" y="12"/>
                    </a:lnTo>
                    <a:lnTo>
                      <a:pt x="3" y="12"/>
                    </a:lnTo>
                    <a:lnTo>
                      <a:pt x="2" y="12"/>
                    </a:lnTo>
                    <a:lnTo>
                      <a:pt x="1" y="10"/>
                    </a:lnTo>
                    <a:lnTo>
                      <a:pt x="0" y="9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7F7F7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256" name="Freeform 232"/>
              <p:cNvSpPr>
                <a:spLocks/>
              </p:cNvSpPr>
              <p:nvPr/>
            </p:nvSpPr>
            <p:spPr bwMode="auto">
              <a:xfrm>
                <a:off x="2395" y="1508"/>
                <a:ext cx="6" cy="13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4" y="0"/>
                  </a:cxn>
                  <a:cxn ang="0">
                    <a:pos x="5" y="1"/>
                  </a:cxn>
                  <a:cxn ang="0">
                    <a:pos x="6" y="3"/>
                  </a:cxn>
                  <a:cxn ang="0">
                    <a:pos x="6" y="6"/>
                  </a:cxn>
                  <a:cxn ang="0">
                    <a:pos x="6" y="9"/>
                  </a:cxn>
                  <a:cxn ang="0">
                    <a:pos x="5" y="11"/>
                  </a:cxn>
                  <a:cxn ang="0">
                    <a:pos x="4" y="13"/>
                  </a:cxn>
                  <a:cxn ang="0">
                    <a:pos x="3" y="13"/>
                  </a:cxn>
                  <a:cxn ang="0">
                    <a:pos x="2" y="13"/>
                  </a:cxn>
                  <a:cxn ang="0">
                    <a:pos x="1" y="11"/>
                  </a:cxn>
                  <a:cxn ang="0">
                    <a:pos x="0" y="9"/>
                  </a:cxn>
                  <a:cxn ang="0">
                    <a:pos x="0" y="6"/>
                  </a:cxn>
                  <a:cxn ang="0">
                    <a:pos x="0" y="3"/>
                  </a:cxn>
                  <a:cxn ang="0">
                    <a:pos x="1" y="1"/>
                  </a:cxn>
                  <a:cxn ang="0">
                    <a:pos x="2" y="0"/>
                  </a:cxn>
                  <a:cxn ang="0">
                    <a:pos x="3" y="0"/>
                  </a:cxn>
                </a:cxnLst>
                <a:rect l="0" t="0" r="r" b="b"/>
                <a:pathLst>
                  <a:path w="6" h="13">
                    <a:moveTo>
                      <a:pt x="3" y="0"/>
                    </a:moveTo>
                    <a:lnTo>
                      <a:pt x="4" y="0"/>
                    </a:lnTo>
                    <a:lnTo>
                      <a:pt x="5" y="1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6" y="9"/>
                    </a:lnTo>
                    <a:lnTo>
                      <a:pt x="5" y="11"/>
                    </a:lnTo>
                    <a:lnTo>
                      <a:pt x="4" y="13"/>
                    </a:lnTo>
                    <a:lnTo>
                      <a:pt x="3" y="13"/>
                    </a:lnTo>
                    <a:lnTo>
                      <a:pt x="2" y="13"/>
                    </a:lnTo>
                    <a:lnTo>
                      <a:pt x="1" y="11"/>
                    </a:lnTo>
                    <a:lnTo>
                      <a:pt x="0" y="9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7F7F7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257" name="Freeform 233"/>
              <p:cNvSpPr>
                <a:spLocks/>
              </p:cNvSpPr>
              <p:nvPr/>
            </p:nvSpPr>
            <p:spPr bwMode="auto">
              <a:xfrm>
                <a:off x="2376" y="1416"/>
                <a:ext cx="6" cy="12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4" y="0"/>
                  </a:cxn>
                  <a:cxn ang="0">
                    <a:pos x="5" y="1"/>
                  </a:cxn>
                  <a:cxn ang="0">
                    <a:pos x="6" y="3"/>
                  </a:cxn>
                  <a:cxn ang="0">
                    <a:pos x="6" y="6"/>
                  </a:cxn>
                  <a:cxn ang="0">
                    <a:pos x="6" y="9"/>
                  </a:cxn>
                  <a:cxn ang="0">
                    <a:pos x="5" y="11"/>
                  </a:cxn>
                  <a:cxn ang="0">
                    <a:pos x="4" y="12"/>
                  </a:cxn>
                  <a:cxn ang="0">
                    <a:pos x="3" y="12"/>
                  </a:cxn>
                  <a:cxn ang="0">
                    <a:pos x="2" y="12"/>
                  </a:cxn>
                  <a:cxn ang="0">
                    <a:pos x="1" y="11"/>
                  </a:cxn>
                  <a:cxn ang="0">
                    <a:pos x="0" y="9"/>
                  </a:cxn>
                  <a:cxn ang="0">
                    <a:pos x="0" y="6"/>
                  </a:cxn>
                  <a:cxn ang="0">
                    <a:pos x="0" y="3"/>
                  </a:cxn>
                  <a:cxn ang="0">
                    <a:pos x="1" y="1"/>
                  </a:cxn>
                  <a:cxn ang="0">
                    <a:pos x="2" y="0"/>
                  </a:cxn>
                  <a:cxn ang="0">
                    <a:pos x="3" y="0"/>
                  </a:cxn>
                </a:cxnLst>
                <a:rect l="0" t="0" r="r" b="b"/>
                <a:pathLst>
                  <a:path w="6" h="12">
                    <a:moveTo>
                      <a:pt x="3" y="0"/>
                    </a:moveTo>
                    <a:lnTo>
                      <a:pt x="4" y="0"/>
                    </a:lnTo>
                    <a:lnTo>
                      <a:pt x="5" y="1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6" y="9"/>
                    </a:lnTo>
                    <a:lnTo>
                      <a:pt x="5" y="11"/>
                    </a:lnTo>
                    <a:lnTo>
                      <a:pt x="4" y="12"/>
                    </a:lnTo>
                    <a:lnTo>
                      <a:pt x="3" y="12"/>
                    </a:lnTo>
                    <a:lnTo>
                      <a:pt x="2" y="12"/>
                    </a:lnTo>
                    <a:lnTo>
                      <a:pt x="1" y="11"/>
                    </a:lnTo>
                    <a:lnTo>
                      <a:pt x="0" y="9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7F7F7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258" name="Freeform 234"/>
              <p:cNvSpPr>
                <a:spLocks/>
              </p:cNvSpPr>
              <p:nvPr/>
            </p:nvSpPr>
            <p:spPr bwMode="auto">
              <a:xfrm>
                <a:off x="2145" y="1487"/>
                <a:ext cx="7" cy="13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4" y="0"/>
                  </a:cxn>
                  <a:cxn ang="0">
                    <a:pos x="6" y="2"/>
                  </a:cxn>
                  <a:cxn ang="0">
                    <a:pos x="7" y="4"/>
                  </a:cxn>
                  <a:cxn ang="0">
                    <a:pos x="7" y="7"/>
                  </a:cxn>
                  <a:cxn ang="0">
                    <a:pos x="7" y="10"/>
                  </a:cxn>
                  <a:cxn ang="0">
                    <a:pos x="6" y="11"/>
                  </a:cxn>
                  <a:cxn ang="0">
                    <a:pos x="4" y="13"/>
                  </a:cxn>
                  <a:cxn ang="0">
                    <a:pos x="3" y="13"/>
                  </a:cxn>
                  <a:cxn ang="0">
                    <a:pos x="2" y="13"/>
                  </a:cxn>
                  <a:cxn ang="0">
                    <a:pos x="1" y="11"/>
                  </a:cxn>
                  <a:cxn ang="0">
                    <a:pos x="0" y="10"/>
                  </a:cxn>
                  <a:cxn ang="0">
                    <a:pos x="0" y="7"/>
                  </a:cxn>
                  <a:cxn ang="0">
                    <a:pos x="0" y="4"/>
                  </a:cxn>
                  <a:cxn ang="0">
                    <a:pos x="1" y="2"/>
                  </a:cxn>
                  <a:cxn ang="0">
                    <a:pos x="2" y="0"/>
                  </a:cxn>
                  <a:cxn ang="0">
                    <a:pos x="3" y="0"/>
                  </a:cxn>
                </a:cxnLst>
                <a:rect l="0" t="0" r="r" b="b"/>
                <a:pathLst>
                  <a:path w="7" h="13">
                    <a:moveTo>
                      <a:pt x="3" y="0"/>
                    </a:moveTo>
                    <a:lnTo>
                      <a:pt x="4" y="0"/>
                    </a:lnTo>
                    <a:lnTo>
                      <a:pt x="6" y="2"/>
                    </a:lnTo>
                    <a:lnTo>
                      <a:pt x="7" y="4"/>
                    </a:lnTo>
                    <a:lnTo>
                      <a:pt x="7" y="7"/>
                    </a:lnTo>
                    <a:lnTo>
                      <a:pt x="7" y="10"/>
                    </a:lnTo>
                    <a:lnTo>
                      <a:pt x="6" y="11"/>
                    </a:lnTo>
                    <a:lnTo>
                      <a:pt x="4" y="13"/>
                    </a:lnTo>
                    <a:lnTo>
                      <a:pt x="3" y="13"/>
                    </a:lnTo>
                    <a:lnTo>
                      <a:pt x="2" y="13"/>
                    </a:lnTo>
                    <a:lnTo>
                      <a:pt x="1" y="11"/>
                    </a:lnTo>
                    <a:lnTo>
                      <a:pt x="0" y="10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1" y="2"/>
                    </a:lnTo>
                    <a:lnTo>
                      <a:pt x="2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7F7F7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259" name="Freeform 235"/>
              <p:cNvSpPr>
                <a:spLocks/>
              </p:cNvSpPr>
              <p:nvPr/>
            </p:nvSpPr>
            <p:spPr bwMode="auto">
              <a:xfrm>
                <a:off x="2148" y="1372"/>
                <a:ext cx="7" cy="13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5" y="0"/>
                  </a:cxn>
                  <a:cxn ang="0">
                    <a:pos x="6" y="1"/>
                  </a:cxn>
                  <a:cxn ang="0">
                    <a:pos x="7" y="3"/>
                  </a:cxn>
                  <a:cxn ang="0">
                    <a:pos x="7" y="6"/>
                  </a:cxn>
                  <a:cxn ang="0">
                    <a:pos x="7" y="9"/>
                  </a:cxn>
                  <a:cxn ang="0">
                    <a:pos x="6" y="11"/>
                  </a:cxn>
                  <a:cxn ang="0">
                    <a:pos x="5" y="13"/>
                  </a:cxn>
                  <a:cxn ang="0">
                    <a:pos x="4" y="13"/>
                  </a:cxn>
                  <a:cxn ang="0">
                    <a:pos x="3" y="13"/>
                  </a:cxn>
                  <a:cxn ang="0">
                    <a:pos x="1" y="11"/>
                  </a:cxn>
                  <a:cxn ang="0">
                    <a:pos x="0" y="9"/>
                  </a:cxn>
                  <a:cxn ang="0">
                    <a:pos x="0" y="6"/>
                  </a:cxn>
                  <a:cxn ang="0">
                    <a:pos x="0" y="3"/>
                  </a:cxn>
                  <a:cxn ang="0">
                    <a:pos x="1" y="1"/>
                  </a:cxn>
                  <a:cxn ang="0">
                    <a:pos x="3" y="0"/>
                  </a:cxn>
                  <a:cxn ang="0">
                    <a:pos x="4" y="0"/>
                  </a:cxn>
                </a:cxnLst>
                <a:rect l="0" t="0" r="r" b="b"/>
                <a:pathLst>
                  <a:path w="7" h="13">
                    <a:moveTo>
                      <a:pt x="4" y="0"/>
                    </a:moveTo>
                    <a:lnTo>
                      <a:pt x="5" y="0"/>
                    </a:lnTo>
                    <a:lnTo>
                      <a:pt x="6" y="1"/>
                    </a:lnTo>
                    <a:lnTo>
                      <a:pt x="7" y="3"/>
                    </a:lnTo>
                    <a:lnTo>
                      <a:pt x="7" y="6"/>
                    </a:lnTo>
                    <a:lnTo>
                      <a:pt x="7" y="9"/>
                    </a:lnTo>
                    <a:lnTo>
                      <a:pt x="6" y="11"/>
                    </a:lnTo>
                    <a:lnTo>
                      <a:pt x="5" y="13"/>
                    </a:lnTo>
                    <a:lnTo>
                      <a:pt x="4" y="13"/>
                    </a:lnTo>
                    <a:lnTo>
                      <a:pt x="3" y="13"/>
                    </a:lnTo>
                    <a:lnTo>
                      <a:pt x="1" y="11"/>
                    </a:lnTo>
                    <a:lnTo>
                      <a:pt x="0" y="9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3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7F7F7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260" name="Freeform 236"/>
              <p:cNvSpPr>
                <a:spLocks/>
              </p:cNvSpPr>
              <p:nvPr/>
            </p:nvSpPr>
            <p:spPr bwMode="auto">
              <a:xfrm>
                <a:off x="2231" y="1407"/>
                <a:ext cx="7" cy="14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5" y="0"/>
                  </a:cxn>
                  <a:cxn ang="0">
                    <a:pos x="6" y="2"/>
                  </a:cxn>
                  <a:cxn ang="0">
                    <a:pos x="7" y="4"/>
                  </a:cxn>
                  <a:cxn ang="0">
                    <a:pos x="7" y="8"/>
                  </a:cxn>
                  <a:cxn ang="0">
                    <a:pos x="7" y="11"/>
                  </a:cxn>
                  <a:cxn ang="0">
                    <a:pos x="6" y="12"/>
                  </a:cxn>
                  <a:cxn ang="0">
                    <a:pos x="5" y="14"/>
                  </a:cxn>
                  <a:cxn ang="0">
                    <a:pos x="4" y="14"/>
                  </a:cxn>
                  <a:cxn ang="0">
                    <a:pos x="2" y="14"/>
                  </a:cxn>
                  <a:cxn ang="0">
                    <a:pos x="1" y="12"/>
                  </a:cxn>
                  <a:cxn ang="0">
                    <a:pos x="0" y="11"/>
                  </a:cxn>
                  <a:cxn ang="0">
                    <a:pos x="0" y="8"/>
                  </a:cxn>
                  <a:cxn ang="0">
                    <a:pos x="0" y="4"/>
                  </a:cxn>
                  <a:cxn ang="0">
                    <a:pos x="1" y="2"/>
                  </a:cxn>
                  <a:cxn ang="0">
                    <a:pos x="2" y="0"/>
                  </a:cxn>
                  <a:cxn ang="0">
                    <a:pos x="4" y="0"/>
                  </a:cxn>
                </a:cxnLst>
                <a:rect l="0" t="0" r="r" b="b"/>
                <a:pathLst>
                  <a:path w="7" h="14">
                    <a:moveTo>
                      <a:pt x="4" y="0"/>
                    </a:moveTo>
                    <a:lnTo>
                      <a:pt x="5" y="0"/>
                    </a:lnTo>
                    <a:lnTo>
                      <a:pt x="6" y="2"/>
                    </a:lnTo>
                    <a:lnTo>
                      <a:pt x="7" y="4"/>
                    </a:lnTo>
                    <a:lnTo>
                      <a:pt x="7" y="8"/>
                    </a:lnTo>
                    <a:lnTo>
                      <a:pt x="7" y="11"/>
                    </a:lnTo>
                    <a:lnTo>
                      <a:pt x="6" y="12"/>
                    </a:lnTo>
                    <a:lnTo>
                      <a:pt x="5" y="14"/>
                    </a:lnTo>
                    <a:lnTo>
                      <a:pt x="4" y="14"/>
                    </a:lnTo>
                    <a:lnTo>
                      <a:pt x="2" y="14"/>
                    </a:lnTo>
                    <a:lnTo>
                      <a:pt x="1" y="12"/>
                    </a:lnTo>
                    <a:lnTo>
                      <a:pt x="0" y="11"/>
                    </a:lnTo>
                    <a:lnTo>
                      <a:pt x="0" y="8"/>
                    </a:lnTo>
                    <a:lnTo>
                      <a:pt x="0" y="4"/>
                    </a:lnTo>
                    <a:lnTo>
                      <a:pt x="1" y="2"/>
                    </a:lnTo>
                    <a:lnTo>
                      <a:pt x="2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7F7F7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261" name="Freeform 237"/>
              <p:cNvSpPr>
                <a:spLocks/>
              </p:cNvSpPr>
              <p:nvPr/>
            </p:nvSpPr>
            <p:spPr bwMode="auto">
              <a:xfrm>
                <a:off x="2356" y="1430"/>
                <a:ext cx="6" cy="12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4" y="0"/>
                  </a:cxn>
                  <a:cxn ang="0">
                    <a:pos x="5" y="1"/>
                  </a:cxn>
                  <a:cxn ang="0">
                    <a:pos x="6" y="3"/>
                  </a:cxn>
                  <a:cxn ang="0">
                    <a:pos x="6" y="6"/>
                  </a:cxn>
                  <a:cxn ang="0">
                    <a:pos x="6" y="9"/>
                  </a:cxn>
                  <a:cxn ang="0">
                    <a:pos x="5" y="11"/>
                  </a:cxn>
                  <a:cxn ang="0">
                    <a:pos x="4" y="12"/>
                  </a:cxn>
                  <a:cxn ang="0">
                    <a:pos x="3" y="12"/>
                  </a:cxn>
                  <a:cxn ang="0">
                    <a:pos x="2" y="12"/>
                  </a:cxn>
                  <a:cxn ang="0">
                    <a:pos x="1" y="11"/>
                  </a:cxn>
                  <a:cxn ang="0">
                    <a:pos x="0" y="9"/>
                  </a:cxn>
                  <a:cxn ang="0">
                    <a:pos x="0" y="6"/>
                  </a:cxn>
                  <a:cxn ang="0">
                    <a:pos x="0" y="3"/>
                  </a:cxn>
                  <a:cxn ang="0">
                    <a:pos x="1" y="1"/>
                  </a:cxn>
                  <a:cxn ang="0">
                    <a:pos x="2" y="0"/>
                  </a:cxn>
                  <a:cxn ang="0">
                    <a:pos x="3" y="0"/>
                  </a:cxn>
                </a:cxnLst>
                <a:rect l="0" t="0" r="r" b="b"/>
                <a:pathLst>
                  <a:path w="6" h="12">
                    <a:moveTo>
                      <a:pt x="3" y="0"/>
                    </a:moveTo>
                    <a:lnTo>
                      <a:pt x="4" y="0"/>
                    </a:lnTo>
                    <a:lnTo>
                      <a:pt x="5" y="1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6" y="9"/>
                    </a:lnTo>
                    <a:lnTo>
                      <a:pt x="5" y="11"/>
                    </a:lnTo>
                    <a:lnTo>
                      <a:pt x="4" y="12"/>
                    </a:lnTo>
                    <a:lnTo>
                      <a:pt x="3" y="12"/>
                    </a:lnTo>
                    <a:lnTo>
                      <a:pt x="2" y="12"/>
                    </a:lnTo>
                    <a:lnTo>
                      <a:pt x="1" y="11"/>
                    </a:lnTo>
                    <a:lnTo>
                      <a:pt x="0" y="9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7F7F7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262" name="Freeform 238"/>
              <p:cNvSpPr>
                <a:spLocks/>
              </p:cNvSpPr>
              <p:nvPr/>
            </p:nvSpPr>
            <p:spPr bwMode="auto">
              <a:xfrm>
                <a:off x="2341" y="1368"/>
                <a:ext cx="6" cy="13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4" y="0"/>
                  </a:cxn>
                  <a:cxn ang="0">
                    <a:pos x="5" y="2"/>
                  </a:cxn>
                  <a:cxn ang="0">
                    <a:pos x="6" y="4"/>
                  </a:cxn>
                  <a:cxn ang="0">
                    <a:pos x="6" y="7"/>
                  </a:cxn>
                  <a:cxn ang="0">
                    <a:pos x="6" y="10"/>
                  </a:cxn>
                  <a:cxn ang="0">
                    <a:pos x="5" y="12"/>
                  </a:cxn>
                  <a:cxn ang="0">
                    <a:pos x="4" y="13"/>
                  </a:cxn>
                  <a:cxn ang="0">
                    <a:pos x="3" y="13"/>
                  </a:cxn>
                  <a:cxn ang="0">
                    <a:pos x="2" y="13"/>
                  </a:cxn>
                  <a:cxn ang="0">
                    <a:pos x="1" y="12"/>
                  </a:cxn>
                  <a:cxn ang="0">
                    <a:pos x="0" y="10"/>
                  </a:cxn>
                  <a:cxn ang="0">
                    <a:pos x="0" y="7"/>
                  </a:cxn>
                  <a:cxn ang="0">
                    <a:pos x="0" y="4"/>
                  </a:cxn>
                  <a:cxn ang="0">
                    <a:pos x="1" y="2"/>
                  </a:cxn>
                  <a:cxn ang="0">
                    <a:pos x="2" y="0"/>
                  </a:cxn>
                  <a:cxn ang="0">
                    <a:pos x="3" y="0"/>
                  </a:cxn>
                </a:cxnLst>
                <a:rect l="0" t="0" r="r" b="b"/>
                <a:pathLst>
                  <a:path w="6" h="13">
                    <a:moveTo>
                      <a:pt x="3" y="0"/>
                    </a:moveTo>
                    <a:lnTo>
                      <a:pt x="4" y="0"/>
                    </a:lnTo>
                    <a:lnTo>
                      <a:pt x="5" y="2"/>
                    </a:lnTo>
                    <a:lnTo>
                      <a:pt x="6" y="4"/>
                    </a:lnTo>
                    <a:lnTo>
                      <a:pt x="6" y="7"/>
                    </a:lnTo>
                    <a:lnTo>
                      <a:pt x="6" y="10"/>
                    </a:lnTo>
                    <a:lnTo>
                      <a:pt x="5" y="12"/>
                    </a:lnTo>
                    <a:lnTo>
                      <a:pt x="4" y="13"/>
                    </a:lnTo>
                    <a:lnTo>
                      <a:pt x="3" y="13"/>
                    </a:lnTo>
                    <a:lnTo>
                      <a:pt x="2" y="13"/>
                    </a:lnTo>
                    <a:lnTo>
                      <a:pt x="1" y="12"/>
                    </a:lnTo>
                    <a:lnTo>
                      <a:pt x="0" y="10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1" y="2"/>
                    </a:lnTo>
                    <a:lnTo>
                      <a:pt x="2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7F7F7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263" name="Freeform 239"/>
              <p:cNvSpPr>
                <a:spLocks/>
              </p:cNvSpPr>
              <p:nvPr/>
            </p:nvSpPr>
            <p:spPr bwMode="auto">
              <a:xfrm>
                <a:off x="2209" y="1451"/>
                <a:ext cx="6" cy="14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4" y="0"/>
                  </a:cxn>
                  <a:cxn ang="0">
                    <a:pos x="5" y="1"/>
                  </a:cxn>
                  <a:cxn ang="0">
                    <a:pos x="6" y="3"/>
                  </a:cxn>
                  <a:cxn ang="0">
                    <a:pos x="6" y="6"/>
                  </a:cxn>
                  <a:cxn ang="0">
                    <a:pos x="6" y="10"/>
                  </a:cxn>
                  <a:cxn ang="0">
                    <a:pos x="5" y="12"/>
                  </a:cxn>
                  <a:cxn ang="0">
                    <a:pos x="4" y="14"/>
                  </a:cxn>
                  <a:cxn ang="0">
                    <a:pos x="3" y="14"/>
                  </a:cxn>
                  <a:cxn ang="0">
                    <a:pos x="2" y="14"/>
                  </a:cxn>
                  <a:cxn ang="0">
                    <a:pos x="1" y="12"/>
                  </a:cxn>
                  <a:cxn ang="0">
                    <a:pos x="0" y="10"/>
                  </a:cxn>
                  <a:cxn ang="0">
                    <a:pos x="0" y="6"/>
                  </a:cxn>
                  <a:cxn ang="0">
                    <a:pos x="0" y="3"/>
                  </a:cxn>
                  <a:cxn ang="0">
                    <a:pos x="1" y="1"/>
                  </a:cxn>
                  <a:cxn ang="0">
                    <a:pos x="2" y="0"/>
                  </a:cxn>
                  <a:cxn ang="0">
                    <a:pos x="3" y="0"/>
                  </a:cxn>
                </a:cxnLst>
                <a:rect l="0" t="0" r="r" b="b"/>
                <a:pathLst>
                  <a:path w="6" h="14">
                    <a:moveTo>
                      <a:pt x="3" y="0"/>
                    </a:moveTo>
                    <a:lnTo>
                      <a:pt x="4" y="0"/>
                    </a:lnTo>
                    <a:lnTo>
                      <a:pt x="5" y="1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6" y="10"/>
                    </a:lnTo>
                    <a:lnTo>
                      <a:pt x="5" y="12"/>
                    </a:lnTo>
                    <a:lnTo>
                      <a:pt x="4" y="14"/>
                    </a:lnTo>
                    <a:lnTo>
                      <a:pt x="3" y="14"/>
                    </a:lnTo>
                    <a:lnTo>
                      <a:pt x="2" y="14"/>
                    </a:lnTo>
                    <a:lnTo>
                      <a:pt x="1" y="12"/>
                    </a:lnTo>
                    <a:lnTo>
                      <a:pt x="0" y="10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7F7F7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264" name="Freeform 240"/>
              <p:cNvSpPr>
                <a:spLocks/>
              </p:cNvSpPr>
              <p:nvPr/>
            </p:nvSpPr>
            <p:spPr bwMode="auto">
              <a:xfrm>
                <a:off x="2300" y="1448"/>
                <a:ext cx="6" cy="13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4" y="0"/>
                  </a:cxn>
                  <a:cxn ang="0">
                    <a:pos x="5" y="1"/>
                  </a:cxn>
                  <a:cxn ang="0">
                    <a:pos x="6" y="3"/>
                  </a:cxn>
                  <a:cxn ang="0">
                    <a:pos x="6" y="6"/>
                  </a:cxn>
                  <a:cxn ang="0">
                    <a:pos x="6" y="9"/>
                  </a:cxn>
                  <a:cxn ang="0">
                    <a:pos x="5" y="12"/>
                  </a:cxn>
                  <a:cxn ang="0">
                    <a:pos x="4" y="13"/>
                  </a:cxn>
                  <a:cxn ang="0">
                    <a:pos x="3" y="13"/>
                  </a:cxn>
                  <a:cxn ang="0">
                    <a:pos x="2" y="13"/>
                  </a:cxn>
                  <a:cxn ang="0">
                    <a:pos x="1" y="12"/>
                  </a:cxn>
                  <a:cxn ang="0">
                    <a:pos x="0" y="9"/>
                  </a:cxn>
                  <a:cxn ang="0">
                    <a:pos x="0" y="6"/>
                  </a:cxn>
                  <a:cxn ang="0">
                    <a:pos x="0" y="3"/>
                  </a:cxn>
                  <a:cxn ang="0">
                    <a:pos x="1" y="1"/>
                  </a:cxn>
                  <a:cxn ang="0">
                    <a:pos x="2" y="0"/>
                  </a:cxn>
                  <a:cxn ang="0">
                    <a:pos x="3" y="0"/>
                  </a:cxn>
                </a:cxnLst>
                <a:rect l="0" t="0" r="r" b="b"/>
                <a:pathLst>
                  <a:path w="6" h="13">
                    <a:moveTo>
                      <a:pt x="3" y="0"/>
                    </a:moveTo>
                    <a:lnTo>
                      <a:pt x="4" y="0"/>
                    </a:lnTo>
                    <a:lnTo>
                      <a:pt x="5" y="1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6" y="9"/>
                    </a:lnTo>
                    <a:lnTo>
                      <a:pt x="5" y="12"/>
                    </a:lnTo>
                    <a:lnTo>
                      <a:pt x="4" y="13"/>
                    </a:lnTo>
                    <a:lnTo>
                      <a:pt x="3" y="13"/>
                    </a:lnTo>
                    <a:lnTo>
                      <a:pt x="2" y="13"/>
                    </a:lnTo>
                    <a:lnTo>
                      <a:pt x="1" y="12"/>
                    </a:lnTo>
                    <a:lnTo>
                      <a:pt x="0" y="9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7F7F7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265" name="Freeform 241"/>
              <p:cNvSpPr>
                <a:spLocks/>
              </p:cNvSpPr>
              <p:nvPr/>
            </p:nvSpPr>
            <p:spPr bwMode="auto">
              <a:xfrm>
                <a:off x="2314" y="1445"/>
                <a:ext cx="6" cy="12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4" y="0"/>
                  </a:cxn>
                  <a:cxn ang="0">
                    <a:pos x="5" y="1"/>
                  </a:cxn>
                  <a:cxn ang="0">
                    <a:pos x="6" y="3"/>
                  </a:cxn>
                  <a:cxn ang="0">
                    <a:pos x="6" y="6"/>
                  </a:cxn>
                  <a:cxn ang="0">
                    <a:pos x="6" y="9"/>
                  </a:cxn>
                  <a:cxn ang="0">
                    <a:pos x="5" y="11"/>
                  </a:cxn>
                  <a:cxn ang="0">
                    <a:pos x="4" y="12"/>
                  </a:cxn>
                  <a:cxn ang="0">
                    <a:pos x="3" y="12"/>
                  </a:cxn>
                  <a:cxn ang="0">
                    <a:pos x="2" y="12"/>
                  </a:cxn>
                  <a:cxn ang="0">
                    <a:pos x="1" y="11"/>
                  </a:cxn>
                  <a:cxn ang="0">
                    <a:pos x="0" y="9"/>
                  </a:cxn>
                  <a:cxn ang="0">
                    <a:pos x="0" y="6"/>
                  </a:cxn>
                  <a:cxn ang="0">
                    <a:pos x="0" y="3"/>
                  </a:cxn>
                  <a:cxn ang="0">
                    <a:pos x="1" y="1"/>
                  </a:cxn>
                  <a:cxn ang="0">
                    <a:pos x="2" y="0"/>
                  </a:cxn>
                  <a:cxn ang="0">
                    <a:pos x="3" y="0"/>
                  </a:cxn>
                </a:cxnLst>
                <a:rect l="0" t="0" r="r" b="b"/>
                <a:pathLst>
                  <a:path w="6" h="12">
                    <a:moveTo>
                      <a:pt x="3" y="0"/>
                    </a:moveTo>
                    <a:lnTo>
                      <a:pt x="4" y="0"/>
                    </a:lnTo>
                    <a:lnTo>
                      <a:pt x="5" y="1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6" y="9"/>
                    </a:lnTo>
                    <a:lnTo>
                      <a:pt x="5" y="11"/>
                    </a:lnTo>
                    <a:lnTo>
                      <a:pt x="4" y="12"/>
                    </a:lnTo>
                    <a:lnTo>
                      <a:pt x="3" y="12"/>
                    </a:lnTo>
                    <a:lnTo>
                      <a:pt x="2" y="12"/>
                    </a:lnTo>
                    <a:lnTo>
                      <a:pt x="1" y="11"/>
                    </a:lnTo>
                    <a:lnTo>
                      <a:pt x="0" y="9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7F7F7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266" name="Freeform 242"/>
              <p:cNvSpPr>
                <a:spLocks/>
              </p:cNvSpPr>
              <p:nvPr/>
            </p:nvSpPr>
            <p:spPr bwMode="auto">
              <a:xfrm>
                <a:off x="2418" y="1385"/>
                <a:ext cx="6" cy="12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4" y="0"/>
                  </a:cxn>
                  <a:cxn ang="0">
                    <a:pos x="5" y="1"/>
                  </a:cxn>
                  <a:cxn ang="0">
                    <a:pos x="6" y="3"/>
                  </a:cxn>
                  <a:cxn ang="0">
                    <a:pos x="6" y="6"/>
                  </a:cxn>
                  <a:cxn ang="0">
                    <a:pos x="6" y="9"/>
                  </a:cxn>
                  <a:cxn ang="0">
                    <a:pos x="5" y="10"/>
                  </a:cxn>
                  <a:cxn ang="0">
                    <a:pos x="4" y="12"/>
                  </a:cxn>
                  <a:cxn ang="0">
                    <a:pos x="3" y="12"/>
                  </a:cxn>
                  <a:cxn ang="0">
                    <a:pos x="2" y="12"/>
                  </a:cxn>
                  <a:cxn ang="0">
                    <a:pos x="1" y="10"/>
                  </a:cxn>
                  <a:cxn ang="0">
                    <a:pos x="0" y="9"/>
                  </a:cxn>
                  <a:cxn ang="0">
                    <a:pos x="0" y="6"/>
                  </a:cxn>
                  <a:cxn ang="0">
                    <a:pos x="0" y="3"/>
                  </a:cxn>
                  <a:cxn ang="0">
                    <a:pos x="1" y="1"/>
                  </a:cxn>
                  <a:cxn ang="0">
                    <a:pos x="2" y="0"/>
                  </a:cxn>
                  <a:cxn ang="0">
                    <a:pos x="3" y="0"/>
                  </a:cxn>
                </a:cxnLst>
                <a:rect l="0" t="0" r="r" b="b"/>
                <a:pathLst>
                  <a:path w="6" h="12">
                    <a:moveTo>
                      <a:pt x="3" y="0"/>
                    </a:moveTo>
                    <a:lnTo>
                      <a:pt x="4" y="0"/>
                    </a:lnTo>
                    <a:lnTo>
                      <a:pt x="5" y="1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6" y="9"/>
                    </a:lnTo>
                    <a:lnTo>
                      <a:pt x="5" y="10"/>
                    </a:lnTo>
                    <a:lnTo>
                      <a:pt x="4" y="12"/>
                    </a:lnTo>
                    <a:lnTo>
                      <a:pt x="3" y="12"/>
                    </a:lnTo>
                    <a:lnTo>
                      <a:pt x="2" y="12"/>
                    </a:lnTo>
                    <a:lnTo>
                      <a:pt x="1" y="10"/>
                    </a:lnTo>
                    <a:lnTo>
                      <a:pt x="0" y="9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7F7F7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267" name="Freeform 243"/>
              <p:cNvSpPr>
                <a:spLocks/>
              </p:cNvSpPr>
              <p:nvPr/>
            </p:nvSpPr>
            <p:spPr bwMode="auto">
              <a:xfrm>
                <a:off x="2188" y="1456"/>
                <a:ext cx="6" cy="13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4" y="0"/>
                  </a:cxn>
                  <a:cxn ang="0">
                    <a:pos x="5" y="1"/>
                  </a:cxn>
                  <a:cxn ang="0">
                    <a:pos x="6" y="4"/>
                  </a:cxn>
                  <a:cxn ang="0">
                    <a:pos x="6" y="7"/>
                  </a:cxn>
                  <a:cxn ang="0">
                    <a:pos x="6" y="10"/>
                  </a:cxn>
                  <a:cxn ang="0">
                    <a:pos x="5" y="12"/>
                  </a:cxn>
                  <a:cxn ang="0">
                    <a:pos x="4" y="13"/>
                  </a:cxn>
                  <a:cxn ang="0">
                    <a:pos x="3" y="13"/>
                  </a:cxn>
                  <a:cxn ang="0">
                    <a:pos x="2" y="13"/>
                  </a:cxn>
                  <a:cxn ang="0">
                    <a:pos x="1" y="12"/>
                  </a:cxn>
                  <a:cxn ang="0">
                    <a:pos x="0" y="10"/>
                  </a:cxn>
                  <a:cxn ang="0">
                    <a:pos x="0" y="7"/>
                  </a:cxn>
                  <a:cxn ang="0">
                    <a:pos x="0" y="4"/>
                  </a:cxn>
                  <a:cxn ang="0">
                    <a:pos x="1" y="1"/>
                  </a:cxn>
                  <a:cxn ang="0">
                    <a:pos x="2" y="0"/>
                  </a:cxn>
                  <a:cxn ang="0">
                    <a:pos x="3" y="0"/>
                  </a:cxn>
                </a:cxnLst>
                <a:rect l="0" t="0" r="r" b="b"/>
                <a:pathLst>
                  <a:path w="6" h="13">
                    <a:moveTo>
                      <a:pt x="3" y="0"/>
                    </a:moveTo>
                    <a:lnTo>
                      <a:pt x="4" y="0"/>
                    </a:lnTo>
                    <a:lnTo>
                      <a:pt x="5" y="1"/>
                    </a:lnTo>
                    <a:lnTo>
                      <a:pt x="6" y="4"/>
                    </a:lnTo>
                    <a:lnTo>
                      <a:pt x="6" y="7"/>
                    </a:lnTo>
                    <a:lnTo>
                      <a:pt x="6" y="10"/>
                    </a:lnTo>
                    <a:lnTo>
                      <a:pt x="5" y="12"/>
                    </a:lnTo>
                    <a:lnTo>
                      <a:pt x="4" y="13"/>
                    </a:lnTo>
                    <a:lnTo>
                      <a:pt x="3" y="13"/>
                    </a:lnTo>
                    <a:lnTo>
                      <a:pt x="2" y="13"/>
                    </a:lnTo>
                    <a:lnTo>
                      <a:pt x="1" y="12"/>
                    </a:lnTo>
                    <a:lnTo>
                      <a:pt x="0" y="10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7F7F7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268" name="Freeform 244"/>
              <p:cNvSpPr>
                <a:spLocks/>
              </p:cNvSpPr>
              <p:nvPr/>
            </p:nvSpPr>
            <p:spPr bwMode="auto">
              <a:xfrm>
                <a:off x="2297" y="1483"/>
                <a:ext cx="6" cy="12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4" y="0"/>
                  </a:cxn>
                  <a:cxn ang="0">
                    <a:pos x="5" y="1"/>
                  </a:cxn>
                  <a:cxn ang="0">
                    <a:pos x="6" y="3"/>
                  </a:cxn>
                  <a:cxn ang="0">
                    <a:pos x="6" y="6"/>
                  </a:cxn>
                  <a:cxn ang="0">
                    <a:pos x="6" y="9"/>
                  </a:cxn>
                  <a:cxn ang="0">
                    <a:pos x="5" y="11"/>
                  </a:cxn>
                  <a:cxn ang="0">
                    <a:pos x="4" y="12"/>
                  </a:cxn>
                  <a:cxn ang="0">
                    <a:pos x="3" y="12"/>
                  </a:cxn>
                  <a:cxn ang="0">
                    <a:pos x="2" y="12"/>
                  </a:cxn>
                  <a:cxn ang="0">
                    <a:pos x="1" y="11"/>
                  </a:cxn>
                  <a:cxn ang="0">
                    <a:pos x="0" y="9"/>
                  </a:cxn>
                  <a:cxn ang="0">
                    <a:pos x="0" y="6"/>
                  </a:cxn>
                  <a:cxn ang="0">
                    <a:pos x="0" y="3"/>
                  </a:cxn>
                  <a:cxn ang="0">
                    <a:pos x="1" y="1"/>
                  </a:cxn>
                  <a:cxn ang="0">
                    <a:pos x="2" y="0"/>
                  </a:cxn>
                  <a:cxn ang="0">
                    <a:pos x="3" y="0"/>
                  </a:cxn>
                </a:cxnLst>
                <a:rect l="0" t="0" r="r" b="b"/>
                <a:pathLst>
                  <a:path w="6" h="12">
                    <a:moveTo>
                      <a:pt x="3" y="0"/>
                    </a:moveTo>
                    <a:lnTo>
                      <a:pt x="4" y="0"/>
                    </a:lnTo>
                    <a:lnTo>
                      <a:pt x="5" y="1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6" y="9"/>
                    </a:lnTo>
                    <a:lnTo>
                      <a:pt x="5" y="11"/>
                    </a:lnTo>
                    <a:lnTo>
                      <a:pt x="4" y="12"/>
                    </a:lnTo>
                    <a:lnTo>
                      <a:pt x="3" y="12"/>
                    </a:lnTo>
                    <a:lnTo>
                      <a:pt x="2" y="12"/>
                    </a:lnTo>
                    <a:lnTo>
                      <a:pt x="1" y="11"/>
                    </a:lnTo>
                    <a:lnTo>
                      <a:pt x="0" y="9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7F7F7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269" name="Freeform 245"/>
              <p:cNvSpPr>
                <a:spLocks/>
              </p:cNvSpPr>
              <p:nvPr/>
            </p:nvSpPr>
            <p:spPr bwMode="auto">
              <a:xfrm>
                <a:off x="2165" y="1489"/>
                <a:ext cx="6" cy="12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4" y="0"/>
                  </a:cxn>
                  <a:cxn ang="0">
                    <a:pos x="5" y="1"/>
                  </a:cxn>
                  <a:cxn ang="0">
                    <a:pos x="6" y="3"/>
                  </a:cxn>
                  <a:cxn ang="0">
                    <a:pos x="6" y="6"/>
                  </a:cxn>
                  <a:cxn ang="0">
                    <a:pos x="6" y="9"/>
                  </a:cxn>
                  <a:cxn ang="0">
                    <a:pos x="5" y="11"/>
                  </a:cxn>
                  <a:cxn ang="0">
                    <a:pos x="4" y="12"/>
                  </a:cxn>
                  <a:cxn ang="0">
                    <a:pos x="3" y="12"/>
                  </a:cxn>
                  <a:cxn ang="0">
                    <a:pos x="2" y="12"/>
                  </a:cxn>
                  <a:cxn ang="0">
                    <a:pos x="1" y="11"/>
                  </a:cxn>
                  <a:cxn ang="0">
                    <a:pos x="0" y="9"/>
                  </a:cxn>
                  <a:cxn ang="0">
                    <a:pos x="0" y="6"/>
                  </a:cxn>
                  <a:cxn ang="0">
                    <a:pos x="0" y="3"/>
                  </a:cxn>
                  <a:cxn ang="0">
                    <a:pos x="1" y="1"/>
                  </a:cxn>
                  <a:cxn ang="0">
                    <a:pos x="2" y="0"/>
                  </a:cxn>
                  <a:cxn ang="0">
                    <a:pos x="3" y="0"/>
                  </a:cxn>
                </a:cxnLst>
                <a:rect l="0" t="0" r="r" b="b"/>
                <a:pathLst>
                  <a:path w="6" h="12">
                    <a:moveTo>
                      <a:pt x="3" y="0"/>
                    </a:moveTo>
                    <a:lnTo>
                      <a:pt x="4" y="0"/>
                    </a:lnTo>
                    <a:lnTo>
                      <a:pt x="5" y="1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6" y="9"/>
                    </a:lnTo>
                    <a:lnTo>
                      <a:pt x="5" y="11"/>
                    </a:lnTo>
                    <a:lnTo>
                      <a:pt x="4" y="12"/>
                    </a:lnTo>
                    <a:lnTo>
                      <a:pt x="3" y="12"/>
                    </a:lnTo>
                    <a:lnTo>
                      <a:pt x="2" y="12"/>
                    </a:lnTo>
                    <a:lnTo>
                      <a:pt x="1" y="11"/>
                    </a:lnTo>
                    <a:lnTo>
                      <a:pt x="0" y="9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7F7F7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270" name="Freeform 246"/>
              <p:cNvSpPr>
                <a:spLocks/>
              </p:cNvSpPr>
              <p:nvPr/>
            </p:nvSpPr>
            <p:spPr bwMode="auto">
              <a:xfrm>
                <a:off x="2314" y="1483"/>
                <a:ext cx="6" cy="12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4" y="0"/>
                  </a:cxn>
                  <a:cxn ang="0">
                    <a:pos x="5" y="1"/>
                  </a:cxn>
                  <a:cxn ang="0">
                    <a:pos x="6" y="3"/>
                  </a:cxn>
                  <a:cxn ang="0">
                    <a:pos x="6" y="6"/>
                  </a:cxn>
                  <a:cxn ang="0">
                    <a:pos x="6" y="9"/>
                  </a:cxn>
                  <a:cxn ang="0">
                    <a:pos x="5" y="11"/>
                  </a:cxn>
                  <a:cxn ang="0">
                    <a:pos x="4" y="12"/>
                  </a:cxn>
                  <a:cxn ang="0">
                    <a:pos x="3" y="12"/>
                  </a:cxn>
                  <a:cxn ang="0">
                    <a:pos x="2" y="12"/>
                  </a:cxn>
                  <a:cxn ang="0">
                    <a:pos x="1" y="11"/>
                  </a:cxn>
                  <a:cxn ang="0">
                    <a:pos x="0" y="9"/>
                  </a:cxn>
                  <a:cxn ang="0">
                    <a:pos x="0" y="6"/>
                  </a:cxn>
                  <a:cxn ang="0">
                    <a:pos x="0" y="3"/>
                  </a:cxn>
                  <a:cxn ang="0">
                    <a:pos x="1" y="1"/>
                  </a:cxn>
                  <a:cxn ang="0">
                    <a:pos x="2" y="0"/>
                  </a:cxn>
                  <a:cxn ang="0">
                    <a:pos x="3" y="0"/>
                  </a:cxn>
                </a:cxnLst>
                <a:rect l="0" t="0" r="r" b="b"/>
                <a:pathLst>
                  <a:path w="6" h="12">
                    <a:moveTo>
                      <a:pt x="3" y="0"/>
                    </a:moveTo>
                    <a:lnTo>
                      <a:pt x="4" y="0"/>
                    </a:lnTo>
                    <a:lnTo>
                      <a:pt x="5" y="1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6" y="9"/>
                    </a:lnTo>
                    <a:lnTo>
                      <a:pt x="5" y="11"/>
                    </a:lnTo>
                    <a:lnTo>
                      <a:pt x="4" y="12"/>
                    </a:lnTo>
                    <a:lnTo>
                      <a:pt x="3" y="12"/>
                    </a:lnTo>
                    <a:lnTo>
                      <a:pt x="2" y="12"/>
                    </a:lnTo>
                    <a:lnTo>
                      <a:pt x="1" y="11"/>
                    </a:lnTo>
                    <a:lnTo>
                      <a:pt x="0" y="9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7F7F7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271" name="Freeform 247"/>
              <p:cNvSpPr>
                <a:spLocks/>
              </p:cNvSpPr>
              <p:nvPr/>
            </p:nvSpPr>
            <p:spPr bwMode="auto">
              <a:xfrm>
                <a:off x="2329" y="1424"/>
                <a:ext cx="6" cy="12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4" y="0"/>
                  </a:cxn>
                  <a:cxn ang="0">
                    <a:pos x="5" y="1"/>
                  </a:cxn>
                  <a:cxn ang="0">
                    <a:pos x="6" y="3"/>
                  </a:cxn>
                  <a:cxn ang="0">
                    <a:pos x="6" y="6"/>
                  </a:cxn>
                  <a:cxn ang="0">
                    <a:pos x="6" y="9"/>
                  </a:cxn>
                  <a:cxn ang="0">
                    <a:pos x="5" y="10"/>
                  </a:cxn>
                  <a:cxn ang="0">
                    <a:pos x="4" y="12"/>
                  </a:cxn>
                  <a:cxn ang="0">
                    <a:pos x="3" y="12"/>
                  </a:cxn>
                  <a:cxn ang="0">
                    <a:pos x="2" y="12"/>
                  </a:cxn>
                  <a:cxn ang="0">
                    <a:pos x="1" y="10"/>
                  </a:cxn>
                  <a:cxn ang="0">
                    <a:pos x="0" y="9"/>
                  </a:cxn>
                  <a:cxn ang="0">
                    <a:pos x="0" y="6"/>
                  </a:cxn>
                  <a:cxn ang="0">
                    <a:pos x="0" y="3"/>
                  </a:cxn>
                  <a:cxn ang="0">
                    <a:pos x="1" y="1"/>
                  </a:cxn>
                  <a:cxn ang="0">
                    <a:pos x="2" y="0"/>
                  </a:cxn>
                  <a:cxn ang="0">
                    <a:pos x="3" y="0"/>
                  </a:cxn>
                </a:cxnLst>
                <a:rect l="0" t="0" r="r" b="b"/>
                <a:pathLst>
                  <a:path w="6" h="12">
                    <a:moveTo>
                      <a:pt x="3" y="0"/>
                    </a:moveTo>
                    <a:lnTo>
                      <a:pt x="4" y="0"/>
                    </a:lnTo>
                    <a:lnTo>
                      <a:pt x="5" y="1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6" y="9"/>
                    </a:lnTo>
                    <a:lnTo>
                      <a:pt x="5" y="10"/>
                    </a:lnTo>
                    <a:lnTo>
                      <a:pt x="4" y="12"/>
                    </a:lnTo>
                    <a:lnTo>
                      <a:pt x="3" y="12"/>
                    </a:lnTo>
                    <a:lnTo>
                      <a:pt x="2" y="12"/>
                    </a:lnTo>
                    <a:lnTo>
                      <a:pt x="1" y="10"/>
                    </a:lnTo>
                    <a:lnTo>
                      <a:pt x="0" y="9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7F7F7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272" name="Freeform 248"/>
              <p:cNvSpPr>
                <a:spLocks/>
              </p:cNvSpPr>
              <p:nvPr/>
            </p:nvSpPr>
            <p:spPr bwMode="auto">
              <a:xfrm>
                <a:off x="2191" y="1341"/>
                <a:ext cx="6" cy="12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4" y="0"/>
                  </a:cxn>
                  <a:cxn ang="0">
                    <a:pos x="5" y="1"/>
                  </a:cxn>
                  <a:cxn ang="0">
                    <a:pos x="6" y="3"/>
                  </a:cxn>
                  <a:cxn ang="0">
                    <a:pos x="6" y="6"/>
                  </a:cxn>
                  <a:cxn ang="0">
                    <a:pos x="6" y="9"/>
                  </a:cxn>
                  <a:cxn ang="0">
                    <a:pos x="5" y="10"/>
                  </a:cxn>
                  <a:cxn ang="0">
                    <a:pos x="4" y="12"/>
                  </a:cxn>
                  <a:cxn ang="0">
                    <a:pos x="3" y="12"/>
                  </a:cxn>
                  <a:cxn ang="0">
                    <a:pos x="2" y="12"/>
                  </a:cxn>
                  <a:cxn ang="0">
                    <a:pos x="1" y="10"/>
                  </a:cxn>
                  <a:cxn ang="0">
                    <a:pos x="0" y="9"/>
                  </a:cxn>
                  <a:cxn ang="0">
                    <a:pos x="0" y="6"/>
                  </a:cxn>
                  <a:cxn ang="0">
                    <a:pos x="0" y="3"/>
                  </a:cxn>
                  <a:cxn ang="0">
                    <a:pos x="1" y="1"/>
                  </a:cxn>
                  <a:cxn ang="0">
                    <a:pos x="2" y="0"/>
                  </a:cxn>
                  <a:cxn ang="0">
                    <a:pos x="3" y="0"/>
                  </a:cxn>
                </a:cxnLst>
                <a:rect l="0" t="0" r="r" b="b"/>
                <a:pathLst>
                  <a:path w="6" h="12">
                    <a:moveTo>
                      <a:pt x="3" y="0"/>
                    </a:moveTo>
                    <a:lnTo>
                      <a:pt x="4" y="0"/>
                    </a:lnTo>
                    <a:lnTo>
                      <a:pt x="5" y="1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6" y="9"/>
                    </a:lnTo>
                    <a:lnTo>
                      <a:pt x="5" y="10"/>
                    </a:lnTo>
                    <a:lnTo>
                      <a:pt x="4" y="12"/>
                    </a:lnTo>
                    <a:lnTo>
                      <a:pt x="3" y="12"/>
                    </a:lnTo>
                    <a:lnTo>
                      <a:pt x="2" y="12"/>
                    </a:lnTo>
                    <a:lnTo>
                      <a:pt x="1" y="10"/>
                    </a:lnTo>
                    <a:lnTo>
                      <a:pt x="0" y="9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7F7F7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273" name="Freeform 249"/>
              <p:cNvSpPr>
                <a:spLocks/>
              </p:cNvSpPr>
              <p:nvPr/>
            </p:nvSpPr>
            <p:spPr bwMode="auto">
              <a:xfrm>
                <a:off x="2309" y="1347"/>
                <a:ext cx="6" cy="12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4" y="0"/>
                  </a:cxn>
                  <a:cxn ang="0">
                    <a:pos x="5" y="1"/>
                  </a:cxn>
                  <a:cxn ang="0">
                    <a:pos x="6" y="3"/>
                  </a:cxn>
                  <a:cxn ang="0">
                    <a:pos x="6" y="6"/>
                  </a:cxn>
                  <a:cxn ang="0">
                    <a:pos x="6" y="9"/>
                  </a:cxn>
                  <a:cxn ang="0">
                    <a:pos x="5" y="11"/>
                  </a:cxn>
                  <a:cxn ang="0">
                    <a:pos x="4" y="12"/>
                  </a:cxn>
                  <a:cxn ang="0">
                    <a:pos x="3" y="12"/>
                  </a:cxn>
                  <a:cxn ang="0">
                    <a:pos x="2" y="12"/>
                  </a:cxn>
                  <a:cxn ang="0">
                    <a:pos x="1" y="11"/>
                  </a:cxn>
                  <a:cxn ang="0">
                    <a:pos x="0" y="9"/>
                  </a:cxn>
                  <a:cxn ang="0">
                    <a:pos x="0" y="6"/>
                  </a:cxn>
                  <a:cxn ang="0">
                    <a:pos x="0" y="3"/>
                  </a:cxn>
                  <a:cxn ang="0">
                    <a:pos x="1" y="1"/>
                  </a:cxn>
                  <a:cxn ang="0">
                    <a:pos x="2" y="0"/>
                  </a:cxn>
                  <a:cxn ang="0">
                    <a:pos x="3" y="0"/>
                  </a:cxn>
                </a:cxnLst>
                <a:rect l="0" t="0" r="r" b="b"/>
                <a:pathLst>
                  <a:path w="6" h="12">
                    <a:moveTo>
                      <a:pt x="3" y="0"/>
                    </a:moveTo>
                    <a:lnTo>
                      <a:pt x="4" y="0"/>
                    </a:lnTo>
                    <a:lnTo>
                      <a:pt x="5" y="1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6" y="9"/>
                    </a:lnTo>
                    <a:lnTo>
                      <a:pt x="5" y="11"/>
                    </a:lnTo>
                    <a:lnTo>
                      <a:pt x="4" y="12"/>
                    </a:lnTo>
                    <a:lnTo>
                      <a:pt x="3" y="12"/>
                    </a:lnTo>
                    <a:lnTo>
                      <a:pt x="2" y="12"/>
                    </a:lnTo>
                    <a:lnTo>
                      <a:pt x="1" y="11"/>
                    </a:lnTo>
                    <a:lnTo>
                      <a:pt x="0" y="9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7F7F7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274" name="Freeform 250"/>
              <p:cNvSpPr>
                <a:spLocks/>
              </p:cNvSpPr>
              <p:nvPr/>
            </p:nvSpPr>
            <p:spPr bwMode="auto">
              <a:xfrm>
                <a:off x="2273" y="1377"/>
                <a:ext cx="6" cy="12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4" y="0"/>
                  </a:cxn>
                  <a:cxn ang="0">
                    <a:pos x="5" y="1"/>
                  </a:cxn>
                  <a:cxn ang="0">
                    <a:pos x="6" y="3"/>
                  </a:cxn>
                  <a:cxn ang="0">
                    <a:pos x="6" y="6"/>
                  </a:cxn>
                  <a:cxn ang="0">
                    <a:pos x="6" y="9"/>
                  </a:cxn>
                  <a:cxn ang="0">
                    <a:pos x="5" y="11"/>
                  </a:cxn>
                  <a:cxn ang="0">
                    <a:pos x="4" y="12"/>
                  </a:cxn>
                  <a:cxn ang="0">
                    <a:pos x="3" y="12"/>
                  </a:cxn>
                  <a:cxn ang="0">
                    <a:pos x="2" y="12"/>
                  </a:cxn>
                  <a:cxn ang="0">
                    <a:pos x="1" y="11"/>
                  </a:cxn>
                  <a:cxn ang="0">
                    <a:pos x="0" y="9"/>
                  </a:cxn>
                  <a:cxn ang="0">
                    <a:pos x="0" y="6"/>
                  </a:cxn>
                  <a:cxn ang="0">
                    <a:pos x="0" y="3"/>
                  </a:cxn>
                  <a:cxn ang="0">
                    <a:pos x="1" y="1"/>
                  </a:cxn>
                  <a:cxn ang="0">
                    <a:pos x="2" y="0"/>
                  </a:cxn>
                  <a:cxn ang="0">
                    <a:pos x="3" y="0"/>
                  </a:cxn>
                </a:cxnLst>
                <a:rect l="0" t="0" r="r" b="b"/>
                <a:pathLst>
                  <a:path w="6" h="12">
                    <a:moveTo>
                      <a:pt x="3" y="0"/>
                    </a:moveTo>
                    <a:lnTo>
                      <a:pt x="4" y="0"/>
                    </a:lnTo>
                    <a:lnTo>
                      <a:pt x="5" y="1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6" y="9"/>
                    </a:lnTo>
                    <a:lnTo>
                      <a:pt x="5" y="11"/>
                    </a:lnTo>
                    <a:lnTo>
                      <a:pt x="4" y="12"/>
                    </a:lnTo>
                    <a:lnTo>
                      <a:pt x="3" y="12"/>
                    </a:lnTo>
                    <a:lnTo>
                      <a:pt x="2" y="12"/>
                    </a:lnTo>
                    <a:lnTo>
                      <a:pt x="1" y="11"/>
                    </a:lnTo>
                    <a:lnTo>
                      <a:pt x="0" y="9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7F7F7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275" name="Freeform 251"/>
              <p:cNvSpPr>
                <a:spLocks/>
              </p:cNvSpPr>
              <p:nvPr/>
            </p:nvSpPr>
            <p:spPr bwMode="auto">
              <a:xfrm>
                <a:off x="2420" y="1345"/>
                <a:ext cx="6" cy="13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4" y="0"/>
                  </a:cxn>
                  <a:cxn ang="0">
                    <a:pos x="5" y="1"/>
                  </a:cxn>
                  <a:cxn ang="0">
                    <a:pos x="6" y="3"/>
                  </a:cxn>
                  <a:cxn ang="0">
                    <a:pos x="6" y="6"/>
                  </a:cxn>
                  <a:cxn ang="0">
                    <a:pos x="6" y="9"/>
                  </a:cxn>
                  <a:cxn ang="0">
                    <a:pos x="5" y="11"/>
                  </a:cxn>
                  <a:cxn ang="0">
                    <a:pos x="4" y="13"/>
                  </a:cxn>
                  <a:cxn ang="0">
                    <a:pos x="3" y="13"/>
                  </a:cxn>
                  <a:cxn ang="0">
                    <a:pos x="2" y="13"/>
                  </a:cxn>
                  <a:cxn ang="0">
                    <a:pos x="1" y="11"/>
                  </a:cxn>
                  <a:cxn ang="0">
                    <a:pos x="0" y="9"/>
                  </a:cxn>
                  <a:cxn ang="0">
                    <a:pos x="0" y="6"/>
                  </a:cxn>
                  <a:cxn ang="0">
                    <a:pos x="0" y="3"/>
                  </a:cxn>
                  <a:cxn ang="0">
                    <a:pos x="1" y="1"/>
                  </a:cxn>
                  <a:cxn ang="0">
                    <a:pos x="2" y="0"/>
                  </a:cxn>
                  <a:cxn ang="0">
                    <a:pos x="3" y="0"/>
                  </a:cxn>
                </a:cxnLst>
                <a:rect l="0" t="0" r="r" b="b"/>
                <a:pathLst>
                  <a:path w="6" h="13">
                    <a:moveTo>
                      <a:pt x="3" y="0"/>
                    </a:moveTo>
                    <a:lnTo>
                      <a:pt x="4" y="0"/>
                    </a:lnTo>
                    <a:lnTo>
                      <a:pt x="5" y="1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6" y="9"/>
                    </a:lnTo>
                    <a:lnTo>
                      <a:pt x="5" y="11"/>
                    </a:lnTo>
                    <a:lnTo>
                      <a:pt x="4" y="13"/>
                    </a:lnTo>
                    <a:lnTo>
                      <a:pt x="3" y="13"/>
                    </a:lnTo>
                    <a:lnTo>
                      <a:pt x="2" y="13"/>
                    </a:lnTo>
                    <a:lnTo>
                      <a:pt x="1" y="11"/>
                    </a:lnTo>
                    <a:lnTo>
                      <a:pt x="0" y="9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7F7F7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276" name="Freeform 252"/>
              <p:cNvSpPr>
                <a:spLocks/>
              </p:cNvSpPr>
              <p:nvPr/>
            </p:nvSpPr>
            <p:spPr bwMode="auto">
              <a:xfrm>
                <a:off x="2102" y="1380"/>
                <a:ext cx="6" cy="12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4" y="0"/>
                  </a:cxn>
                  <a:cxn ang="0">
                    <a:pos x="5" y="1"/>
                  </a:cxn>
                  <a:cxn ang="0">
                    <a:pos x="6" y="3"/>
                  </a:cxn>
                  <a:cxn ang="0">
                    <a:pos x="6" y="6"/>
                  </a:cxn>
                  <a:cxn ang="0">
                    <a:pos x="6" y="9"/>
                  </a:cxn>
                  <a:cxn ang="0">
                    <a:pos x="5" y="11"/>
                  </a:cxn>
                  <a:cxn ang="0">
                    <a:pos x="4" y="12"/>
                  </a:cxn>
                  <a:cxn ang="0">
                    <a:pos x="3" y="12"/>
                  </a:cxn>
                  <a:cxn ang="0">
                    <a:pos x="2" y="12"/>
                  </a:cxn>
                  <a:cxn ang="0">
                    <a:pos x="1" y="11"/>
                  </a:cxn>
                  <a:cxn ang="0">
                    <a:pos x="0" y="9"/>
                  </a:cxn>
                  <a:cxn ang="0">
                    <a:pos x="0" y="6"/>
                  </a:cxn>
                  <a:cxn ang="0">
                    <a:pos x="0" y="3"/>
                  </a:cxn>
                  <a:cxn ang="0">
                    <a:pos x="1" y="1"/>
                  </a:cxn>
                  <a:cxn ang="0">
                    <a:pos x="2" y="0"/>
                  </a:cxn>
                  <a:cxn ang="0">
                    <a:pos x="3" y="0"/>
                  </a:cxn>
                </a:cxnLst>
                <a:rect l="0" t="0" r="r" b="b"/>
                <a:pathLst>
                  <a:path w="6" h="12">
                    <a:moveTo>
                      <a:pt x="3" y="0"/>
                    </a:moveTo>
                    <a:lnTo>
                      <a:pt x="4" y="0"/>
                    </a:lnTo>
                    <a:lnTo>
                      <a:pt x="5" y="1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6" y="9"/>
                    </a:lnTo>
                    <a:lnTo>
                      <a:pt x="5" y="11"/>
                    </a:lnTo>
                    <a:lnTo>
                      <a:pt x="4" y="12"/>
                    </a:lnTo>
                    <a:lnTo>
                      <a:pt x="3" y="12"/>
                    </a:lnTo>
                    <a:lnTo>
                      <a:pt x="2" y="12"/>
                    </a:lnTo>
                    <a:lnTo>
                      <a:pt x="1" y="11"/>
                    </a:lnTo>
                    <a:lnTo>
                      <a:pt x="0" y="9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7F7F7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277" name="Freeform 253"/>
              <p:cNvSpPr>
                <a:spLocks/>
              </p:cNvSpPr>
              <p:nvPr/>
            </p:nvSpPr>
            <p:spPr bwMode="auto">
              <a:xfrm>
                <a:off x="2348" y="1474"/>
                <a:ext cx="6" cy="12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4" y="0"/>
                  </a:cxn>
                  <a:cxn ang="0">
                    <a:pos x="5" y="1"/>
                  </a:cxn>
                  <a:cxn ang="0">
                    <a:pos x="6" y="3"/>
                  </a:cxn>
                  <a:cxn ang="0">
                    <a:pos x="6" y="6"/>
                  </a:cxn>
                  <a:cxn ang="0">
                    <a:pos x="6" y="9"/>
                  </a:cxn>
                  <a:cxn ang="0">
                    <a:pos x="5" y="10"/>
                  </a:cxn>
                  <a:cxn ang="0">
                    <a:pos x="4" y="12"/>
                  </a:cxn>
                  <a:cxn ang="0">
                    <a:pos x="3" y="12"/>
                  </a:cxn>
                  <a:cxn ang="0">
                    <a:pos x="2" y="12"/>
                  </a:cxn>
                  <a:cxn ang="0">
                    <a:pos x="1" y="10"/>
                  </a:cxn>
                  <a:cxn ang="0">
                    <a:pos x="0" y="9"/>
                  </a:cxn>
                  <a:cxn ang="0">
                    <a:pos x="0" y="6"/>
                  </a:cxn>
                  <a:cxn ang="0">
                    <a:pos x="0" y="3"/>
                  </a:cxn>
                  <a:cxn ang="0">
                    <a:pos x="1" y="1"/>
                  </a:cxn>
                  <a:cxn ang="0">
                    <a:pos x="2" y="0"/>
                  </a:cxn>
                  <a:cxn ang="0">
                    <a:pos x="3" y="0"/>
                  </a:cxn>
                </a:cxnLst>
                <a:rect l="0" t="0" r="r" b="b"/>
                <a:pathLst>
                  <a:path w="6" h="12">
                    <a:moveTo>
                      <a:pt x="3" y="0"/>
                    </a:moveTo>
                    <a:lnTo>
                      <a:pt x="4" y="0"/>
                    </a:lnTo>
                    <a:lnTo>
                      <a:pt x="5" y="1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6" y="9"/>
                    </a:lnTo>
                    <a:lnTo>
                      <a:pt x="5" y="10"/>
                    </a:lnTo>
                    <a:lnTo>
                      <a:pt x="4" y="12"/>
                    </a:lnTo>
                    <a:lnTo>
                      <a:pt x="3" y="12"/>
                    </a:lnTo>
                    <a:lnTo>
                      <a:pt x="2" y="12"/>
                    </a:lnTo>
                    <a:lnTo>
                      <a:pt x="1" y="10"/>
                    </a:lnTo>
                    <a:lnTo>
                      <a:pt x="0" y="9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7F7F7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278" name="Freeform 254"/>
              <p:cNvSpPr>
                <a:spLocks/>
              </p:cNvSpPr>
              <p:nvPr/>
            </p:nvSpPr>
            <p:spPr bwMode="auto">
              <a:xfrm>
                <a:off x="2306" y="1419"/>
                <a:ext cx="6" cy="12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4" y="0"/>
                  </a:cxn>
                  <a:cxn ang="0">
                    <a:pos x="5" y="1"/>
                  </a:cxn>
                  <a:cxn ang="0">
                    <a:pos x="6" y="3"/>
                  </a:cxn>
                  <a:cxn ang="0">
                    <a:pos x="6" y="6"/>
                  </a:cxn>
                  <a:cxn ang="0">
                    <a:pos x="6" y="9"/>
                  </a:cxn>
                  <a:cxn ang="0">
                    <a:pos x="5" y="11"/>
                  </a:cxn>
                  <a:cxn ang="0">
                    <a:pos x="4" y="12"/>
                  </a:cxn>
                  <a:cxn ang="0">
                    <a:pos x="3" y="12"/>
                  </a:cxn>
                  <a:cxn ang="0">
                    <a:pos x="2" y="12"/>
                  </a:cxn>
                  <a:cxn ang="0">
                    <a:pos x="1" y="11"/>
                  </a:cxn>
                  <a:cxn ang="0">
                    <a:pos x="0" y="9"/>
                  </a:cxn>
                  <a:cxn ang="0">
                    <a:pos x="0" y="6"/>
                  </a:cxn>
                  <a:cxn ang="0">
                    <a:pos x="0" y="3"/>
                  </a:cxn>
                  <a:cxn ang="0">
                    <a:pos x="1" y="1"/>
                  </a:cxn>
                  <a:cxn ang="0">
                    <a:pos x="2" y="0"/>
                  </a:cxn>
                  <a:cxn ang="0">
                    <a:pos x="3" y="0"/>
                  </a:cxn>
                </a:cxnLst>
                <a:rect l="0" t="0" r="r" b="b"/>
                <a:pathLst>
                  <a:path w="6" h="12">
                    <a:moveTo>
                      <a:pt x="3" y="0"/>
                    </a:moveTo>
                    <a:lnTo>
                      <a:pt x="4" y="0"/>
                    </a:lnTo>
                    <a:lnTo>
                      <a:pt x="5" y="1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6" y="9"/>
                    </a:lnTo>
                    <a:lnTo>
                      <a:pt x="5" y="11"/>
                    </a:lnTo>
                    <a:lnTo>
                      <a:pt x="4" y="12"/>
                    </a:lnTo>
                    <a:lnTo>
                      <a:pt x="3" y="12"/>
                    </a:lnTo>
                    <a:lnTo>
                      <a:pt x="2" y="12"/>
                    </a:lnTo>
                    <a:lnTo>
                      <a:pt x="1" y="11"/>
                    </a:lnTo>
                    <a:lnTo>
                      <a:pt x="0" y="9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7F7F7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279" name="Freeform 255"/>
              <p:cNvSpPr>
                <a:spLocks/>
              </p:cNvSpPr>
              <p:nvPr/>
            </p:nvSpPr>
            <p:spPr bwMode="auto">
              <a:xfrm>
                <a:off x="2209" y="1385"/>
                <a:ext cx="8" cy="16"/>
              </a:xfrm>
              <a:custGeom>
                <a:avLst/>
                <a:gdLst/>
                <a:ahLst/>
                <a:cxnLst>
                  <a:cxn ang="0">
                    <a:pos x="5" y="16"/>
                  </a:cxn>
                  <a:cxn ang="0">
                    <a:pos x="6" y="15"/>
                  </a:cxn>
                  <a:cxn ang="0">
                    <a:pos x="7" y="14"/>
                  </a:cxn>
                  <a:cxn ang="0">
                    <a:pos x="8" y="11"/>
                  </a:cxn>
                  <a:cxn ang="0">
                    <a:pos x="8" y="7"/>
                  </a:cxn>
                  <a:cxn ang="0">
                    <a:pos x="8" y="3"/>
                  </a:cxn>
                  <a:cxn ang="0">
                    <a:pos x="7" y="1"/>
                  </a:cxn>
                  <a:cxn ang="0">
                    <a:pos x="6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7"/>
                  </a:cxn>
                  <a:cxn ang="0">
                    <a:pos x="0" y="11"/>
                  </a:cxn>
                  <a:cxn ang="0">
                    <a:pos x="1" y="14"/>
                  </a:cxn>
                  <a:cxn ang="0">
                    <a:pos x="3" y="15"/>
                  </a:cxn>
                  <a:cxn ang="0">
                    <a:pos x="5" y="16"/>
                  </a:cxn>
                </a:cxnLst>
                <a:rect l="0" t="0" r="r" b="b"/>
                <a:pathLst>
                  <a:path w="8" h="16">
                    <a:moveTo>
                      <a:pt x="5" y="16"/>
                    </a:moveTo>
                    <a:lnTo>
                      <a:pt x="6" y="15"/>
                    </a:lnTo>
                    <a:lnTo>
                      <a:pt x="7" y="14"/>
                    </a:lnTo>
                    <a:lnTo>
                      <a:pt x="8" y="11"/>
                    </a:lnTo>
                    <a:lnTo>
                      <a:pt x="8" y="7"/>
                    </a:lnTo>
                    <a:lnTo>
                      <a:pt x="8" y="3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0" y="11"/>
                    </a:lnTo>
                    <a:lnTo>
                      <a:pt x="1" y="14"/>
                    </a:lnTo>
                    <a:lnTo>
                      <a:pt x="3" y="15"/>
                    </a:lnTo>
                    <a:lnTo>
                      <a:pt x="5" y="16"/>
                    </a:lnTo>
                    <a:close/>
                  </a:path>
                </a:pathLst>
              </a:custGeom>
              <a:solidFill>
                <a:srgbClr val="7F7F7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280" name="Freeform 256"/>
              <p:cNvSpPr>
                <a:spLocks/>
              </p:cNvSpPr>
              <p:nvPr/>
            </p:nvSpPr>
            <p:spPr bwMode="auto">
              <a:xfrm>
                <a:off x="2279" y="1505"/>
                <a:ext cx="9" cy="17"/>
              </a:xfrm>
              <a:custGeom>
                <a:avLst/>
                <a:gdLst/>
                <a:ahLst/>
                <a:cxnLst>
                  <a:cxn ang="0">
                    <a:pos x="4" y="17"/>
                  </a:cxn>
                  <a:cxn ang="0">
                    <a:pos x="5" y="16"/>
                  </a:cxn>
                  <a:cxn ang="0">
                    <a:pos x="8" y="15"/>
                  </a:cxn>
                  <a:cxn ang="0">
                    <a:pos x="9" y="12"/>
                  </a:cxn>
                  <a:cxn ang="0">
                    <a:pos x="9" y="8"/>
                  </a:cxn>
                  <a:cxn ang="0">
                    <a:pos x="9" y="4"/>
                  </a:cxn>
                  <a:cxn ang="0">
                    <a:pos x="8" y="2"/>
                  </a:cxn>
                  <a:cxn ang="0">
                    <a:pos x="5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1" y="2"/>
                  </a:cxn>
                  <a:cxn ang="0">
                    <a:pos x="0" y="4"/>
                  </a:cxn>
                  <a:cxn ang="0">
                    <a:pos x="0" y="8"/>
                  </a:cxn>
                  <a:cxn ang="0">
                    <a:pos x="0" y="12"/>
                  </a:cxn>
                  <a:cxn ang="0">
                    <a:pos x="1" y="15"/>
                  </a:cxn>
                  <a:cxn ang="0">
                    <a:pos x="2" y="16"/>
                  </a:cxn>
                  <a:cxn ang="0">
                    <a:pos x="4" y="17"/>
                  </a:cxn>
                </a:cxnLst>
                <a:rect l="0" t="0" r="r" b="b"/>
                <a:pathLst>
                  <a:path w="9" h="17">
                    <a:moveTo>
                      <a:pt x="4" y="17"/>
                    </a:moveTo>
                    <a:lnTo>
                      <a:pt x="5" y="16"/>
                    </a:lnTo>
                    <a:lnTo>
                      <a:pt x="8" y="15"/>
                    </a:lnTo>
                    <a:lnTo>
                      <a:pt x="9" y="12"/>
                    </a:lnTo>
                    <a:lnTo>
                      <a:pt x="9" y="8"/>
                    </a:lnTo>
                    <a:lnTo>
                      <a:pt x="9" y="4"/>
                    </a:lnTo>
                    <a:lnTo>
                      <a:pt x="8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1" y="15"/>
                    </a:lnTo>
                    <a:lnTo>
                      <a:pt x="2" y="16"/>
                    </a:lnTo>
                    <a:lnTo>
                      <a:pt x="4" y="17"/>
                    </a:lnTo>
                    <a:close/>
                  </a:path>
                </a:pathLst>
              </a:custGeom>
              <a:solidFill>
                <a:srgbClr val="7F7F7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281" name="Freeform 257"/>
              <p:cNvSpPr>
                <a:spLocks/>
              </p:cNvSpPr>
              <p:nvPr/>
            </p:nvSpPr>
            <p:spPr bwMode="auto">
              <a:xfrm>
                <a:off x="2123" y="1507"/>
                <a:ext cx="8" cy="17"/>
              </a:xfrm>
              <a:custGeom>
                <a:avLst/>
                <a:gdLst/>
                <a:ahLst/>
                <a:cxnLst>
                  <a:cxn ang="0">
                    <a:pos x="5" y="17"/>
                  </a:cxn>
                  <a:cxn ang="0">
                    <a:pos x="6" y="16"/>
                  </a:cxn>
                  <a:cxn ang="0">
                    <a:pos x="7" y="15"/>
                  </a:cxn>
                  <a:cxn ang="0">
                    <a:pos x="8" y="12"/>
                  </a:cxn>
                  <a:cxn ang="0">
                    <a:pos x="8" y="7"/>
                  </a:cxn>
                  <a:cxn ang="0">
                    <a:pos x="8" y="3"/>
                  </a:cxn>
                  <a:cxn ang="0">
                    <a:pos x="7" y="1"/>
                  </a:cxn>
                  <a:cxn ang="0">
                    <a:pos x="6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7"/>
                  </a:cxn>
                  <a:cxn ang="0">
                    <a:pos x="0" y="12"/>
                  </a:cxn>
                  <a:cxn ang="0">
                    <a:pos x="1" y="15"/>
                  </a:cxn>
                  <a:cxn ang="0">
                    <a:pos x="3" y="16"/>
                  </a:cxn>
                  <a:cxn ang="0">
                    <a:pos x="5" y="17"/>
                  </a:cxn>
                </a:cxnLst>
                <a:rect l="0" t="0" r="r" b="b"/>
                <a:pathLst>
                  <a:path w="8" h="17">
                    <a:moveTo>
                      <a:pt x="5" y="17"/>
                    </a:moveTo>
                    <a:lnTo>
                      <a:pt x="6" y="16"/>
                    </a:lnTo>
                    <a:lnTo>
                      <a:pt x="7" y="15"/>
                    </a:lnTo>
                    <a:lnTo>
                      <a:pt x="8" y="12"/>
                    </a:lnTo>
                    <a:lnTo>
                      <a:pt x="8" y="7"/>
                    </a:lnTo>
                    <a:lnTo>
                      <a:pt x="8" y="3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0" y="12"/>
                    </a:lnTo>
                    <a:lnTo>
                      <a:pt x="1" y="15"/>
                    </a:lnTo>
                    <a:lnTo>
                      <a:pt x="3" y="16"/>
                    </a:lnTo>
                    <a:lnTo>
                      <a:pt x="5" y="17"/>
                    </a:lnTo>
                    <a:close/>
                  </a:path>
                </a:pathLst>
              </a:custGeom>
              <a:solidFill>
                <a:srgbClr val="7F7F7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282" name="Freeform 258"/>
              <p:cNvSpPr>
                <a:spLocks/>
              </p:cNvSpPr>
              <p:nvPr/>
            </p:nvSpPr>
            <p:spPr bwMode="auto">
              <a:xfrm>
                <a:off x="2226" y="1542"/>
                <a:ext cx="9" cy="18"/>
              </a:xfrm>
              <a:custGeom>
                <a:avLst/>
                <a:gdLst/>
                <a:ahLst/>
                <a:cxnLst>
                  <a:cxn ang="0">
                    <a:pos x="5" y="18"/>
                  </a:cxn>
                  <a:cxn ang="0">
                    <a:pos x="6" y="17"/>
                  </a:cxn>
                  <a:cxn ang="0">
                    <a:pos x="7" y="16"/>
                  </a:cxn>
                  <a:cxn ang="0">
                    <a:pos x="9" y="13"/>
                  </a:cxn>
                  <a:cxn ang="0">
                    <a:pos x="9" y="9"/>
                  </a:cxn>
                  <a:cxn ang="0">
                    <a:pos x="9" y="4"/>
                  </a:cxn>
                  <a:cxn ang="0">
                    <a:pos x="7" y="2"/>
                  </a:cxn>
                  <a:cxn ang="0">
                    <a:pos x="6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1" y="2"/>
                  </a:cxn>
                  <a:cxn ang="0">
                    <a:pos x="0" y="4"/>
                  </a:cxn>
                  <a:cxn ang="0">
                    <a:pos x="0" y="9"/>
                  </a:cxn>
                  <a:cxn ang="0">
                    <a:pos x="0" y="13"/>
                  </a:cxn>
                  <a:cxn ang="0">
                    <a:pos x="1" y="16"/>
                  </a:cxn>
                  <a:cxn ang="0">
                    <a:pos x="3" y="17"/>
                  </a:cxn>
                  <a:cxn ang="0">
                    <a:pos x="5" y="18"/>
                  </a:cxn>
                </a:cxnLst>
                <a:rect l="0" t="0" r="r" b="b"/>
                <a:pathLst>
                  <a:path w="9" h="18">
                    <a:moveTo>
                      <a:pt x="5" y="18"/>
                    </a:moveTo>
                    <a:lnTo>
                      <a:pt x="6" y="17"/>
                    </a:lnTo>
                    <a:lnTo>
                      <a:pt x="7" y="16"/>
                    </a:lnTo>
                    <a:lnTo>
                      <a:pt x="9" y="13"/>
                    </a:lnTo>
                    <a:lnTo>
                      <a:pt x="9" y="9"/>
                    </a:lnTo>
                    <a:lnTo>
                      <a:pt x="9" y="4"/>
                    </a:lnTo>
                    <a:lnTo>
                      <a:pt x="7" y="2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1" y="16"/>
                    </a:lnTo>
                    <a:lnTo>
                      <a:pt x="3" y="17"/>
                    </a:lnTo>
                    <a:lnTo>
                      <a:pt x="5" y="18"/>
                    </a:lnTo>
                    <a:close/>
                  </a:path>
                </a:pathLst>
              </a:custGeom>
              <a:solidFill>
                <a:srgbClr val="7F7F7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283" name="Freeform 259"/>
              <p:cNvSpPr>
                <a:spLocks/>
              </p:cNvSpPr>
              <p:nvPr/>
            </p:nvSpPr>
            <p:spPr bwMode="auto">
              <a:xfrm>
                <a:off x="2176" y="1385"/>
                <a:ext cx="9" cy="16"/>
              </a:xfrm>
              <a:custGeom>
                <a:avLst/>
                <a:gdLst/>
                <a:ahLst/>
                <a:cxnLst>
                  <a:cxn ang="0">
                    <a:pos x="5" y="16"/>
                  </a:cxn>
                  <a:cxn ang="0">
                    <a:pos x="6" y="15"/>
                  </a:cxn>
                  <a:cxn ang="0">
                    <a:pos x="8" y="14"/>
                  </a:cxn>
                  <a:cxn ang="0">
                    <a:pos x="9" y="11"/>
                  </a:cxn>
                  <a:cxn ang="0">
                    <a:pos x="9" y="7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7"/>
                  </a:cxn>
                  <a:cxn ang="0">
                    <a:pos x="0" y="11"/>
                  </a:cxn>
                  <a:cxn ang="0">
                    <a:pos x="1" y="14"/>
                  </a:cxn>
                  <a:cxn ang="0">
                    <a:pos x="3" y="15"/>
                  </a:cxn>
                  <a:cxn ang="0">
                    <a:pos x="5" y="16"/>
                  </a:cxn>
                </a:cxnLst>
                <a:rect l="0" t="0" r="r" b="b"/>
                <a:pathLst>
                  <a:path w="9" h="16">
                    <a:moveTo>
                      <a:pt x="5" y="16"/>
                    </a:moveTo>
                    <a:lnTo>
                      <a:pt x="6" y="15"/>
                    </a:lnTo>
                    <a:lnTo>
                      <a:pt x="8" y="14"/>
                    </a:lnTo>
                    <a:lnTo>
                      <a:pt x="9" y="11"/>
                    </a:lnTo>
                    <a:lnTo>
                      <a:pt x="9" y="7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0" y="11"/>
                    </a:lnTo>
                    <a:lnTo>
                      <a:pt x="1" y="14"/>
                    </a:lnTo>
                    <a:lnTo>
                      <a:pt x="3" y="15"/>
                    </a:lnTo>
                    <a:lnTo>
                      <a:pt x="5" y="16"/>
                    </a:lnTo>
                    <a:close/>
                  </a:path>
                </a:pathLst>
              </a:custGeom>
              <a:solidFill>
                <a:srgbClr val="7F7F7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284" name="Freeform 260"/>
              <p:cNvSpPr>
                <a:spLocks/>
              </p:cNvSpPr>
              <p:nvPr/>
            </p:nvSpPr>
            <p:spPr bwMode="auto">
              <a:xfrm>
                <a:off x="2286" y="1411"/>
                <a:ext cx="8" cy="17"/>
              </a:xfrm>
              <a:custGeom>
                <a:avLst/>
                <a:gdLst/>
                <a:ahLst/>
                <a:cxnLst>
                  <a:cxn ang="0">
                    <a:pos x="5" y="17"/>
                  </a:cxn>
                  <a:cxn ang="0">
                    <a:pos x="6" y="16"/>
                  </a:cxn>
                  <a:cxn ang="0">
                    <a:pos x="7" y="15"/>
                  </a:cxn>
                  <a:cxn ang="0">
                    <a:pos x="8" y="12"/>
                  </a:cxn>
                  <a:cxn ang="0">
                    <a:pos x="8" y="8"/>
                  </a:cxn>
                  <a:cxn ang="0">
                    <a:pos x="8" y="4"/>
                  </a:cxn>
                  <a:cxn ang="0">
                    <a:pos x="7" y="1"/>
                  </a:cxn>
                  <a:cxn ang="0">
                    <a:pos x="6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4"/>
                  </a:cxn>
                  <a:cxn ang="0">
                    <a:pos x="0" y="8"/>
                  </a:cxn>
                  <a:cxn ang="0">
                    <a:pos x="0" y="12"/>
                  </a:cxn>
                  <a:cxn ang="0">
                    <a:pos x="1" y="15"/>
                  </a:cxn>
                  <a:cxn ang="0">
                    <a:pos x="3" y="16"/>
                  </a:cxn>
                  <a:cxn ang="0">
                    <a:pos x="5" y="17"/>
                  </a:cxn>
                </a:cxnLst>
                <a:rect l="0" t="0" r="r" b="b"/>
                <a:pathLst>
                  <a:path w="8" h="17">
                    <a:moveTo>
                      <a:pt x="5" y="17"/>
                    </a:moveTo>
                    <a:lnTo>
                      <a:pt x="6" y="16"/>
                    </a:lnTo>
                    <a:lnTo>
                      <a:pt x="7" y="15"/>
                    </a:lnTo>
                    <a:lnTo>
                      <a:pt x="8" y="12"/>
                    </a:lnTo>
                    <a:lnTo>
                      <a:pt x="8" y="8"/>
                    </a:lnTo>
                    <a:lnTo>
                      <a:pt x="8" y="4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1" y="15"/>
                    </a:lnTo>
                    <a:lnTo>
                      <a:pt x="3" y="16"/>
                    </a:lnTo>
                    <a:lnTo>
                      <a:pt x="5" y="17"/>
                    </a:lnTo>
                    <a:close/>
                  </a:path>
                </a:pathLst>
              </a:custGeom>
              <a:solidFill>
                <a:srgbClr val="7F7F7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285" name="Freeform 261"/>
              <p:cNvSpPr>
                <a:spLocks/>
              </p:cNvSpPr>
              <p:nvPr/>
            </p:nvSpPr>
            <p:spPr bwMode="auto">
              <a:xfrm>
                <a:off x="2227" y="1434"/>
                <a:ext cx="9" cy="17"/>
              </a:xfrm>
              <a:custGeom>
                <a:avLst/>
                <a:gdLst/>
                <a:ahLst/>
                <a:cxnLst>
                  <a:cxn ang="0">
                    <a:pos x="5" y="17"/>
                  </a:cxn>
                  <a:cxn ang="0">
                    <a:pos x="6" y="16"/>
                  </a:cxn>
                  <a:cxn ang="0">
                    <a:pos x="8" y="15"/>
                  </a:cxn>
                  <a:cxn ang="0">
                    <a:pos x="9" y="12"/>
                  </a:cxn>
                  <a:cxn ang="0">
                    <a:pos x="9" y="8"/>
                  </a:cxn>
                  <a:cxn ang="0">
                    <a:pos x="9" y="4"/>
                  </a:cxn>
                  <a:cxn ang="0">
                    <a:pos x="8" y="2"/>
                  </a:cxn>
                  <a:cxn ang="0">
                    <a:pos x="6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1" y="2"/>
                  </a:cxn>
                  <a:cxn ang="0">
                    <a:pos x="0" y="4"/>
                  </a:cxn>
                  <a:cxn ang="0">
                    <a:pos x="0" y="8"/>
                  </a:cxn>
                  <a:cxn ang="0">
                    <a:pos x="0" y="12"/>
                  </a:cxn>
                  <a:cxn ang="0">
                    <a:pos x="1" y="15"/>
                  </a:cxn>
                  <a:cxn ang="0">
                    <a:pos x="3" y="16"/>
                  </a:cxn>
                  <a:cxn ang="0">
                    <a:pos x="5" y="17"/>
                  </a:cxn>
                </a:cxnLst>
                <a:rect l="0" t="0" r="r" b="b"/>
                <a:pathLst>
                  <a:path w="9" h="17">
                    <a:moveTo>
                      <a:pt x="5" y="17"/>
                    </a:moveTo>
                    <a:lnTo>
                      <a:pt x="6" y="16"/>
                    </a:lnTo>
                    <a:lnTo>
                      <a:pt x="8" y="15"/>
                    </a:lnTo>
                    <a:lnTo>
                      <a:pt x="9" y="12"/>
                    </a:lnTo>
                    <a:lnTo>
                      <a:pt x="9" y="8"/>
                    </a:lnTo>
                    <a:lnTo>
                      <a:pt x="9" y="4"/>
                    </a:lnTo>
                    <a:lnTo>
                      <a:pt x="8" y="2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1" y="15"/>
                    </a:lnTo>
                    <a:lnTo>
                      <a:pt x="3" y="16"/>
                    </a:lnTo>
                    <a:lnTo>
                      <a:pt x="5" y="17"/>
                    </a:lnTo>
                    <a:close/>
                  </a:path>
                </a:pathLst>
              </a:custGeom>
              <a:solidFill>
                <a:srgbClr val="7F7F7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286" name="Freeform 262"/>
              <p:cNvSpPr>
                <a:spLocks/>
              </p:cNvSpPr>
              <p:nvPr/>
            </p:nvSpPr>
            <p:spPr bwMode="auto">
              <a:xfrm>
                <a:off x="2337" y="1461"/>
                <a:ext cx="8" cy="17"/>
              </a:xfrm>
              <a:custGeom>
                <a:avLst/>
                <a:gdLst/>
                <a:ahLst/>
                <a:cxnLst>
                  <a:cxn ang="0">
                    <a:pos x="5" y="17"/>
                  </a:cxn>
                  <a:cxn ang="0">
                    <a:pos x="6" y="16"/>
                  </a:cxn>
                  <a:cxn ang="0">
                    <a:pos x="7" y="15"/>
                  </a:cxn>
                  <a:cxn ang="0">
                    <a:pos x="8" y="12"/>
                  </a:cxn>
                  <a:cxn ang="0">
                    <a:pos x="8" y="8"/>
                  </a:cxn>
                  <a:cxn ang="0">
                    <a:pos x="8" y="4"/>
                  </a:cxn>
                  <a:cxn ang="0">
                    <a:pos x="7" y="2"/>
                  </a:cxn>
                  <a:cxn ang="0">
                    <a:pos x="6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1" y="2"/>
                  </a:cxn>
                  <a:cxn ang="0">
                    <a:pos x="0" y="4"/>
                  </a:cxn>
                  <a:cxn ang="0">
                    <a:pos x="0" y="8"/>
                  </a:cxn>
                  <a:cxn ang="0">
                    <a:pos x="0" y="12"/>
                  </a:cxn>
                  <a:cxn ang="0">
                    <a:pos x="1" y="15"/>
                  </a:cxn>
                  <a:cxn ang="0">
                    <a:pos x="3" y="16"/>
                  </a:cxn>
                  <a:cxn ang="0">
                    <a:pos x="5" y="17"/>
                  </a:cxn>
                </a:cxnLst>
                <a:rect l="0" t="0" r="r" b="b"/>
                <a:pathLst>
                  <a:path w="8" h="17">
                    <a:moveTo>
                      <a:pt x="5" y="17"/>
                    </a:moveTo>
                    <a:lnTo>
                      <a:pt x="6" y="16"/>
                    </a:lnTo>
                    <a:lnTo>
                      <a:pt x="7" y="15"/>
                    </a:lnTo>
                    <a:lnTo>
                      <a:pt x="8" y="12"/>
                    </a:lnTo>
                    <a:lnTo>
                      <a:pt x="8" y="8"/>
                    </a:lnTo>
                    <a:lnTo>
                      <a:pt x="8" y="4"/>
                    </a:lnTo>
                    <a:lnTo>
                      <a:pt x="7" y="2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1" y="15"/>
                    </a:lnTo>
                    <a:lnTo>
                      <a:pt x="3" y="16"/>
                    </a:lnTo>
                    <a:lnTo>
                      <a:pt x="5" y="17"/>
                    </a:lnTo>
                    <a:close/>
                  </a:path>
                </a:pathLst>
              </a:custGeom>
              <a:solidFill>
                <a:srgbClr val="7F7F7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287" name="Freeform 263"/>
              <p:cNvSpPr>
                <a:spLocks/>
              </p:cNvSpPr>
              <p:nvPr/>
            </p:nvSpPr>
            <p:spPr bwMode="auto">
              <a:xfrm>
                <a:off x="2367" y="1356"/>
                <a:ext cx="7" cy="18"/>
              </a:xfrm>
              <a:custGeom>
                <a:avLst/>
                <a:gdLst/>
                <a:ahLst/>
                <a:cxnLst>
                  <a:cxn ang="0">
                    <a:pos x="4" y="18"/>
                  </a:cxn>
                  <a:cxn ang="0">
                    <a:pos x="5" y="17"/>
                  </a:cxn>
                  <a:cxn ang="0">
                    <a:pos x="6" y="16"/>
                  </a:cxn>
                  <a:cxn ang="0">
                    <a:pos x="7" y="12"/>
                  </a:cxn>
                  <a:cxn ang="0">
                    <a:pos x="7" y="8"/>
                  </a:cxn>
                  <a:cxn ang="0">
                    <a:pos x="7" y="4"/>
                  </a:cxn>
                  <a:cxn ang="0">
                    <a:pos x="6" y="2"/>
                  </a:cxn>
                  <a:cxn ang="0">
                    <a:pos x="5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1" y="2"/>
                  </a:cxn>
                  <a:cxn ang="0">
                    <a:pos x="0" y="4"/>
                  </a:cxn>
                  <a:cxn ang="0">
                    <a:pos x="0" y="8"/>
                  </a:cxn>
                  <a:cxn ang="0">
                    <a:pos x="0" y="12"/>
                  </a:cxn>
                  <a:cxn ang="0">
                    <a:pos x="1" y="16"/>
                  </a:cxn>
                  <a:cxn ang="0">
                    <a:pos x="2" y="17"/>
                  </a:cxn>
                  <a:cxn ang="0">
                    <a:pos x="4" y="18"/>
                  </a:cxn>
                </a:cxnLst>
                <a:rect l="0" t="0" r="r" b="b"/>
                <a:pathLst>
                  <a:path w="7" h="18">
                    <a:moveTo>
                      <a:pt x="4" y="18"/>
                    </a:moveTo>
                    <a:lnTo>
                      <a:pt x="5" y="17"/>
                    </a:lnTo>
                    <a:lnTo>
                      <a:pt x="6" y="16"/>
                    </a:lnTo>
                    <a:lnTo>
                      <a:pt x="7" y="12"/>
                    </a:lnTo>
                    <a:lnTo>
                      <a:pt x="7" y="8"/>
                    </a:lnTo>
                    <a:lnTo>
                      <a:pt x="7" y="4"/>
                    </a:lnTo>
                    <a:lnTo>
                      <a:pt x="6" y="2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1" y="16"/>
                    </a:lnTo>
                    <a:lnTo>
                      <a:pt x="2" y="17"/>
                    </a:lnTo>
                    <a:lnTo>
                      <a:pt x="4" y="18"/>
                    </a:lnTo>
                    <a:close/>
                  </a:path>
                </a:pathLst>
              </a:custGeom>
              <a:solidFill>
                <a:srgbClr val="7F7F7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288" name="Freeform 264"/>
              <p:cNvSpPr>
                <a:spLocks/>
              </p:cNvSpPr>
              <p:nvPr/>
            </p:nvSpPr>
            <p:spPr bwMode="auto">
              <a:xfrm>
                <a:off x="2129" y="1412"/>
                <a:ext cx="9" cy="18"/>
              </a:xfrm>
              <a:custGeom>
                <a:avLst/>
                <a:gdLst/>
                <a:ahLst/>
                <a:cxnLst>
                  <a:cxn ang="0">
                    <a:pos x="6" y="18"/>
                  </a:cxn>
                  <a:cxn ang="0">
                    <a:pos x="7" y="17"/>
                  </a:cxn>
                  <a:cxn ang="0">
                    <a:pos x="8" y="16"/>
                  </a:cxn>
                  <a:cxn ang="0">
                    <a:pos x="9" y="13"/>
                  </a:cxn>
                  <a:cxn ang="0">
                    <a:pos x="9" y="9"/>
                  </a:cxn>
                  <a:cxn ang="0">
                    <a:pos x="9" y="5"/>
                  </a:cxn>
                  <a:cxn ang="0">
                    <a:pos x="8" y="3"/>
                  </a:cxn>
                  <a:cxn ang="0">
                    <a:pos x="7" y="0"/>
                  </a:cxn>
                  <a:cxn ang="0">
                    <a:pos x="6" y="0"/>
                  </a:cxn>
                  <a:cxn ang="0">
                    <a:pos x="3" y="0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0" y="9"/>
                  </a:cxn>
                  <a:cxn ang="0">
                    <a:pos x="0" y="13"/>
                  </a:cxn>
                  <a:cxn ang="0">
                    <a:pos x="1" y="16"/>
                  </a:cxn>
                  <a:cxn ang="0">
                    <a:pos x="3" y="17"/>
                  </a:cxn>
                  <a:cxn ang="0">
                    <a:pos x="6" y="18"/>
                  </a:cxn>
                </a:cxnLst>
                <a:rect l="0" t="0" r="r" b="b"/>
                <a:pathLst>
                  <a:path w="9" h="18">
                    <a:moveTo>
                      <a:pt x="6" y="18"/>
                    </a:moveTo>
                    <a:lnTo>
                      <a:pt x="7" y="17"/>
                    </a:lnTo>
                    <a:lnTo>
                      <a:pt x="8" y="16"/>
                    </a:lnTo>
                    <a:lnTo>
                      <a:pt x="9" y="13"/>
                    </a:lnTo>
                    <a:lnTo>
                      <a:pt x="9" y="9"/>
                    </a:lnTo>
                    <a:lnTo>
                      <a:pt x="9" y="5"/>
                    </a:lnTo>
                    <a:lnTo>
                      <a:pt x="8" y="3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9"/>
                    </a:lnTo>
                    <a:lnTo>
                      <a:pt x="0" y="13"/>
                    </a:lnTo>
                    <a:lnTo>
                      <a:pt x="1" y="16"/>
                    </a:lnTo>
                    <a:lnTo>
                      <a:pt x="3" y="17"/>
                    </a:lnTo>
                    <a:lnTo>
                      <a:pt x="6" y="18"/>
                    </a:lnTo>
                    <a:close/>
                  </a:path>
                </a:pathLst>
              </a:custGeom>
              <a:solidFill>
                <a:srgbClr val="7F7F7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289" name="Freeform 265"/>
              <p:cNvSpPr>
                <a:spLocks/>
              </p:cNvSpPr>
              <p:nvPr/>
            </p:nvSpPr>
            <p:spPr bwMode="auto">
              <a:xfrm>
                <a:off x="2164" y="1364"/>
                <a:ext cx="7" cy="17"/>
              </a:xfrm>
              <a:custGeom>
                <a:avLst/>
                <a:gdLst/>
                <a:ahLst/>
                <a:cxnLst>
                  <a:cxn ang="0">
                    <a:pos x="4" y="17"/>
                  </a:cxn>
                  <a:cxn ang="0">
                    <a:pos x="5" y="16"/>
                  </a:cxn>
                  <a:cxn ang="0">
                    <a:pos x="6" y="15"/>
                  </a:cxn>
                  <a:cxn ang="0">
                    <a:pos x="7" y="12"/>
                  </a:cxn>
                  <a:cxn ang="0">
                    <a:pos x="7" y="8"/>
                  </a:cxn>
                  <a:cxn ang="0">
                    <a:pos x="7" y="3"/>
                  </a:cxn>
                  <a:cxn ang="0">
                    <a:pos x="6" y="1"/>
                  </a:cxn>
                  <a:cxn ang="0">
                    <a:pos x="5" y="0"/>
                  </a:cxn>
                  <a:cxn ang="0">
                    <a:pos x="4" y="0"/>
                  </a:cxn>
                  <a:cxn ang="0">
                    <a:pos x="2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8"/>
                  </a:cxn>
                  <a:cxn ang="0">
                    <a:pos x="0" y="12"/>
                  </a:cxn>
                  <a:cxn ang="0">
                    <a:pos x="1" y="15"/>
                  </a:cxn>
                  <a:cxn ang="0">
                    <a:pos x="2" y="16"/>
                  </a:cxn>
                  <a:cxn ang="0">
                    <a:pos x="4" y="17"/>
                  </a:cxn>
                </a:cxnLst>
                <a:rect l="0" t="0" r="r" b="b"/>
                <a:pathLst>
                  <a:path w="7" h="17">
                    <a:moveTo>
                      <a:pt x="4" y="17"/>
                    </a:moveTo>
                    <a:lnTo>
                      <a:pt x="5" y="16"/>
                    </a:lnTo>
                    <a:lnTo>
                      <a:pt x="6" y="15"/>
                    </a:lnTo>
                    <a:lnTo>
                      <a:pt x="7" y="12"/>
                    </a:lnTo>
                    <a:lnTo>
                      <a:pt x="7" y="8"/>
                    </a:lnTo>
                    <a:lnTo>
                      <a:pt x="7" y="3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1" y="15"/>
                    </a:lnTo>
                    <a:lnTo>
                      <a:pt x="2" y="16"/>
                    </a:lnTo>
                    <a:lnTo>
                      <a:pt x="4" y="17"/>
                    </a:lnTo>
                    <a:close/>
                  </a:path>
                </a:pathLst>
              </a:custGeom>
              <a:solidFill>
                <a:srgbClr val="7F7F7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290" name="Freeform 266"/>
              <p:cNvSpPr>
                <a:spLocks/>
              </p:cNvSpPr>
              <p:nvPr/>
            </p:nvSpPr>
            <p:spPr bwMode="auto">
              <a:xfrm>
                <a:off x="2280" y="1450"/>
                <a:ext cx="8" cy="13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4" y="0"/>
                  </a:cxn>
                  <a:cxn ang="0">
                    <a:pos x="7" y="1"/>
                  </a:cxn>
                  <a:cxn ang="0">
                    <a:pos x="8" y="3"/>
                  </a:cxn>
                  <a:cxn ang="0">
                    <a:pos x="8" y="6"/>
                  </a:cxn>
                  <a:cxn ang="0">
                    <a:pos x="8" y="10"/>
                  </a:cxn>
                  <a:cxn ang="0">
                    <a:pos x="7" y="11"/>
                  </a:cxn>
                  <a:cxn ang="0">
                    <a:pos x="4" y="13"/>
                  </a:cxn>
                  <a:cxn ang="0">
                    <a:pos x="3" y="13"/>
                  </a:cxn>
                  <a:cxn ang="0">
                    <a:pos x="2" y="13"/>
                  </a:cxn>
                  <a:cxn ang="0">
                    <a:pos x="1" y="11"/>
                  </a:cxn>
                  <a:cxn ang="0">
                    <a:pos x="0" y="10"/>
                  </a:cxn>
                  <a:cxn ang="0">
                    <a:pos x="0" y="6"/>
                  </a:cxn>
                  <a:cxn ang="0">
                    <a:pos x="0" y="3"/>
                  </a:cxn>
                  <a:cxn ang="0">
                    <a:pos x="1" y="1"/>
                  </a:cxn>
                  <a:cxn ang="0">
                    <a:pos x="2" y="0"/>
                  </a:cxn>
                  <a:cxn ang="0">
                    <a:pos x="3" y="0"/>
                  </a:cxn>
                </a:cxnLst>
                <a:rect l="0" t="0" r="r" b="b"/>
                <a:pathLst>
                  <a:path w="8" h="13">
                    <a:moveTo>
                      <a:pt x="3" y="0"/>
                    </a:moveTo>
                    <a:lnTo>
                      <a:pt x="4" y="0"/>
                    </a:lnTo>
                    <a:lnTo>
                      <a:pt x="7" y="1"/>
                    </a:lnTo>
                    <a:lnTo>
                      <a:pt x="8" y="3"/>
                    </a:lnTo>
                    <a:lnTo>
                      <a:pt x="8" y="6"/>
                    </a:lnTo>
                    <a:lnTo>
                      <a:pt x="8" y="10"/>
                    </a:lnTo>
                    <a:lnTo>
                      <a:pt x="7" y="11"/>
                    </a:lnTo>
                    <a:lnTo>
                      <a:pt x="4" y="13"/>
                    </a:lnTo>
                    <a:lnTo>
                      <a:pt x="3" y="13"/>
                    </a:lnTo>
                    <a:lnTo>
                      <a:pt x="2" y="13"/>
                    </a:lnTo>
                    <a:lnTo>
                      <a:pt x="1" y="11"/>
                    </a:lnTo>
                    <a:lnTo>
                      <a:pt x="0" y="10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7F7F7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291" name="Freeform 267"/>
              <p:cNvSpPr>
                <a:spLocks/>
              </p:cNvSpPr>
              <p:nvPr/>
            </p:nvSpPr>
            <p:spPr bwMode="auto">
              <a:xfrm>
                <a:off x="2363" y="1486"/>
                <a:ext cx="7" cy="12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5" y="0"/>
                  </a:cxn>
                  <a:cxn ang="0">
                    <a:pos x="6" y="1"/>
                  </a:cxn>
                  <a:cxn ang="0">
                    <a:pos x="7" y="3"/>
                  </a:cxn>
                  <a:cxn ang="0">
                    <a:pos x="7" y="6"/>
                  </a:cxn>
                  <a:cxn ang="0">
                    <a:pos x="7" y="9"/>
                  </a:cxn>
                  <a:cxn ang="0">
                    <a:pos x="6" y="11"/>
                  </a:cxn>
                  <a:cxn ang="0">
                    <a:pos x="5" y="12"/>
                  </a:cxn>
                  <a:cxn ang="0">
                    <a:pos x="4" y="12"/>
                  </a:cxn>
                  <a:cxn ang="0">
                    <a:pos x="3" y="12"/>
                  </a:cxn>
                  <a:cxn ang="0">
                    <a:pos x="1" y="11"/>
                  </a:cxn>
                  <a:cxn ang="0">
                    <a:pos x="0" y="9"/>
                  </a:cxn>
                  <a:cxn ang="0">
                    <a:pos x="0" y="6"/>
                  </a:cxn>
                  <a:cxn ang="0">
                    <a:pos x="0" y="3"/>
                  </a:cxn>
                  <a:cxn ang="0">
                    <a:pos x="1" y="1"/>
                  </a:cxn>
                  <a:cxn ang="0">
                    <a:pos x="3" y="0"/>
                  </a:cxn>
                  <a:cxn ang="0">
                    <a:pos x="4" y="0"/>
                  </a:cxn>
                </a:cxnLst>
                <a:rect l="0" t="0" r="r" b="b"/>
                <a:pathLst>
                  <a:path w="7" h="12">
                    <a:moveTo>
                      <a:pt x="4" y="0"/>
                    </a:moveTo>
                    <a:lnTo>
                      <a:pt x="5" y="0"/>
                    </a:lnTo>
                    <a:lnTo>
                      <a:pt x="6" y="1"/>
                    </a:lnTo>
                    <a:lnTo>
                      <a:pt x="7" y="3"/>
                    </a:lnTo>
                    <a:lnTo>
                      <a:pt x="7" y="6"/>
                    </a:lnTo>
                    <a:lnTo>
                      <a:pt x="7" y="9"/>
                    </a:lnTo>
                    <a:lnTo>
                      <a:pt x="6" y="11"/>
                    </a:lnTo>
                    <a:lnTo>
                      <a:pt x="5" y="12"/>
                    </a:lnTo>
                    <a:lnTo>
                      <a:pt x="4" y="12"/>
                    </a:lnTo>
                    <a:lnTo>
                      <a:pt x="3" y="12"/>
                    </a:lnTo>
                    <a:lnTo>
                      <a:pt x="1" y="11"/>
                    </a:lnTo>
                    <a:lnTo>
                      <a:pt x="0" y="9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3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7F7F7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292" name="Freeform 268"/>
              <p:cNvSpPr>
                <a:spLocks/>
              </p:cNvSpPr>
              <p:nvPr/>
            </p:nvSpPr>
            <p:spPr bwMode="auto">
              <a:xfrm>
                <a:off x="2192" y="1489"/>
                <a:ext cx="6" cy="12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4" y="0"/>
                  </a:cxn>
                  <a:cxn ang="0">
                    <a:pos x="5" y="1"/>
                  </a:cxn>
                  <a:cxn ang="0">
                    <a:pos x="6" y="3"/>
                  </a:cxn>
                  <a:cxn ang="0">
                    <a:pos x="6" y="6"/>
                  </a:cxn>
                  <a:cxn ang="0">
                    <a:pos x="6" y="9"/>
                  </a:cxn>
                  <a:cxn ang="0">
                    <a:pos x="5" y="11"/>
                  </a:cxn>
                  <a:cxn ang="0">
                    <a:pos x="4" y="12"/>
                  </a:cxn>
                  <a:cxn ang="0">
                    <a:pos x="3" y="12"/>
                  </a:cxn>
                  <a:cxn ang="0">
                    <a:pos x="2" y="12"/>
                  </a:cxn>
                  <a:cxn ang="0">
                    <a:pos x="1" y="11"/>
                  </a:cxn>
                  <a:cxn ang="0">
                    <a:pos x="0" y="9"/>
                  </a:cxn>
                  <a:cxn ang="0">
                    <a:pos x="0" y="6"/>
                  </a:cxn>
                  <a:cxn ang="0">
                    <a:pos x="0" y="3"/>
                  </a:cxn>
                  <a:cxn ang="0">
                    <a:pos x="1" y="1"/>
                  </a:cxn>
                  <a:cxn ang="0">
                    <a:pos x="2" y="0"/>
                  </a:cxn>
                  <a:cxn ang="0">
                    <a:pos x="3" y="0"/>
                  </a:cxn>
                </a:cxnLst>
                <a:rect l="0" t="0" r="r" b="b"/>
                <a:pathLst>
                  <a:path w="6" h="12">
                    <a:moveTo>
                      <a:pt x="3" y="0"/>
                    </a:moveTo>
                    <a:lnTo>
                      <a:pt x="4" y="0"/>
                    </a:lnTo>
                    <a:lnTo>
                      <a:pt x="5" y="1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6" y="9"/>
                    </a:lnTo>
                    <a:lnTo>
                      <a:pt x="5" y="11"/>
                    </a:lnTo>
                    <a:lnTo>
                      <a:pt x="4" y="12"/>
                    </a:lnTo>
                    <a:lnTo>
                      <a:pt x="3" y="12"/>
                    </a:lnTo>
                    <a:lnTo>
                      <a:pt x="2" y="12"/>
                    </a:lnTo>
                    <a:lnTo>
                      <a:pt x="1" y="11"/>
                    </a:lnTo>
                    <a:lnTo>
                      <a:pt x="0" y="9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7F7F7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293" name="Freeform 269"/>
              <p:cNvSpPr>
                <a:spLocks/>
              </p:cNvSpPr>
              <p:nvPr/>
            </p:nvSpPr>
            <p:spPr bwMode="auto">
              <a:xfrm>
                <a:off x="2301" y="1516"/>
                <a:ext cx="6" cy="12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4" y="0"/>
                  </a:cxn>
                  <a:cxn ang="0">
                    <a:pos x="5" y="1"/>
                  </a:cxn>
                  <a:cxn ang="0">
                    <a:pos x="6" y="3"/>
                  </a:cxn>
                  <a:cxn ang="0">
                    <a:pos x="6" y="6"/>
                  </a:cxn>
                  <a:cxn ang="0">
                    <a:pos x="6" y="9"/>
                  </a:cxn>
                  <a:cxn ang="0">
                    <a:pos x="5" y="11"/>
                  </a:cxn>
                  <a:cxn ang="0">
                    <a:pos x="4" y="12"/>
                  </a:cxn>
                  <a:cxn ang="0">
                    <a:pos x="3" y="12"/>
                  </a:cxn>
                  <a:cxn ang="0">
                    <a:pos x="2" y="12"/>
                  </a:cxn>
                  <a:cxn ang="0">
                    <a:pos x="1" y="11"/>
                  </a:cxn>
                  <a:cxn ang="0">
                    <a:pos x="0" y="9"/>
                  </a:cxn>
                  <a:cxn ang="0">
                    <a:pos x="0" y="6"/>
                  </a:cxn>
                  <a:cxn ang="0">
                    <a:pos x="0" y="3"/>
                  </a:cxn>
                  <a:cxn ang="0">
                    <a:pos x="1" y="1"/>
                  </a:cxn>
                  <a:cxn ang="0">
                    <a:pos x="2" y="0"/>
                  </a:cxn>
                  <a:cxn ang="0">
                    <a:pos x="3" y="0"/>
                  </a:cxn>
                </a:cxnLst>
                <a:rect l="0" t="0" r="r" b="b"/>
                <a:pathLst>
                  <a:path w="6" h="12">
                    <a:moveTo>
                      <a:pt x="3" y="0"/>
                    </a:moveTo>
                    <a:lnTo>
                      <a:pt x="4" y="0"/>
                    </a:lnTo>
                    <a:lnTo>
                      <a:pt x="5" y="1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6" y="9"/>
                    </a:lnTo>
                    <a:lnTo>
                      <a:pt x="5" y="11"/>
                    </a:lnTo>
                    <a:lnTo>
                      <a:pt x="4" y="12"/>
                    </a:lnTo>
                    <a:lnTo>
                      <a:pt x="3" y="12"/>
                    </a:lnTo>
                    <a:lnTo>
                      <a:pt x="2" y="12"/>
                    </a:lnTo>
                    <a:lnTo>
                      <a:pt x="1" y="11"/>
                    </a:lnTo>
                    <a:lnTo>
                      <a:pt x="0" y="9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7F7F7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294" name="Freeform 270"/>
              <p:cNvSpPr>
                <a:spLocks/>
              </p:cNvSpPr>
              <p:nvPr/>
            </p:nvSpPr>
            <p:spPr bwMode="auto">
              <a:xfrm>
                <a:off x="2274" y="1525"/>
                <a:ext cx="6" cy="12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4" y="0"/>
                  </a:cxn>
                  <a:cxn ang="0">
                    <a:pos x="5" y="1"/>
                  </a:cxn>
                  <a:cxn ang="0">
                    <a:pos x="6" y="3"/>
                  </a:cxn>
                  <a:cxn ang="0">
                    <a:pos x="6" y="6"/>
                  </a:cxn>
                  <a:cxn ang="0">
                    <a:pos x="6" y="9"/>
                  </a:cxn>
                  <a:cxn ang="0">
                    <a:pos x="5" y="11"/>
                  </a:cxn>
                  <a:cxn ang="0">
                    <a:pos x="4" y="12"/>
                  </a:cxn>
                  <a:cxn ang="0">
                    <a:pos x="3" y="12"/>
                  </a:cxn>
                  <a:cxn ang="0">
                    <a:pos x="2" y="12"/>
                  </a:cxn>
                  <a:cxn ang="0">
                    <a:pos x="1" y="11"/>
                  </a:cxn>
                  <a:cxn ang="0">
                    <a:pos x="0" y="9"/>
                  </a:cxn>
                  <a:cxn ang="0">
                    <a:pos x="0" y="6"/>
                  </a:cxn>
                  <a:cxn ang="0">
                    <a:pos x="0" y="3"/>
                  </a:cxn>
                  <a:cxn ang="0">
                    <a:pos x="1" y="1"/>
                  </a:cxn>
                  <a:cxn ang="0">
                    <a:pos x="2" y="0"/>
                  </a:cxn>
                  <a:cxn ang="0">
                    <a:pos x="3" y="0"/>
                  </a:cxn>
                </a:cxnLst>
                <a:rect l="0" t="0" r="r" b="b"/>
                <a:pathLst>
                  <a:path w="6" h="12">
                    <a:moveTo>
                      <a:pt x="3" y="0"/>
                    </a:moveTo>
                    <a:lnTo>
                      <a:pt x="4" y="0"/>
                    </a:lnTo>
                    <a:lnTo>
                      <a:pt x="5" y="1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6" y="9"/>
                    </a:lnTo>
                    <a:lnTo>
                      <a:pt x="5" y="11"/>
                    </a:lnTo>
                    <a:lnTo>
                      <a:pt x="4" y="12"/>
                    </a:lnTo>
                    <a:lnTo>
                      <a:pt x="3" y="12"/>
                    </a:lnTo>
                    <a:lnTo>
                      <a:pt x="2" y="12"/>
                    </a:lnTo>
                    <a:lnTo>
                      <a:pt x="1" y="11"/>
                    </a:lnTo>
                    <a:lnTo>
                      <a:pt x="0" y="9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7F7F7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295" name="Freeform 271"/>
              <p:cNvSpPr>
                <a:spLocks/>
              </p:cNvSpPr>
              <p:nvPr/>
            </p:nvSpPr>
            <p:spPr bwMode="auto">
              <a:xfrm>
                <a:off x="2256" y="1381"/>
                <a:ext cx="6" cy="13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4" y="0"/>
                  </a:cxn>
                  <a:cxn ang="0">
                    <a:pos x="5" y="2"/>
                  </a:cxn>
                  <a:cxn ang="0">
                    <a:pos x="6" y="4"/>
                  </a:cxn>
                  <a:cxn ang="0">
                    <a:pos x="6" y="7"/>
                  </a:cxn>
                  <a:cxn ang="0">
                    <a:pos x="6" y="10"/>
                  </a:cxn>
                  <a:cxn ang="0">
                    <a:pos x="5" y="11"/>
                  </a:cxn>
                  <a:cxn ang="0">
                    <a:pos x="4" y="13"/>
                  </a:cxn>
                  <a:cxn ang="0">
                    <a:pos x="3" y="13"/>
                  </a:cxn>
                  <a:cxn ang="0">
                    <a:pos x="2" y="13"/>
                  </a:cxn>
                  <a:cxn ang="0">
                    <a:pos x="1" y="11"/>
                  </a:cxn>
                  <a:cxn ang="0">
                    <a:pos x="0" y="10"/>
                  </a:cxn>
                  <a:cxn ang="0">
                    <a:pos x="0" y="7"/>
                  </a:cxn>
                  <a:cxn ang="0">
                    <a:pos x="0" y="4"/>
                  </a:cxn>
                  <a:cxn ang="0">
                    <a:pos x="1" y="2"/>
                  </a:cxn>
                  <a:cxn ang="0">
                    <a:pos x="2" y="0"/>
                  </a:cxn>
                  <a:cxn ang="0">
                    <a:pos x="3" y="0"/>
                  </a:cxn>
                </a:cxnLst>
                <a:rect l="0" t="0" r="r" b="b"/>
                <a:pathLst>
                  <a:path w="6" h="13">
                    <a:moveTo>
                      <a:pt x="3" y="0"/>
                    </a:moveTo>
                    <a:lnTo>
                      <a:pt x="4" y="0"/>
                    </a:lnTo>
                    <a:lnTo>
                      <a:pt x="5" y="2"/>
                    </a:lnTo>
                    <a:lnTo>
                      <a:pt x="6" y="4"/>
                    </a:lnTo>
                    <a:lnTo>
                      <a:pt x="6" y="7"/>
                    </a:lnTo>
                    <a:lnTo>
                      <a:pt x="6" y="10"/>
                    </a:lnTo>
                    <a:lnTo>
                      <a:pt x="5" y="11"/>
                    </a:lnTo>
                    <a:lnTo>
                      <a:pt x="4" y="13"/>
                    </a:lnTo>
                    <a:lnTo>
                      <a:pt x="3" y="13"/>
                    </a:lnTo>
                    <a:lnTo>
                      <a:pt x="2" y="13"/>
                    </a:lnTo>
                    <a:lnTo>
                      <a:pt x="1" y="11"/>
                    </a:lnTo>
                    <a:lnTo>
                      <a:pt x="0" y="10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1" y="2"/>
                    </a:lnTo>
                    <a:lnTo>
                      <a:pt x="2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7F7F7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296" name="Freeform 272"/>
              <p:cNvSpPr>
                <a:spLocks/>
              </p:cNvSpPr>
              <p:nvPr/>
            </p:nvSpPr>
            <p:spPr bwMode="auto">
              <a:xfrm>
                <a:off x="2359" y="1407"/>
                <a:ext cx="6" cy="14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4" y="0"/>
                  </a:cxn>
                  <a:cxn ang="0">
                    <a:pos x="5" y="2"/>
                  </a:cxn>
                  <a:cxn ang="0">
                    <a:pos x="6" y="4"/>
                  </a:cxn>
                  <a:cxn ang="0">
                    <a:pos x="6" y="8"/>
                  </a:cxn>
                  <a:cxn ang="0">
                    <a:pos x="6" y="11"/>
                  </a:cxn>
                  <a:cxn ang="0">
                    <a:pos x="5" y="12"/>
                  </a:cxn>
                  <a:cxn ang="0">
                    <a:pos x="4" y="14"/>
                  </a:cxn>
                  <a:cxn ang="0">
                    <a:pos x="3" y="14"/>
                  </a:cxn>
                  <a:cxn ang="0">
                    <a:pos x="2" y="14"/>
                  </a:cxn>
                  <a:cxn ang="0">
                    <a:pos x="1" y="12"/>
                  </a:cxn>
                  <a:cxn ang="0">
                    <a:pos x="0" y="11"/>
                  </a:cxn>
                  <a:cxn ang="0">
                    <a:pos x="0" y="8"/>
                  </a:cxn>
                  <a:cxn ang="0">
                    <a:pos x="0" y="4"/>
                  </a:cxn>
                  <a:cxn ang="0">
                    <a:pos x="1" y="2"/>
                  </a:cxn>
                  <a:cxn ang="0">
                    <a:pos x="2" y="0"/>
                  </a:cxn>
                  <a:cxn ang="0">
                    <a:pos x="3" y="0"/>
                  </a:cxn>
                </a:cxnLst>
                <a:rect l="0" t="0" r="r" b="b"/>
                <a:pathLst>
                  <a:path w="6" h="14">
                    <a:moveTo>
                      <a:pt x="3" y="0"/>
                    </a:moveTo>
                    <a:lnTo>
                      <a:pt x="4" y="0"/>
                    </a:lnTo>
                    <a:lnTo>
                      <a:pt x="5" y="2"/>
                    </a:lnTo>
                    <a:lnTo>
                      <a:pt x="6" y="4"/>
                    </a:lnTo>
                    <a:lnTo>
                      <a:pt x="6" y="8"/>
                    </a:lnTo>
                    <a:lnTo>
                      <a:pt x="6" y="11"/>
                    </a:lnTo>
                    <a:lnTo>
                      <a:pt x="5" y="12"/>
                    </a:lnTo>
                    <a:lnTo>
                      <a:pt x="4" y="14"/>
                    </a:lnTo>
                    <a:lnTo>
                      <a:pt x="3" y="14"/>
                    </a:lnTo>
                    <a:lnTo>
                      <a:pt x="2" y="14"/>
                    </a:lnTo>
                    <a:lnTo>
                      <a:pt x="1" y="12"/>
                    </a:lnTo>
                    <a:lnTo>
                      <a:pt x="0" y="11"/>
                    </a:lnTo>
                    <a:lnTo>
                      <a:pt x="0" y="8"/>
                    </a:lnTo>
                    <a:lnTo>
                      <a:pt x="0" y="4"/>
                    </a:lnTo>
                    <a:lnTo>
                      <a:pt x="1" y="2"/>
                    </a:lnTo>
                    <a:lnTo>
                      <a:pt x="2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7F7F7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297" name="Freeform 273"/>
              <p:cNvSpPr>
                <a:spLocks/>
              </p:cNvSpPr>
              <p:nvPr/>
            </p:nvSpPr>
            <p:spPr bwMode="auto">
              <a:xfrm>
                <a:off x="2339" y="1418"/>
                <a:ext cx="6" cy="12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4" y="0"/>
                  </a:cxn>
                  <a:cxn ang="0">
                    <a:pos x="5" y="1"/>
                  </a:cxn>
                  <a:cxn ang="0">
                    <a:pos x="6" y="3"/>
                  </a:cxn>
                  <a:cxn ang="0">
                    <a:pos x="6" y="6"/>
                  </a:cxn>
                  <a:cxn ang="0">
                    <a:pos x="6" y="9"/>
                  </a:cxn>
                  <a:cxn ang="0">
                    <a:pos x="5" y="10"/>
                  </a:cxn>
                  <a:cxn ang="0">
                    <a:pos x="4" y="12"/>
                  </a:cxn>
                  <a:cxn ang="0">
                    <a:pos x="3" y="12"/>
                  </a:cxn>
                  <a:cxn ang="0">
                    <a:pos x="2" y="12"/>
                  </a:cxn>
                  <a:cxn ang="0">
                    <a:pos x="1" y="10"/>
                  </a:cxn>
                  <a:cxn ang="0">
                    <a:pos x="0" y="9"/>
                  </a:cxn>
                  <a:cxn ang="0">
                    <a:pos x="0" y="6"/>
                  </a:cxn>
                  <a:cxn ang="0">
                    <a:pos x="0" y="3"/>
                  </a:cxn>
                  <a:cxn ang="0">
                    <a:pos x="1" y="1"/>
                  </a:cxn>
                  <a:cxn ang="0">
                    <a:pos x="2" y="0"/>
                  </a:cxn>
                  <a:cxn ang="0">
                    <a:pos x="3" y="0"/>
                  </a:cxn>
                </a:cxnLst>
                <a:rect l="0" t="0" r="r" b="b"/>
                <a:pathLst>
                  <a:path w="6" h="12">
                    <a:moveTo>
                      <a:pt x="3" y="0"/>
                    </a:moveTo>
                    <a:lnTo>
                      <a:pt x="4" y="0"/>
                    </a:lnTo>
                    <a:lnTo>
                      <a:pt x="5" y="1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6" y="9"/>
                    </a:lnTo>
                    <a:lnTo>
                      <a:pt x="5" y="10"/>
                    </a:lnTo>
                    <a:lnTo>
                      <a:pt x="4" y="12"/>
                    </a:lnTo>
                    <a:lnTo>
                      <a:pt x="3" y="12"/>
                    </a:lnTo>
                    <a:lnTo>
                      <a:pt x="2" y="12"/>
                    </a:lnTo>
                    <a:lnTo>
                      <a:pt x="1" y="10"/>
                    </a:lnTo>
                    <a:lnTo>
                      <a:pt x="0" y="9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7F7F7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298" name="Freeform 274"/>
              <p:cNvSpPr>
                <a:spLocks/>
              </p:cNvSpPr>
              <p:nvPr/>
            </p:nvSpPr>
            <p:spPr bwMode="auto">
              <a:xfrm>
                <a:off x="2432" y="1359"/>
                <a:ext cx="7" cy="13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4" y="0"/>
                  </a:cxn>
                  <a:cxn ang="0">
                    <a:pos x="6" y="1"/>
                  </a:cxn>
                  <a:cxn ang="0">
                    <a:pos x="7" y="3"/>
                  </a:cxn>
                  <a:cxn ang="0">
                    <a:pos x="7" y="6"/>
                  </a:cxn>
                  <a:cxn ang="0">
                    <a:pos x="7" y="9"/>
                  </a:cxn>
                  <a:cxn ang="0">
                    <a:pos x="6" y="12"/>
                  </a:cxn>
                  <a:cxn ang="0">
                    <a:pos x="4" y="13"/>
                  </a:cxn>
                  <a:cxn ang="0">
                    <a:pos x="3" y="13"/>
                  </a:cxn>
                  <a:cxn ang="0">
                    <a:pos x="2" y="13"/>
                  </a:cxn>
                  <a:cxn ang="0">
                    <a:pos x="1" y="12"/>
                  </a:cxn>
                  <a:cxn ang="0">
                    <a:pos x="0" y="9"/>
                  </a:cxn>
                  <a:cxn ang="0">
                    <a:pos x="0" y="6"/>
                  </a:cxn>
                  <a:cxn ang="0">
                    <a:pos x="0" y="3"/>
                  </a:cxn>
                  <a:cxn ang="0">
                    <a:pos x="1" y="1"/>
                  </a:cxn>
                  <a:cxn ang="0">
                    <a:pos x="2" y="0"/>
                  </a:cxn>
                  <a:cxn ang="0">
                    <a:pos x="3" y="0"/>
                  </a:cxn>
                </a:cxnLst>
                <a:rect l="0" t="0" r="r" b="b"/>
                <a:pathLst>
                  <a:path w="7" h="13">
                    <a:moveTo>
                      <a:pt x="3" y="0"/>
                    </a:moveTo>
                    <a:lnTo>
                      <a:pt x="4" y="0"/>
                    </a:lnTo>
                    <a:lnTo>
                      <a:pt x="6" y="1"/>
                    </a:lnTo>
                    <a:lnTo>
                      <a:pt x="7" y="3"/>
                    </a:lnTo>
                    <a:lnTo>
                      <a:pt x="7" y="6"/>
                    </a:lnTo>
                    <a:lnTo>
                      <a:pt x="7" y="9"/>
                    </a:lnTo>
                    <a:lnTo>
                      <a:pt x="6" y="12"/>
                    </a:lnTo>
                    <a:lnTo>
                      <a:pt x="4" y="13"/>
                    </a:lnTo>
                    <a:lnTo>
                      <a:pt x="3" y="13"/>
                    </a:lnTo>
                    <a:lnTo>
                      <a:pt x="2" y="13"/>
                    </a:lnTo>
                    <a:lnTo>
                      <a:pt x="1" y="12"/>
                    </a:lnTo>
                    <a:lnTo>
                      <a:pt x="0" y="9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7F7F7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299" name="Freeform 275"/>
              <p:cNvSpPr>
                <a:spLocks/>
              </p:cNvSpPr>
              <p:nvPr/>
            </p:nvSpPr>
            <p:spPr bwMode="auto">
              <a:xfrm>
                <a:off x="2167" y="1421"/>
                <a:ext cx="6" cy="12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4" y="0"/>
                  </a:cxn>
                  <a:cxn ang="0">
                    <a:pos x="5" y="1"/>
                  </a:cxn>
                  <a:cxn ang="0">
                    <a:pos x="6" y="3"/>
                  </a:cxn>
                  <a:cxn ang="0">
                    <a:pos x="6" y="6"/>
                  </a:cxn>
                  <a:cxn ang="0">
                    <a:pos x="6" y="9"/>
                  </a:cxn>
                  <a:cxn ang="0">
                    <a:pos x="5" y="10"/>
                  </a:cxn>
                  <a:cxn ang="0">
                    <a:pos x="4" y="12"/>
                  </a:cxn>
                  <a:cxn ang="0">
                    <a:pos x="3" y="12"/>
                  </a:cxn>
                  <a:cxn ang="0">
                    <a:pos x="2" y="12"/>
                  </a:cxn>
                  <a:cxn ang="0">
                    <a:pos x="1" y="10"/>
                  </a:cxn>
                  <a:cxn ang="0">
                    <a:pos x="0" y="9"/>
                  </a:cxn>
                  <a:cxn ang="0">
                    <a:pos x="0" y="6"/>
                  </a:cxn>
                  <a:cxn ang="0">
                    <a:pos x="0" y="3"/>
                  </a:cxn>
                  <a:cxn ang="0">
                    <a:pos x="1" y="1"/>
                  </a:cxn>
                  <a:cxn ang="0">
                    <a:pos x="2" y="0"/>
                  </a:cxn>
                  <a:cxn ang="0">
                    <a:pos x="3" y="0"/>
                  </a:cxn>
                </a:cxnLst>
                <a:rect l="0" t="0" r="r" b="b"/>
                <a:pathLst>
                  <a:path w="6" h="12">
                    <a:moveTo>
                      <a:pt x="3" y="0"/>
                    </a:moveTo>
                    <a:lnTo>
                      <a:pt x="4" y="0"/>
                    </a:lnTo>
                    <a:lnTo>
                      <a:pt x="5" y="1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6" y="9"/>
                    </a:lnTo>
                    <a:lnTo>
                      <a:pt x="5" y="10"/>
                    </a:lnTo>
                    <a:lnTo>
                      <a:pt x="4" y="12"/>
                    </a:lnTo>
                    <a:lnTo>
                      <a:pt x="3" y="12"/>
                    </a:lnTo>
                    <a:lnTo>
                      <a:pt x="2" y="12"/>
                    </a:lnTo>
                    <a:lnTo>
                      <a:pt x="1" y="10"/>
                    </a:lnTo>
                    <a:lnTo>
                      <a:pt x="0" y="9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7F7F7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300" name="Freeform 276"/>
              <p:cNvSpPr>
                <a:spLocks/>
              </p:cNvSpPr>
              <p:nvPr/>
            </p:nvSpPr>
            <p:spPr bwMode="auto">
              <a:xfrm>
                <a:off x="2250" y="1456"/>
                <a:ext cx="6" cy="13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4" y="0"/>
                  </a:cxn>
                  <a:cxn ang="0">
                    <a:pos x="5" y="1"/>
                  </a:cxn>
                  <a:cxn ang="0">
                    <a:pos x="6" y="4"/>
                  </a:cxn>
                  <a:cxn ang="0">
                    <a:pos x="6" y="7"/>
                  </a:cxn>
                  <a:cxn ang="0">
                    <a:pos x="6" y="10"/>
                  </a:cxn>
                  <a:cxn ang="0">
                    <a:pos x="5" y="12"/>
                  </a:cxn>
                  <a:cxn ang="0">
                    <a:pos x="4" y="13"/>
                  </a:cxn>
                  <a:cxn ang="0">
                    <a:pos x="3" y="13"/>
                  </a:cxn>
                  <a:cxn ang="0">
                    <a:pos x="2" y="13"/>
                  </a:cxn>
                  <a:cxn ang="0">
                    <a:pos x="1" y="12"/>
                  </a:cxn>
                  <a:cxn ang="0">
                    <a:pos x="0" y="10"/>
                  </a:cxn>
                  <a:cxn ang="0">
                    <a:pos x="0" y="7"/>
                  </a:cxn>
                  <a:cxn ang="0">
                    <a:pos x="0" y="4"/>
                  </a:cxn>
                  <a:cxn ang="0">
                    <a:pos x="1" y="1"/>
                  </a:cxn>
                  <a:cxn ang="0">
                    <a:pos x="2" y="0"/>
                  </a:cxn>
                  <a:cxn ang="0">
                    <a:pos x="3" y="0"/>
                  </a:cxn>
                </a:cxnLst>
                <a:rect l="0" t="0" r="r" b="b"/>
                <a:pathLst>
                  <a:path w="6" h="13">
                    <a:moveTo>
                      <a:pt x="3" y="0"/>
                    </a:moveTo>
                    <a:lnTo>
                      <a:pt x="4" y="0"/>
                    </a:lnTo>
                    <a:lnTo>
                      <a:pt x="5" y="1"/>
                    </a:lnTo>
                    <a:lnTo>
                      <a:pt x="6" y="4"/>
                    </a:lnTo>
                    <a:lnTo>
                      <a:pt x="6" y="7"/>
                    </a:lnTo>
                    <a:lnTo>
                      <a:pt x="6" y="10"/>
                    </a:lnTo>
                    <a:lnTo>
                      <a:pt x="5" y="12"/>
                    </a:lnTo>
                    <a:lnTo>
                      <a:pt x="4" y="13"/>
                    </a:lnTo>
                    <a:lnTo>
                      <a:pt x="3" y="13"/>
                    </a:lnTo>
                    <a:lnTo>
                      <a:pt x="2" y="13"/>
                    </a:lnTo>
                    <a:lnTo>
                      <a:pt x="1" y="12"/>
                    </a:lnTo>
                    <a:lnTo>
                      <a:pt x="0" y="10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7F7F7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301" name="Freeform 277"/>
              <p:cNvSpPr>
                <a:spLocks/>
              </p:cNvSpPr>
              <p:nvPr/>
            </p:nvSpPr>
            <p:spPr bwMode="auto">
              <a:xfrm>
                <a:off x="2362" y="1461"/>
                <a:ext cx="6" cy="13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4" y="0"/>
                  </a:cxn>
                  <a:cxn ang="0">
                    <a:pos x="5" y="2"/>
                  </a:cxn>
                  <a:cxn ang="0">
                    <a:pos x="6" y="4"/>
                  </a:cxn>
                  <a:cxn ang="0">
                    <a:pos x="6" y="7"/>
                  </a:cxn>
                  <a:cxn ang="0">
                    <a:pos x="6" y="10"/>
                  </a:cxn>
                  <a:cxn ang="0">
                    <a:pos x="5" y="11"/>
                  </a:cxn>
                  <a:cxn ang="0">
                    <a:pos x="4" y="13"/>
                  </a:cxn>
                  <a:cxn ang="0">
                    <a:pos x="3" y="13"/>
                  </a:cxn>
                  <a:cxn ang="0">
                    <a:pos x="2" y="13"/>
                  </a:cxn>
                  <a:cxn ang="0">
                    <a:pos x="1" y="11"/>
                  </a:cxn>
                  <a:cxn ang="0">
                    <a:pos x="0" y="10"/>
                  </a:cxn>
                  <a:cxn ang="0">
                    <a:pos x="0" y="7"/>
                  </a:cxn>
                  <a:cxn ang="0">
                    <a:pos x="0" y="4"/>
                  </a:cxn>
                  <a:cxn ang="0">
                    <a:pos x="1" y="2"/>
                  </a:cxn>
                  <a:cxn ang="0">
                    <a:pos x="2" y="0"/>
                  </a:cxn>
                  <a:cxn ang="0">
                    <a:pos x="3" y="0"/>
                  </a:cxn>
                </a:cxnLst>
                <a:rect l="0" t="0" r="r" b="b"/>
                <a:pathLst>
                  <a:path w="6" h="13">
                    <a:moveTo>
                      <a:pt x="3" y="0"/>
                    </a:moveTo>
                    <a:lnTo>
                      <a:pt x="4" y="0"/>
                    </a:lnTo>
                    <a:lnTo>
                      <a:pt x="5" y="2"/>
                    </a:lnTo>
                    <a:lnTo>
                      <a:pt x="6" y="4"/>
                    </a:lnTo>
                    <a:lnTo>
                      <a:pt x="6" y="7"/>
                    </a:lnTo>
                    <a:lnTo>
                      <a:pt x="6" y="10"/>
                    </a:lnTo>
                    <a:lnTo>
                      <a:pt x="5" y="11"/>
                    </a:lnTo>
                    <a:lnTo>
                      <a:pt x="4" y="13"/>
                    </a:lnTo>
                    <a:lnTo>
                      <a:pt x="3" y="13"/>
                    </a:lnTo>
                    <a:lnTo>
                      <a:pt x="2" y="13"/>
                    </a:lnTo>
                    <a:lnTo>
                      <a:pt x="1" y="11"/>
                    </a:lnTo>
                    <a:lnTo>
                      <a:pt x="0" y="10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1" y="2"/>
                    </a:lnTo>
                    <a:lnTo>
                      <a:pt x="2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7F7F7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302" name="Freeform 278"/>
              <p:cNvSpPr>
                <a:spLocks/>
              </p:cNvSpPr>
              <p:nvPr/>
            </p:nvSpPr>
            <p:spPr bwMode="auto">
              <a:xfrm>
                <a:off x="2390" y="1415"/>
                <a:ext cx="7" cy="12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5" y="0"/>
                  </a:cxn>
                  <a:cxn ang="0">
                    <a:pos x="6" y="1"/>
                  </a:cxn>
                  <a:cxn ang="0">
                    <a:pos x="7" y="3"/>
                  </a:cxn>
                  <a:cxn ang="0">
                    <a:pos x="7" y="6"/>
                  </a:cxn>
                  <a:cxn ang="0">
                    <a:pos x="7" y="9"/>
                  </a:cxn>
                  <a:cxn ang="0">
                    <a:pos x="6" y="10"/>
                  </a:cxn>
                  <a:cxn ang="0">
                    <a:pos x="5" y="12"/>
                  </a:cxn>
                  <a:cxn ang="0">
                    <a:pos x="4" y="12"/>
                  </a:cxn>
                  <a:cxn ang="0">
                    <a:pos x="3" y="12"/>
                  </a:cxn>
                  <a:cxn ang="0">
                    <a:pos x="1" y="10"/>
                  </a:cxn>
                  <a:cxn ang="0">
                    <a:pos x="0" y="9"/>
                  </a:cxn>
                  <a:cxn ang="0">
                    <a:pos x="0" y="6"/>
                  </a:cxn>
                  <a:cxn ang="0">
                    <a:pos x="0" y="3"/>
                  </a:cxn>
                  <a:cxn ang="0">
                    <a:pos x="1" y="1"/>
                  </a:cxn>
                  <a:cxn ang="0">
                    <a:pos x="3" y="0"/>
                  </a:cxn>
                  <a:cxn ang="0">
                    <a:pos x="4" y="0"/>
                  </a:cxn>
                </a:cxnLst>
                <a:rect l="0" t="0" r="r" b="b"/>
                <a:pathLst>
                  <a:path w="7" h="12">
                    <a:moveTo>
                      <a:pt x="4" y="0"/>
                    </a:moveTo>
                    <a:lnTo>
                      <a:pt x="5" y="0"/>
                    </a:lnTo>
                    <a:lnTo>
                      <a:pt x="6" y="1"/>
                    </a:lnTo>
                    <a:lnTo>
                      <a:pt x="7" y="3"/>
                    </a:lnTo>
                    <a:lnTo>
                      <a:pt x="7" y="6"/>
                    </a:lnTo>
                    <a:lnTo>
                      <a:pt x="7" y="9"/>
                    </a:lnTo>
                    <a:lnTo>
                      <a:pt x="6" y="10"/>
                    </a:lnTo>
                    <a:lnTo>
                      <a:pt x="5" y="12"/>
                    </a:lnTo>
                    <a:lnTo>
                      <a:pt x="4" y="12"/>
                    </a:lnTo>
                    <a:lnTo>
                      <a:pt x="3" y="12"/>
                    </a:lnTo>
                    <a:lnTo>
                      <a:pt x="1" y="10"/>
                    </a:lnTo>
                    <a:lnTo>
                      <a:pt x="0" y="9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3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7F7F7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303" name="Freeform 279"/>
              <p:cNvSpPr>
                <a:spLocks/>
              </p:cNvSpPr>
              <p:nvPr/>
            </p:nvSpPr>
            <p:spPr bwMode="auto">
              <a:xfrm>
                <a:off x="2191" y="1411"/>
                <a:ext cx="6" cy="13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4" y="0"/>
                  </a:cxn>
                  <a:cxn ang="0">
                    <a:pos x="5" y="1"/>
                  </a:cxn>
                  <a:cxn ang="0">
                    <a:pos x="6" y="4"/>
                  </a:cxn>
                  <a:cxn ang="0">
                    <a:pos x="6" y="7"/>
                  </a:cxn>
                  <a:cxn ang="0">
                    <a:pos x="6" y="10"/>
                  </a:cxn>
                  <a:cxn ang="0">
                    <a:pos x="5" y="11"/>
                  </a:cxn>
                  <a:cxn ang="0">
                    <a:pos x="4" y="13"/>
                  </a:cxn>
                  <a:cxn ang="0">
                    <a:pos x="3" y="13"/>
                  </a:cxn>
                  <a:cxn ang="0">
                    <a:pos x="2" y="13"/>
                  </a:cxn>
                  <a:cxn ang="0">
                    <a:pos x="1" y="11"/>
                  </a:cxn>
                  <a:cxn ang="0">
                    <a:pos x="0" y="10"/>
                  </a:cxn>
                  <a:cxn ang="0">
                    <a:pos x="0" y="7"/>
                  </a:cxn>
                  <a:cxn ang="0">
                    <a:pos x="0" y="4"/>
                  </a:cxn>
                  <a:cxn ang="0">
                    <a:pos x="1" y="1"/>
                  </a:cxn>
                  <a:cxn ang="0">
                    <a:pos x="2" y="0"/>
                  </a:cxn>
                  <a:cxn ang="0">
                    <a:pos x="3" y="0"/>
                  </a:cxn>
                </a:cxnLst>
                <a:rect l="0" t="0" r="r" b="b"/>
                <a:pathLst>
                  <a:path w="6" h="13">
                    <a:moveTo>
                      <a:pt x="3" y="0"/>
                    </a:moveTo>
                    <a:lnTo>
                      <a:pt x="4" y="0"/>
                    </a:lnTo>
                    <a:lnTo>
                      <a:pt x="5" y="1"/>
                    </a:lnTo>
                    <a:lnTo>
                      <a:pt x="6" y="4"/>
                    </a:lnTo>
                    <a:lnTo>
                      <a:pt x="6" y="7"/>
                    </a:lnTo>
                    <a:lnTo>
                      <a:pt x="6" y="10"/>
                    </a:lnTo>
                    <a:lnTo>
                      <a:pt x="5" y="11"/>
                    </a:lnTo>
                    <a:lnTo>
                      <a:pt x="4" y="13"/>
                    </a:lnTo>
                    <a:lnTo>
                      <a:pt x="3" y="13"/>
                    </a:lnTo>
                    <a:lnTo>
                      <a:pt x="2" y="13"/>
                    </a:lnTo>
                    <a:lnTo>
                      <a:pt x="1" y="11"/>
                    </a:lnTo>
                    <a:lnTo>
                      <a:pt x="0" y="10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7F7F7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304" name="Freeform 280"/>
              <p:cNvSpPr>
                <a:spLocks/>
              </p:cNvSpPr>
              <p:nvPr/>
            </p:nvSpPr>
            <p:spPr bwMode="auto">
              <a:xfrm>
                <a:off x="2273" y="1447"/>
                <a:ext cx="6" cy="13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4" y="0"/>
                  </a:cxn>
                  <a:cxn ang="0">
                    <a:pos x="5" y="1"/>
                  </a:cxn>
                  <a:cxn ang="0">
                    <a:pos x="6" y="3"/>
                  </a:cxn>
                  <a:cxn ang="0">
                    <a:pos x="6" y="6"/>
                  </a:cxn>
                  <a:cxn ang="0">
                    <a:pos x="6" y="9"/>
                  </a:cxn>
                  <a:cxn ang="0">
                    <a:pos x="5" y="10"/>
                  </a:cxn>
                  <a:cxn ang="0">
                    <a:pos x="4" y="13"/>
                  </a:cxn>
                  <a:cxn ang="0">
                    <a:pos x="3" y="13"/>
                  </a:cxn>
                  <a:cxn ang="0">
                    <a:pos x="2" y="13"/>
                  </a:cxn>
                  <a:cxn ang="0">
                    <a:pos x="1" y="10"/>
                  </a:cxn>
                  <a:cxn ang="0">
                    <a:pos x="0" y="9"/>
                  </a:cxn>
                  <a:cxn ang="0">
                    <a:pos x="0" y="6"/>
                  </a:cxn>
                  <a:cxn ang="0">
                    <a:pos x="0" y="3"/>
                  </a:cxn>
                  <a:cxn ang="0">
                    <a:pos x="1" y="1"/>
                  </a:cxn>
                  <a:cxn ang="0">
                    <a:pos x="2" y="0"/>
                  </a:cxn>
                  <a:cxn ang="0">
                    <a:pos x="3" y="0"/>
                  </a:cxn>
                </a:cxnLst>
                <a:rect l="0" t="0" r="r" b="b"/>
                <a:pathLst>
                  <a:path w="6" h="13">
                    <a:moveTo>
                      <a:pt x="3" y="0"/>
                    </a:moveTo>
                    <a:lnTo>
                      <a:pt x="4" y="0"/>
                    </a:lnTo>
                    <a:lnTo>
                      <a:pt x="5" y="1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6" y="9"/>
                    </a:lnTo>
                    <a:lnTo>
                      <a:pt x="5" y="10"/>
                    </a:lnTo>
                    <a:lnTo>
                      <a:pt x="4" y="13"/>
                    </a:lnTo>
                    <a:lnTo>
                      <a:pt x="3" y="13"/>
                    </a:lnTo>
                    <a:lnTo>
                      <a:pt x="2" y="13"/>
                    </a:lnTo>
                    <a:lnTo>
                      <a:pt x="1" y="10"/>
                    </a:lnTo>
                    <a:lnTo>
                      <a:pt x="0" y="9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7F7F7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305" name="Freeform 281"/>
              <p:cNvSpPr>
                <a:spLocks/>
              </p:cNvSpPr>
              <p:nvPr/>
            </p:nvSpPr>
            <p:spPr bwMode="auto">
              <a:xfrm>
                <a:off x="2436" y="1377"/>
                <a:ext cx="7" cy="12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5" y="0"/>
                  </a:cxn>
                  <a:cxn ang="0">
                    <a:pos x="6" y="1"/>
                  </a:cxn>
                  <a:cxn ang="0">
                    <a:pos x="7" y="3"/>
                  </a:cxn>
                  <a:cxn ang="0">
                    <a:pos x="7" y="6"/>
                  </a:cxn>
                  <a:cxn ang="0">
                    <a:pos x="7" y="9"/>
                  </a:cxn>
                  <a:cxn ang="0">
                    <a:pos x="6" y="11"/>
                  </a:cxn>
                  <a:cxn ang="0">
                    <a:pos x="5" y="12"/>
                  </a:cxn>
                  <a:cxn ang="0">
                    <a:pos x="4" y="12"/>
                  </a:cxn>
                  <a:cxn ang="0">
                    <a:pos x="3" y="12"/>
                  </a:cxn>
                  <a:cxn ang="0">
                    <a:pos x="2" y="11"/>
                  </a:cxn>
                  <a:cxn ang="0">
                    <a:pos x="0" y="9"/>
                  </a:cxn>
                  <a:cxn ang="0">
                    <a:pos x="0" y="6"/>
                  </a:cxn>
                  <a:cxn ang="0">
                    <a:pos x="0" y="3"/>
                  </a:cxn>
                  <a:cxn ang="0">
                    <a:pos x="2" y="1"/>
                  </a:cxn>
                  <a:cxn ang="0">
                    <a:pos x="3" y="0"/>
                  </a:cxn>
                  <a:cxn ang="0">
                    <a:pos x="4" y="0"/>
                  </a:cxn>
                </a:cxnLst>
                <a:rect l="0" t="0" r="r" b="b"/>
                <a:pathLst>
                  <a:path w="7" h="12">
                    <a:moveTo>
                      <a:pt x="4" y="0"/>
                    </a:moveTo>
                    <a:lnTo>
                      <a:pt x="5" y="0"/>
                    </a:lnTo>
                    <a:lnTo>
                      <a:pt x="6" y="1"/>
                    </a:lnTo>
                    <a:lnTo>
                      <a:pt x="7" y="3"/>
                    </a:lnTo>
                    <a:lnTo>
                      <a:pt x="7" y="6"/>
                    </a:lnTo>
                    <a:lnTo>
                      <a:pt x="7" y="9"/>
                    </a:lnTo>
                    <a:lnTo>
                      <a:pt x="6" y="11"/>
                    </a:lnTo>
                    <a:lnTo>
                      <a:pt x="5" y="12"/>
                    </a:lnTo>
                    <a:lnTo>
                      <a:pt x="4" y="12"/>
                    </a:lnTo>
                    <a:lnTo>
                      <a:pt x="3" y="12"/>
                    </a:lnTo>
                    <a:lnTo>
                      <a:pt x="2" y="11"/>
                    </a:lnTo>
                    <a:lnTo>
                      <a:pt x="0" y="9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2" y="1"/>
                    </a:lnTo>
                    <a:lnTo>
                      <a:pt x="3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7F7F7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306" name="Freeform 282"/>
              <p:cNvSpPr>
                <a:spLocks/>
              </p:cNvSpPr>
              <p:nvPr/>
            </p:nvSpPr>
            <p:spPr bwMode="auto">
              <a:xfrm>
                <a:off x="2162" y="1457"/>
                <a:ext cx="6" cy="14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4" y="0"/>
                  </a:cxn>
                  <a:cxn ang="0">
                    <a:pos x="5" y="3"/>
                  </a:cxn>
                  <a:cxn ang="0">
                    <a:pos x="6" y="5"/>
                  </a:cxn>
                  <a:cxn ang="0">
                    <a:pos x="6" y="8"/>
                  </a:cxn>
                  <a:cxn ang="0">
                    <a:pos x="6" y="11"/>
                  </a:cxn>
                  <a:cxn ang="0">
                    <a:pos x="5" y="12"/>
                  </a:cxn>
                  <a:cxn ang="0">
                    <a:pos x="4" y="14"/>
                  </a:cxn>
                  <a:cxn ang="0">
                    <a:pos x="3" y="14"/>
                  </a:cxn>
                  <a:cxn ang="0">
                    <a:pos x="2" y="14"/>
                  </a:cxn>
                  <a:cxn ang="0">
                    <a:pos x="1" y="12"/>
                  </a:cxn>
                  <a:cxn ang="0">
                    <a:pos x="0" y="11"/>
                  </a:cxn>
                  <a:cxn ang="0">
                    <a:pos x="0" y="8"/>
                  </a:cxn>
                  <a:cxn ang="0">
                    <a:pos x="0" y="5"/>
                  </a:cxn>
                  <a:cxn ang="0">
                    <a:pos x="1" y="3"/>
                  </a:cxn>
                  <a:cxn ang="0">
                    <a:pos x="2" y="0"/>
                  </a:cxn>
                  <a:cxn ang="0">
                    <a:pos x="3" y="0"/>
                  </a:cxn>
                </a:cxnLst>
                <a:rect l="0" t="0" r="r" b="b"/>
                <a:pathLst>
                  <a:path w="6" h="14">
                    <a:moveTo>
                      <a:pt x="3" y="0"/>
                    </a:moveTo>
                    <a:lnTo>
                      <a:pt x="4" y="0"/>
                    </a:lnTo>
                    <a:lnTo>
                      <a:pt x="5" y="3"/>
                    </a:lnTo>
                    <a:lnTo>
                      <a:pt x="6" y="5"/>
                    </a:lnTo>
                    <a:lnTo>
                      <a:pt x="6" y="8"/>
                    </a:lnTo>
                    <a:lnTo>
                      <a:pt x="6" y="11"/>
                    </a:lnTo>
                    <a:lnTo>
                      <a:pt x="5" y="12"/>
                    </a:lnTo>
                    <a:lnTo>
                      <a:pt x="4" y="14"/>
                    </a:lnTo>
                    <a:lnTo>
                      <a:pt x="3" y="14"/>
                    </a:lnTo>
                    <a:lnTo>
                      <a:pt x="2" y="14"/>
                    </a:lnTo>
                    <a:lnTo>
                      <a:pt x="1" y="12"/>
                    </a:lnTo>
                    <a:lnTo>
                      <a:pt x="0" y="11"/>
                    </a:lnTo>
                    <a:lnTo>
                      <a:pt x="0" y="8"/>
                    </a:lnTo>
                    <a:lnTo>
                      <a:pt x="0" y="5"/>
                    </a:lnTo>
                    <a:lnTo>
                      <a:pt x="1" y="3"/>
                    </a:lnTo>
                    <a:lnTo>
                      <a:pt x="2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7F7F7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307" name="Freeform 283"/>
              <p:cNvSpPr>
                <a:spLocks/>
              </p:cNvSpPr>
              <p:nvPr/>
            </p:nvSpPr>
            <p:spPr bwMode="auto">
              <a:xfrm>
                <a:off x="2165" y="1342"/>
                <a:ext cx="6" cy="13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4" y="0"/>
                  </a:cxn>
                  <a:cxn ang="0">
                    <a:pos x="5" y="1"/>
                  </a:cxn>
                  <a:cxn ang="0">
                    <a:pos x="6" y="3"/>
                  </a:cxn>
                  <a:cxn ang="0">
                    <a:pos x="6" y="6"/>
                  </a:cxn>
                  <a:cxn ang="0">
                    <a:pos x="6" y="9"/>
                  </a:cxn>
                  <a:cxn ang="0">
                    <a:pos x="5" y="11"/>
                  </a:cxn>
                  <a:cxn ang="0">
                    <a:pos x="4" y="13"/>
                  </a:cxn>
                  <a:cxn ang="0">
                    <a:pos x="3" y="13"/>
                  </a:cxn>
                  <a:cxn ang="0">
                    <a:pos x="2" y="13"/>
                  </a:cxn>
                  <a:cxn ang="0">
                    <a:pos x="1" y="11"/>
                  </a:cxn>
                  <a:cxn ang="0">
                    <a:pos x="0" y="9"/>
                  </a:cxn>
                  <a:cxn ang="0">
                    <a:pos x="0" y="6"/>
                  </a:cxn>
                  <a:cxn ang="0">
                    <a:pos x="0" y="3"/>
                  </a:cxn>
                  <a:cxn ang="0">
                    <a:pos x="1" y="1"/>
                  </a:cxn>
                  <a:cxn ang="0">
                    <a:pos x="2" y="0"/>
                  </a:cxn>
                  <a:cxn ang="0">
                    <a:pos x="3" y="0"/>
                  </a:cxn>
                </a:cxnLst>
                <a:rect l="0" t="0" r="r" b="b"/>
                <a:pathLst>
                  <a:path w="6" h="13">
                    <a:moveTo>
                      <a:pt x="3" y="0"/>
                    </a:moveTo>
                    <a:lnTo>
                      <a:pt x="4" y="0"/>
                    </a:lnTo>
                    <a:lnTo>
                      <a:pt x="5" y="1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6" y="9"/>
                    </a:lnTo>
                    <a:lnTo>
                      <a:pt x="5" y="11"/>
                    </a:lnTo>
                    <a:lnTo>
                      <a:pt x="4" y="13"/>
                    </a:lnTo>
                    <a:lnTo>
                      <a:pt x="3" y="13"/>
                    </a:lnTo>
                    <a:lnTo>
                      <a:pt x="2" y="13"/>
                    </a:lnTo>
                    <a:lnTo>
                      <a:pt x="1" y="11"/>
                    </a:lnTo>
                    <a:lnTo>
                      <a:pt x="0" y="9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7F7F7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308" name="Freeform 284"/>
              <p:cNvSpPr>
                <a:spLocks/>
              </p:cNvSpPr>
              <p:nvPr/>
            </p:nvSpPr>
            <p:spPr bwMode="auto">
              <a:xfrm>
                <a:off x="2248" y="1378"/>
                <a:ext cx="6" cy="13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4" y="0"/>
                  </a:cxn>
                  <a:cxn ang="0">
                    <a:pos x="5" y="2"/>
                  </a:cxn>
                  <a:cxn ang="0">
                    <a:pos x="6" y="4"/>
                  </a:cxn>
                  <a:cxn ang="0">
                    <a:pos x="6" y="7"/>
                  </a:cxn>
                  <a:cxn ang="0">
                    <a:pos x="6" y="10"/>
                  </a:cxn>
                  <a:cxn ang="0">
                    <a:pos x="5" y="11"/>
                  </a:cxn>
                  <a:cxn ang="0">
                    <a:pos x="4" y="13"/>
                  </a:cxn>
                  <a:cxn ang="0">
                    <a:pos x="3" y="13"/>
                  </a:cxn>
                  <a:cxn ang="0">
                    <a:pos x="2" y="13"/>
                  </a:cxn>
                  <a:cxn ang="0">
                    <a:pos x="1" y="11"/>
                  </a:cxn>
                  <a:cxn ang="0">
                    <a:pos x="0" y="10"/>
                  </a:cxn>
                  <a:cxn ang="0">
                    <a:pos x="0" y="7"/>
                  </a:cxn>
                  <a:cxn ang="0">
                    <a:pos x="0" y="4"/>
                  </a:cxn>
                  <a:cxn ang="0">
                    <a:pos x="1" y="2"/>
                  </a:cxn>
                  <a:cxn ang="0">
                    <a:pos x="2" y="0"/>
                  </a:cxn>
                  <a:cxn ang="0">
                    <a:pos x="3" y="0"/>
                  </a:cxn>
                </a:cxnLst>
                <a:rect l="0" t="0" r="r" b="b"/>
                <a:pathLst>
                  <a:path w="6" h="13">
                    <a:moveTo>
                      <a:pt x="3" y="0"/>
                    </a:moveTo>
                    <a:lnTo>
                      <a:pt x="4" y="0"/>
                    </a:lnTo>
                    <a:lnTo>
                      <a:pt x="5" y="2"/>
                    </a:lnTo>
                    <a:lnTo>
                      <a:pt x="6" y="4"/>
                    </a:lnTo>
                    <a:lnTo>
                      <a:pt x="6" y="7"/>
                    </a:lnTo>
                    <a:lnTo>
                      <a:pt x="6" y="10"/>
                    </a:lnTo>
                    <a:lnTo>
                      <a:pt x="5" y="11"/>
                    </a:lnTo>
                    <a:lnTo>
                      <a:pt x="4" y="13"/>
                    </a:lnTo>
                    <a:lnTo>
                      <a:pt x="3" y="13"/>
                    </a:lnTo>
                    <a:lnTo>
                      <a:pt x="2" y="13"/>
                    </a:lnTo>
                    <a:lnTo>
                      <a:pt x="1" y="11"/>
                    </a:lnTo>
                    <a:lnTo>
                      <a:pt x="0" y="10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1" y="2"/>
                    </a:lnTo>
                    <a:lnTo>
                      <a:pt x="2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7F7F7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309" name="Freeform 285"/>
              <p:cNvSpPr>
                <a:spLocks/>
              </p:cNvSpPr>
              <p:nvPr/>
            </p:nvSpPr>
            <p:spPr bwMode="auto">
              <a:xfrm>
                <a:off x="2076" y="1381"/>
                <a:ext cx="7" cy="13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4" y="0"/>
                  </a:cxn>
                  <a:cxn ang="0">
                    <a:pos x="5" y="2"/>
                  </a:cxn>
                  <a:cxn ang="0">
                    <a:pos x="7" y="4"/>
                  </a:cxn>
                  <a:cxn ang="0">
                    <a:pos x="7" y="7"/>
                  </a:cxn>
                  <a:cxn ang="0">
                    <a:pos x="7" y="10"/>
                  </a:cxn>
                  <a:cxn ang="0">
                    <a:pos x="5" y="11"/>
                  </a:cxn>
                  <a:cxn ang="0">
                    <a:pos x="4" y="13"/>
                  </a:cxn>
                  <a:cxn ang="0">
                    <a:pos x="3" y="13"/>
                  </a:cxn>
                  <a:cxn ang="0">
                    <a:pos x="2" y="13"/>
                  </a:cxn>
                  <a:cxn ang="0">
                    <a:pos x="1" y="11"/>
                  </a:cxn>
                  <a:cxn ang="0">
                    <a:pos x="0" y="10"/>
                  </a:cxn>
                  <a:cxn ang="0">
                    <a:pos x="0" y="7"/>
                  </a:cxn>
                  <a:cxn ang="0">
                    <a:pos x="0" y="4"/>
                  </a:cxn>
                  <a:cxn ang="0">
                    <a:pos x="1" y="2"/>
                  </a:cxn>
                  <a:cxn ang="0">
                    <a:pos x="2" y="0"/>
                  </a:cxn>
                  <a:cxn ang="0">
                    <a:pos x="3" y="0"/>
                  </a:cxn>
                </a:cxnLst>
                <a:rect l="0" t="0" r="r" b="b"/>
                <a:pathLst>
                  <a:path w="7" h="13">
                    <a:moveTo>
                      <a:pt x="3" y="0"/>
                    </a:moveTo>
                    <a:lnTo>
                      <a:pt x="4" y="0"/>
                    </a:lnTo>
                    <a:lnTo>
                      <a:pt x="5" y="2"/>
                    </a:lnTo>
                    <a:lnTo>
                      <a:pt x="7" y="4"/>
                    </a:lnTo>
                    <a:lnTo>
                      <a:pt x="7" y="7"/>
                    </a:lnTo>
                    <a:lnTo>
                      <a:pt x="7" y="10"/>
                    </a:lnTo>
                    <a:lnTo>
                      <a:pt x="5" y="11"/>
                    </a:lnTo>
                    <a:lnTo>
                      <a:pt x="4" y="13"/>
                    </a:lnTo>
                    <a:lnTo>
                      <a:pt x="3" y="13"/>
                    </a:lnTo>
                    <a:lnTo>
                      <a:pt x="2" y="13"/>
                    </a:lnTo>
                    <a:lnTo>
                      <a:pt x="1" y="11"/>
                    </a:lnTo>
                    <a:lnTo>
                      <a:pt x="0" y="10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1" y="2"/>
                    </a:lnTo>
                    <a:lnTo>
                      <a:pt x="2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7F7F7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310" name="Freeform 286"/>
              <p:cNvSpPr>
                <a:spLocks/>
              </p:cNvSpPr>
              <p:nvPr/>
            </p:nvSpPr>
            <p:spPr bwMode="auto">
              <a:xfrm>
                <a:off x="2339" y="1441"/>
                <a:ext cx="6" cy="12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4" y="0"/>
                  </a:cxn>
                  <a:cxn ang="0">
                    <a:pos x="5" y="1"/>
                  </a:cxn>
                  <a:cxn ang="0">
                    <a:pos x="6" y="3"/>
                  </a:cxn>
                  <a:cxn ang="0">
                    <a:pos x="6" y="6"/>
                  </a:cxn>
                  <a:cxn ang="0">
                    <a:pos x="6" y="9"/>
                  </a:cxn>
                  <a:cxn ang="0">
                    <a:pos x="5" y="10"/>
                  </a:cxn>
                  <a:cxn ang="0">
                    <a:pos x="4" y="12"/>
                  </a:cxn>
                  <a:cxn ang="0">
                    <a:pos x="3" y="12"/>
                  </a:cxn>
                  <a:cxn ang="0">
                    <a:pos x="2" y="12"/>
                  </a:cxn>
                  <a:cxn ang="0">
                    <a:pos x="1" y="10"/>
                  </a:cxn>
                  <a:cxn ang="0">
                    <a:pos x="0" y="9"/>
                  </a:cxn>
                  <a:cxn ang="0">
                    <a:pos x="0" y="6"/>
                  </a:cxn>
                  <a:cxn ang="0">
                    <a:pos x="0" y="3"/>
                  </a:cxn>
                  <a:cxn ang="0">
                    <a:pos x="1" y="1"/>
                  </a:cxn>
                  <a:cxn ang="0">
                    <a:pos x="2" y="0"/>
                  </a:cxn>
                  <a:cxn ang="0">
                    <a:pos x="3" y="0"/>
                  </a:cxn>
                </a:cxnLst>
                <a:rect l="0" t="0" r="r" b="b"/>
                <a:pathLst>
                  <a:path w="6" h="12">
                    <a:moveTo>
                      <a:pt x="3" y="0"/>
                    </a:moveTo>
                    <a:lnTo>
                      <a:pt x="4" y="0"/>
                    </a:lnTo>
                    <a:lnTo>
                      <a:pt x="5" y="1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6" y="9"/>
                    </a:lnTo>
                    <a:lnTo>
                      <a:pt x="5" y="10"/>
                    </a:lnTo>
                    <a:lnTo>
                      <a:pt x="4" y="12"/>
                    </a:lnTo>
                    <a:lnTo>
                      <a:pt x="3" y="12"/>
                    </a:lnTo>
                    <a:lnTo>
                      <a:pt x="2" y="12"/>
                    </a:lnTo>
                    <a:lnTo>
                      <a:pt x="1" y="10"/>
                    </a:lnTo>
                    <a:lnTo>
                      <a:pt x="0" y="9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7F7F7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311" name="Freeform 287"/>
              <p:cNvSpPr>
                <a:spLocks/>
              </p:cNvSpPr>
              <p:nvPr/>
            </p:nvSpPr>
            <p:spPr bwMode="auto">
              <a:xfrm>
                <a:off x="2397" y="1475"/>
                <a:ext cx="6" cy="12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4" y="0"/>
                  </a:cxn>
                  <a:cxn ang="0">
                    <a:pos x="5" y="1"/>
                  </a:cxn>
                  <a:cxn ang="0">
                    <a:pos x="6" y="3"/>
                  </a:cxn>
                  <a:cxn ang="0">
                    <a:pos x="6" y="6"/>
                  </a:cxn>
                  <a:cxn ang="0">
                    <a:pos x="6" y="9"/>
                  </a:cxn>
                  <a:cxn ang="0">
                    <a:pos x="5" y="11"/>
                  </a:cxn>
                  <a:cxn ang="0">
                    <a:pos x="4" y="12"/>
                  </a:cxn>
                  <a:cxn ang="0">
                    <a:pos x="3" y="12"/>
                  </a:cxn>
                  <a:cxn ang="0">
                    <a:pos x="2" y="12"/>
                  </a:cxn>
                  <a:cxn ang="0">
                    <a:pos x="1" y="11"/>
                  </a:cxn>
                  <a:cxn ang="0">
                    <a:pos x="0" y="9"/>
                  </a:cxn>
                  <a:cxn ang="0">
                    <a:pos x="0" y="6"/>
                  </a:cxn>
                  <a:cxn ang="0">
                    <a:pos x="0" y="3"/>
                  </a:cxn>
                  <a:cxn ang="0">
                    <a:pos x="1" y="1"/>
                  </a:cxn>
                  <a:cxn ang="0">
                    <a:pos x="2" y="0"/>
                  </a:cxn>
                  <a:cxn ang="0">
                    <a:pos x="3" y="0"/>
                  </a:cxn>
                </a:cxnLst>
                <a:rect l="0" t="0" r="r" b="b"/>
                <a:pathLst>
                  <a:path w="6" h="12">
                    <a:moveTo>
                      <a:pt x="3" y="0"/>
                    </a:moveTo>
                    <a:lnTo>
                      <a:pt x="4" y="0"/>
                    </a:lnTo>
                    <a:lnTo>
                      <a:pt x="5" y="1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6" y="9"/>
                    </a:lnTo>
                    <a:lnTo>
                      <a:pt x="5" y="11"/>
                    </a:lnTo>
                    <a:lnTo>
                      <a:pt x="4" y="12"/>
                    </a:lnTo>
                    <a:lnTo>
                      <a:pt x="3" y="12"/>
                    </a:lnTo>
                    <a:lnTo>
                      <a:pt x="2" y="12"/>
                    </a:lnTo>
                    <a:lnTo>
                      <a:pt x="1" y="11"/>
                    </a:lnTo>
                    <a:lnTo>
                      <a:pt x="0" y="9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7F7F7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312" name="Freeform 288"/>
              <p:cNvSpPr>
                <a:spLocks/>
              </p:cNvSpPr>
              <p:nvPr/>
            </p:nvSpPr>
            <p:spPr bwMode="auto">
              <a:xfrm>
                <a:off x="2224" y="1478"/>
                <a:ext cx="7" cy="13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4" y="0"/>
                  </a:cxn>
                  <a:cxn ang="0">
                    <a:pos x="6" y="1"/>
                  </a:cxn>
                  <a:cxn ang="0">
                    <a:pos x="7" y="3"/>
                  </a:cxn>
                  <a:cxn ang="0">
                    <a:pos x="7" y="6"/>
                  </a:cxn>
                  <a:cxn ang="0">
                    <a:pos x="7" y="9"/>
                  </a:cxn>
                  <a:cxn ang="0">
                    <a:pos x="6" y="11"/>
                  </a:cxn>
                  <a:cxn ang="0">
                    <a:pos x="4" y="13"/>
                  </a:cxn>
                  <a:cxn ang="0">
                    <a:pos x="3" y="13"/>
                  </a:cxn>
                  <a:cxn ang="0">
                    <a:pos x="2" y="13"/>
                  </a:cxn>
                  <a:cxn ang="0">
                    <a:pos x="1" y="11"/>
                  </a:cxn>
                  <a:cxn ang="0">
                    <a:pos x="0" y="9"/>
                  </a:cxn>
                  <a:cxn ang="0">
                    <a:pos x="0" y="6"/>
                  </a:cxn>
                  <a:cxn ang="0">
                    <a:pos x="0" y="3"/>
                  </a:cxn>
                  <a:cxn ang="0">
                    <a:pos x="1" y="1"/>
                  </a:cxn>
                  <a:cxn ang="0">
                    <a:pos x="2" y="0"/>
                  </a:cxn>
                  <a:cxn ang="0">
                    <a:pos x="3" y="0"/>
                  </a:cxn>
                </a:cxnLst>
                <a:rect l="0" t="0" r="r" b="b"/>
                <a:pathLst>
                  <a:path w="7" h="13">
                    <a:moveTo>
                      <a:pt x="3" y="0"/>
                    </a:moveTo>
                    <a:lnTo>
                      <a:pt x="4" y="0"/>
                    </a:lnTo>
                    <a:lnTo>
                      <a:pt x="6" y="1"/>
                    </a:lnTo>
                    <a:lnTo>
                      <a:pt x="7" y="3"/>
                    </a:lnTo>
                    <a:lnTo>
                      <a:pt x="7" y="6"/>
                    </a:lnTo>
                    <a:lnTo>
                      <a:pt x="7" y="9"/>
                    </a:lnTo>
                    <a:lnTo>
                      <a:pt x="6" y="11"/>
                    </a:lnTo>
                    <a:lnTo>
                      <a:pt x="4" y="13"/>
                    </a:lnTo>
                    <a:lnTo>
                      <a:pt x="3" y="13"/>
                    </a:lnTo>
                    <a:lnTo>
                      <a:pt x="2" y="13"/>
                    </a:lnTo>
                    <a:lnTo>
                      <a:pt x="1" y="11"/>
                    </a:lnTo>
                    <a:lnTo>
                      <a:pt x="0" y="9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7F7F7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313" name="Freeform 289"/>
              <p:cNvSpPr>
                <a:spLocks/>
              </p:cNvSpPr>
              <p:nvPr/>
            </p:nvSpPr>
            <p:spPr bwMode="auto">
              <a:xfrm>
                <a:off x="2333" y="1505"/>
                <a:ext cx="8" cy="13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5" y="0"/>
                  </a:cxn>
                  <a:cxn ang="0">
                    <a:pos x="7" y="1"/>
                  </a:cxn>
                  <a:cxn ang="0">
                    <a:pos x="8" y="3"/>
                  </a:cxn>
                  <a:cxn ang="0">
                    <a:pos x="8" y="6"/>
                  </a:cxn>
                  <a:cxn ang="0">
                    <a:pos x="8" y="9"/>
                  </a:cxn>
                  <a:cxn ang="0">
                    <a:pos x="7" y="11"/>
                  </a:cxn>
                  <a:cxn ang="0">
                    <a:pos x="5" y="13"/>
                  </a:cxn>
                  <a:cxn ang="0">
                    <a:pos x="4" y="13"/>
                  </a:cxn>
                  <a:cxn ang="0">
                    <a:pos x="2" y="13"/>
                  </a:cxn>
                  <a:cxn ang="0">
                    <a:pos x="1" y="11"/>
                  </a:cxn>
                  <a:cxn ang="0">
                    <a:pos x="0" y="9"/>
                  </a:cxn>
                  <a:cxn ang="0">
                    <a:pos x="0" y="6"/>
                  </a:cxn>
                  <a:cxn ang="0">
                    <a:pos x="0" y="3"/>
                  </a:cxn>
                  <a:cxn ang="0">
                    <a:pos x="1" y="1"/>
                  </a:cxn>
                  <a:cxn ang="0">
                    <a:pos x="2" y="0"/>
                  </a:cxn>
                  <a:cxn ang="0">
                    <a:pos x="4" y="0"/>
                  </a:cxn>
                </a:cxnLst>
                <a:rect l="0" t="0" r="r" b="b"/>
                <a:pathLst>
                  <a:path w="8" h="13">
                    <a:moveTo>
                      <a:pt x="4" y="0"/>
                    </a:moveTo>
                    <a:lnTo>
                      <a:pt x="5" y="0"/>
                    </a:lnTo>
                    <a:lnTo>
                      <a:pt x="7" y="1"/>
                    </a:lnTo>
                    <a:lnTo>
                      <a:pt x="8" y="3"/>
                    </a:lnTo>
                    <a:lnTo>
                      <a:pt x="8" y="6"/>
                    </a:lnTo>
                    <a:lnTo>
                      <a:pt x="8" y="9"/>
                    </a:lnTo>
                    <a:lnTo>
                      <a:pt x="7" y="11"/>
                    </a:lnTo>
                    <a:lnTo>
                      <a:pt x="5" y="13"/>
                    </a:lnTo>
                    <a:lnTo>
                      <a:pt x="4" y="13"/>
                    </a:lnTo>
                    <a:lnTo>
                      <a:pt x="2" y="13"/>
                    </a:lnTo>
                    <a:lnTo>
                      <a:pt x="1" y="11"/>
                    </a:lnTo>
                    <a:lnTo>
                      <a:pt x="0" y="9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7F7F7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314" name="Freeform 290"/>
              <p:cNvSpPr>
                <a:spLocks/>
              </p:cNvSpPr>
              <p:nvPr/>
            </p:nvSpPr>
            <p:spPr bwMode="auto">
              <a:xfrm>
                <a:off x="2307" y="1514"/>
                <a:ext cx="7" cy="13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4" y="0"/>
                  </a:cxn>
                  <a:cxn ang="0">
                    <a:pos x="6" y="2"/>
                  </a:cxn>
                  <a:cxn ang="0">
                    <a:pos x="7" y="4"/>
                  </a:cxn>
                  <a:cxn ang="0">
                    <a:pos x="7" y="7"/>
                  </a:cxn>
                  <a:cxn ang="0">
                    <a:pos x="7" y="10"/>
                  </a:cxn>
                  <a:cxn ang="0">
                    <a:pos x="6" y="11"/>
                  </a:cxn>
                  <a:cxn ang="0">
                    <a:pos x="4" y="13"/>
                  </a:cxn>
                  <a:cxn ang="0">
                    <a:pos x="3" y="13"/>
                  </a:cxn>
                  <a:cxn ang="0">
                    <a:pos x="2" y="13"/>
                  </a:cxn>
                  <a:cxn ang="0">
                    <a:pos x="1" y="11"/>
                  </a:cxn>
                  <a:cxn ang="0">
                    <a:pos x="0" y="10"/>
                  </a:cxn>
                  <a:cxn ang="0">
                    <a:pos x="0" y="7"/>
                  </a:cxn>
                  <a:cxn ang="0">
                    <a:pos x="0" y="4"/>
                  </a:cxn>
                  <a:cxn ang="0">
                    <a:pos x="1" y="2"/>
                  </a:cxn>
                  <a:cxn ang="0">
                    <a:pos x="2" y="0"/>
                  </a:cxn>
                  <a:cxn ang="0">
                    <a:pos x="3" y="0"/>
                  </a:cxn>
                </a:cxnLst>
                <a:rect l="0" t="0" r="r" b="b"/>
                <a:pathLst>
                  <a:path w="7" h="13">
                    <a:moveTo>
                      <a:pt x="3" y="0"/>
                    </a:moveTo>
                    <a:lnTo>
                      <a:pt x="4" y="0"/>
                    </a:lnTo>
                    <a:lnTo>
                      <a:pt x="6" y="2"/>
                    </a:lnTo>
                    <a:lnTo>
                      <a:pt x="7" y="4"/>
                    </a:lnTo>
                    <a:lnTo>
                      <a:pt x="7" y="7"/>
                    </a:lnTo>
                    <a:lnTo>
                      <a:pt x="7" y="10"/>
                    </a:lnTo>
                    <a:lnTo>
                      <a:pt x="6" y="11"/>
                    </a:lnTo>
                    <a:lnTo>
                      <a:pt x="4" y="13"/>
                    </a:lnTo>
                    <a:lnTo>
                      <a:pt x="3" y="13"/>
                    </a:lnTo>
                    <a:lnTo>
                      <a:pt x="2" y="13"/>
                    </a:lnTo>
                    <a:lnTo>
                      <a:pt x="1" y="11"/>
                    </a:lnTo>
                    <a:lnTo>
                      <a:pt x="0" y="10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1" y="2"/>
                    </a:lnTo>
                    <a:lnTo>
                      <a:pt x="2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7F7F7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315" name="Freeform 291"/>
              <p:cNvSpPr>
                <a:spLocks/>
              </p:cNvSpPr>
              <p:nvPr/>
            </p:nvSpPr>
            <p:spPr bwMode="auto">
              <a:xfrm>
                <a:off x="2294" y="1351"/>
                <a:ext cx="6" cy="13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4" y="0"/>
                  </a:cxn>
                  <a:cxn ang="0">
                    <a:pos x="5" y="2"/>
                  </a:cxn>
                  <a:cxn ang="0">
                    <a:pos x="6" y="4"/>
                  </a:cxn>
                  <a:cxn ang="0">
                    <a:pos x="6" y="7"/>
                  </a:cxn>
                  <a:cxn ang="0">
                    <a:pos x="6" y="10"/>
                  </a:cxn>
                  <a:cxn ang="0">
                    <a:pos x="5" y="11"/>
                  </a:cxn>
                  <a:cxn ang="0">
                    <a:pos x="4" y="13"/>
                  </a:cxn>
                  <a:cxn ang="0">
                    <a:pos x="3" y="13"/>
                  </a:cxn>
                  <a:cxn ang="0">
                    <a:pos x="2" y="13"/>
                  </a:cxn>
                  <a:cxn ang="0">
                    <a:pos x="1" y="11"/>
                  </a:cxn>
                  <a:cxn ang="0">
                    <a:pos x="0" y="10"/>
                  </a:cxn>
                  <a:cxn ang="0">
                    <a:pos x="0" y="7"/>
                  </a:cxn>
                  <a:cxn ang="0">
                    <a:pos x="0" y="4"/>
                  </a:cxn>
                  <a:cxn ang="0">
                    <a:pos x="1" y="2"/>
                  </a:cxn>
                  <a:cxn ang="0">
                    <a:pos x="2" y="0"/>
                  </a:cxn>
                  <a:cxn ang="0">
                    <a:pos x="3" y="0"/>
                  </a:cxn>
                </a:cxnLst>
                <a:rect l="0" t="0" r="r" b="b"/>
                <a:pathLst>
                  <a:path w="6" h="13">
                    <a:moveTo>
                      <a:pt x="3" y="0"/>
                    </a:moveTo>
                    <a:lnTo>
                      <a:pt x="4" y="0"/>
                    </a:lnTo>
                    <a:lnTo>
                      <a:pt x="5" y="2"/>
                    </a:lnTo>
                    <a:lnTo>
                      <a:pt x="6" y="4"/>
                    </a:lnTo>
                    <a:lnTo>
                      <a:pt x="6" y="7"/>
                    </a:lnTo>
                    <a:lnTo>
                      <a:pt x="6" y="10"/>
                    </a:lnTo>
                    <a:lnTo>
                      <a:pt x="5" y="11"/>
                    </a:lnTo>
                    <a:lnTo>
                      <a:pt x="4" y="13"/>
                    </a:lnTo>
                    <a:lnTo>
                      <a:pt x="3" y="13"/>
                    </a:lnTo>
                    <a:lnTo>
                      <a:pt x="2" y="13"/>
                    </a:lnTo>
                    <a:lnTo>
                      <a:pt x="1" y="11"/>
                    </a:lnTo>
                    <a:lnTo>
                      <a:pt x="0" y="10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1" y="2"/>
                    </a:lnTo>
                    <a:lnTo>
                      <a:pt x="2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7F7F7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316" name="Freeform 292"/>
              <p:cNvSpPr>
                <a:spLocks/>
              </p:cNvSpPr>
              <p:nvPr/>
            </p:nvSpPr>
            <p:spPr bwMode="auto">
              <a:xfrm>
                <a:off x="2429" y="1398"/>
                <a:ext cx="6" cy="13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4" y="0"/>
                  </a:cxn>
                  <a:cxn ang="0">
                    <a:pos x="5" y="1"/>
                  </a:cxn>
                  <a:cxn ang="0">
                    <a:pos x="6" y="3"/>
                  </a:cxn>
                  <a:cxn ang="0">
                    <a:pos x="6" y="6"/>
                  </a:cxn>
                  <a:cxn ang="0">
                    <a:pos x="6" y="9"/>
                  </a:cxn>
                  <a:cxn ang="0">
                    <a:pos x="5" y="11"/>
                  </a:cxn>
                  <a:cxn ang="0">
                    <a:pos x="4" y="13"/>
                  </a:cxn>
                  <a:cxn ang="0">
                    <a:pos x="3" y="13"/>
                  </a:cxn>
                  <a:cxn ang="0">
                    <a:pos x="2" y="13"/>
                  </a:cxn>
                  <a:cxn ang="0">
                    <a:pos x="1" y="11"/>
                  </a:cxn>
                  <a:cxn ang="0">
                    <a:pos x="0" y="9"/>
                  </a:cxn>
                  <a:cxn ang="0">
                    <a:pos x="0" y="6"/>
                  </a:cxn>
                  <a:cxn ang="0">
                    <a:pos x="0" y="3"/>
                  </a:cxn>
                  <a:cxn ang="0">
                    <a:pos x="1" y="1"/>
                  </a:cxn>
                  <a:cxn ang="0">
                    <a:pos x="2" y="0"/>
                  </a:cxn>
                  <a:cxn ang="0">
                    <a:pos x="3" y="0"/>
                  </a:cxn>
                </a:cxnLst>
                <a:rect l="0" t="0" r="r" b="b"/>
                <a:pathLst>
                  <a:path w="6" h="13">
                    <a:moveTo>
                      <a:pt x="3" y="0"/>
                    </a:moveTo>
                    <a:lnTo>
                      <a:pt x="4" y="0"/>
                    </a:lnTo>
                    <a:lnTo>
                      <a:pt x="5" y="1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6" y="9"/>
                    </a:lnTo>
                    <a:lnTo>
                      <a:pt x="5" y="11"/>
                    </a:lnTo>
                    <a:lnTo>
                      <a:pt x="4" y="13"/>
                    </a:lnTo>
                    <a:lnTo>
                      <a:pt x="3" y="13"/>
                    </a:lnTo>
                    <a:lnTo>
                      <a:pt x="2" y="13"/>
                    </a:lnTo>
                    <a:lnTo>
                      <a:pt x="1" y="11"/>
                    </a:lnTo>
                    <a:lnTo>
                      <a:pt x="0" y="9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7F7F7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317" name="Freeform 293"/>
              <p:cNvSpPr>
                <a:spLocks/>
              </p:cNvSpPr>
              <p:nvPr/>
            </p:nvSpPr>
            <p:spPr bwMode="auto">
              <a:xfrm>
                <a:off x="2200" y="1409"/>
                <a:ext cx="6" cy="13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4" y="0"/>
                  </a:cxn>
                  <a:cxn ang="0">
                    <a:pos x="5" y="1"/>
                  </a:cxn>
                  <a:cxn ang="0">
                    <a:pos x="6" y="3"/>
                  </a:cxn>
                  <a:cxn ang="0">
                    <a:pos x="6" y="7"/>
                  </a:cxn>
                  <a:cxn ang="0">
                    <a:pos x="6" y="10"/>
                  </a:cxn>
                  <a:cxn ang="0">
                    <a:pos x="5" y="12"/>
                  </a:cxn>
                  <a:cxn ang="0">
                    <a:pos x="4" y="13"/>
                  </a:cxn>
                  <a:cxn ang="0">
                    <a:pos x="3" y="13"/>
                  </a:cxn>
                  <a:cxn ang="0">
                    <a:pos x="2" y="13"/>
                  </a:cxn>
                  <a:cxn ang="0">
                    <a:pos x="1" y="12"/>
                  </a:cxn>
                  <a:cxn ang="0">
                    <a:pos x="0" y="10"/>
                  </a:cxn>
                  <a:cxn ang="0">
                    <a:pos x="0" y="7"/>
                  </a:cxn>
                  <a:cxn ang="0">
                    <a:pos x="0" y="3"/>
                  </a:cxn>
                  <a:cxn ang="0">
                    <a:pos x="1" y="1"/>
                  </a:cxn>
                  <a:cxn ang="0">
                    <a:pos x="2" y="0"/>
                  </a:cxn>
                  <a:cxn ang="0">
                    <a:pos x="3" y="0"/>
                  </a:cxn>
                </a:cxnLst>
                <a:rect l="0" t="0" r="r" b="b"/>
                <a:pathLst>
                  <a:path w="6" h="13">
                    <a:moveTo>
                      <a:pt x="3" y="0"/>
                    </a:moveTo>
                    <a:lnTo>
                      <a:pt x="4" y="0"/>
                    </a:lnTo>
                    <a:lnTo>
                      <a:pt x="5" y="1"/>
                    </a:lnTo>
                    <a:lnTo>
                      <a:pt x="6" y="3"/>
                    </a:lnTo>
                    <a:lnTo>
                      <a:pt x="6" y="7"/>
                    </a:lnTo>
                    <a:lnTo>
                      <a:pt x="6" y="10"/>
                    </a:lnTo>
                    <a:lnTo>
                      <a:pt x="5" y="12"/>
                    </a:lnTo>
                    <a:lnTo>
                      <a:pt x="4" y="13"/>
                    </a:lnTo>
                    <a:lnTo>
                      <a:pt x="3" y="13"/>
                    </a:lnTo>
                    <a:lnTo>
                      <a:pt x="2" y="13"/>
                    </a:lnTo>
                    <a:lnTo>
                      <a:pt x="1" y="12"/>
                    </a:lnTo>
                    <a:lnTo>
                      <a:pt x="0" y="10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7F7F7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318" name="Freeform 294"/>
              <p:cNvSpPr>
                <a:spLocks/>
              </p:cNvSpPr>
              <p:nvPr/>
            </p:nvSpPr>
            <p:spPr bwMode="auto">
              <a:xfrm>
                <a:off x="2251" y="1433"/>
                <a:ext cx="7" cy="12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4" y="0"/>
                  </a:cxn>
                  <a:cxn ang="0">
                    <a:pos x="6" y="1"/>
                  </a:cxn>
                  <a:cxn ang="0">
                    <a:pos x="7" y="3"/>
                  </a:cxn>
                  <a:cxn ang="0">
                    <a:pos x="7" y="6"/>
                  </a:cxn>
                  <a:cxn ang="0">
                    <a:pos x="7" y="9"/>
                  </a:cxn>
                  <a:cxn ang="0">
                    <a:pos x="6" y="11"/>
                  </a:cxn>
                  <a:cxn ang="0">
                    <a:pos x="4" y="12"/>
                  </a:cxn>
                  <a:cxn ang="0">
                    <a:pos x="3" y="12"/>
                  </a:cxn>
                  <a:cxn ang="0">
                    <a:pos x="2" y="12"/>
                  </a:cxn>
                  <a:cxn ang="0">
                    <a:pos x="1" y="11"/>
                  </a:cxn>
                  <a:cxn ang="0">
                    <a:pos x="0" y="9"/>
                  </a:cxn>
                  <a:cxn ang="0">
                    <a:pos x="0" y="6"/>
                  </a:cxn>
                  <a:cxn ang="0">
                    <a:pos x="0" y="3"/>
                  </a:cxn>
                  <a:cxn ang="0">
                    <a:pos x="1" y="1"/>
                  </a:cxn>
                  <a:cxn ang="0">
                    <a:pos x="2" y="0"/>
                  </a:cxn>
                  <a:cxn ang="0">
                    <a:pos x="3" y="0"/>
                  </a:cxn>
                </a:cxnLst>
                <a:rect l="0" t="0" r="r" b="b"/>
                <a:pathLst>
                  <a:path w="7" h="12">
                    <a:moveTo>
                      <a:pt x="3" y="0"/>
                    </a:moveTo>
                    <a:lnTo>
                      <a:pt x="4" y="0"/>
                    </a:lnTo>
                    <a:lnTo>
                      <a:pt x="6" y="1"/>
                    </a:lnTo>
                    <a:lnTo>
                      <a:pt x="7" y="3"/>
                    </a:lnTo>
                    <a:lnTo>
                      <a:pt x="7" y="6"/>
                    </a:lnTo>
                    <a:lnTo>
                      <a:pt x="7" y="9"/>
                    </a:lnTo>
                    <a:lnTo>
                      <a:pt x="6" y="11"/>
                    </a:lnTo>
                    <a:lnTo>
                      <a:pt x="4" y="12"/>
                    </a:lnTo>
                    <a:lnTo>
                      <a:pt x="3" y="12"/>
                    </a:lnTo>
                    <a:lnTo>
                      <a:pt x="2" y="12"/>
                    </a:lnTo>
                    <a:lnTo>
                      <a:pt x="1" y="11"/>
                    </a:lnTo>
                    <a:lnTo>
                      <a:pt x="0" y="9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7F7F7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319" name="Freeform 295"/>
              <p:cNvSpPr>
                <a:spLocks/>
              </p:cNvSpPr>
              <p:nvPr/>
            </p:nvSpPr>
            <p:spPr bwMode="auto">
              <a:xfrm>
                <a:off x="2267" y="1425"/>
                <a:ext cx="6" cy="13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4" y="0"/>
                  </a:cxn>
                  <a:cxn ang="0">
                    <a:pos x="5" y="1"/>
                  </a:cxn>
                  <a:cxn ang="0">
                    <a:pos x="6" y="3"/>
                  </a:cxn>
                  <a:cxn ang="0">
                    <a:pos x="6" y="6"/>
                  </a:cxn>
                  <a:cxn ang="0">
                    <a:pos x="6" y="9"/>
                  </a:cxn>
                  <a:cxn ang="0">
                    <a:pos x="5" y="11"/>
                  </a:cxn>
                  <a:cxn ang="0">
                    <a:pos x="4" y="13"/>
                  </a:cxn>
                  <a:cxn ang="0">
                    <a:pos x="3" y="13"/>
                  </a:cxn>
                  <a:cxn ang="0">
                    <a:pos x="2" y="13"/>
                  </a:cxn>
                  <a:cxn ang="0">
                    <a:pos x="1" y="11"/>
                  </a:cxn>
                  <a:cxn ang="0">
                    <a:pos x="0" y="9"/>
                  </a:cxn>
                  <a:cxn ang="0">
                    <a:pos x="0" y="6"/>
                  </a:cxn>
                  <a:cxn ang="0">
                    <a:pos x="0" y="3"/>
                  </a:cxn>
                  <a:cxn ang="0">
                    <a:pos x="1" y="1"/>
                  </a:cxn>
                  <a:cxn ang="0">
                    <a:pos x="2" y="0"/>
                  </a:cxn>
                  <a:cxn ang="0">
                    <a:pos x="3" y="0"/>
                  </a:cxn>
                </a:cxnLst>
                <a:rect l="0" t="0" r="r" b="b"/>
                <a:pathLst>
                  <a:path w="6" h="13">
                    <a:moveTo>
                      <a:pt x="3" y="0"/>
                    </a:moveTo>
                    <a:lnTo>
                      <a:pt x="4" y="0"/>
                    </a:lnTo>
                    <a:lnTo>
                      <a:pt x="5" y="1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6" y="9"/>
                    </a:lnTo>
                    <a:lnTo>
                      <a:pt x="5" y="11"/>
                    </a:lnTo>
                    <a:lnTo>
                      <a:pt x="4" y="13"/>
                    </a:lnTo>
                    <a:lnTo>
                      <a:pt x="3" y="13"/>
                    </a:lnTo>
                    <a:lnTo>
                      <a:pt x="2" y="13"/>
                    </a:lnTo>
                    <a:lnTo>
                      <a:pt x="1" y="11"/>
                    </a:lnTo>
                    <a:lnTo>
                      <a:pt x="0" y="9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7F7F7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320" name="Freeform 296"/>
              <p:cNvSpPr>
                <a:spLocks/>
              </p:cNvSpPr>
              <p:nvPr/>
            </p:nvSpPr>
            <p:spPr bwMode="auto">
              <a:xfrm>
                <a:off x="2403" y="1385"/>
                <a:ext cx="6" cy="12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4" y="0"/>
                  </a:cxn>
                  <a:cxn ang="0">
                    <a:pos x="5" y="1"/>
                  </a:cxn>
                  <a:cxn ang="0">
                    <a:pos x="6" y="3"/>
                  </a:cxn>
                  <a:cxn ang="0">
                    <a:pos x="6" y="6"/>
                  </a:cxn>
                  <a:cxn ang="0">
                    <a:pos x="6" y="9"/>
                  </a:cxn>
                  <a:cxn ang="0">
                    <a:pos x="5" y="10"/>
                  </a:cxn>
                  <a:cxn ang="0">
                    <a:pos x="4" y="12"/>
                  </a:cxn>
                  <a:cxn ang="0">
                    <a:pos x="3" y="12"/>
                  </a:cxn>
                  <a:cxn ang="0">
                    <a:pos x="2" y="12"/>
                  </a:cxn>
                  <a:cxn ang="0">
                    <a:pos x="1" y="10"/>
                  </a:cxn>
                  <a:cxn ang="0">
                    <a:pos x="0" y="9"/>
                  </a:cxn>
                  <a:cxn ang="0">
                    <a:pos x="0" y="6"/>
                  </a:cxn>
                  <a:cxn ang="0">
                    <a:pos x="0" y="3"/>
                  </a:cxn>
                  <a:cxn ang="0">
                    <a:pos x="1" y="1"/>
                  </a:cxn>
                  <a:cxn ang="0">
                    <a:pos x="2" y="0"/>
                  </a:cxn>
                  <a:cxn ang="0">
                    <a:pos x="3" y="0"/>
                  </a:cxn>
                </a:cxnLst>
                <a:rect l="0" t="0" r="r" b="b"/>
                <a:pathLst>
                  <a:path w="6" h="12">
                    <a:moveTo>
                      <a:pt x="3" y="0"/>
                    </a:moveTo>
                    <a:lnTo>
                      <a:pt x="4" y="0"/>
                    </a:lnTo>
                    <a:lnTo>
                      <a:pt x="5" y="1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6" y="9"/>
                    </a:lnTo>
                    <a:lnTo>
                      <a:pt x="5" y="10"/>
                    </a:lnTo>
                    <a:lnTo>
                      <a:pt x="4" y="12"/>
                    </a:lnTo>
                    <a:lnTo>
                      <a:pt x="3" y="12"/>
                    </a:lnTo>
                    <a:lnTo>
                      <a:pt x="2" y="12"/>
                    </a:lnTo>
                    <a:lnTo>
                      <a:pt x="1" y="10"/>
                    </a:lnTo>
                    <a:lnTo>
                      <a:pt x="0" y="9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7F7F7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321" name="Freeform 297"/>
              <p:cNvSpPr>
                <a:spLocks/>
              </p:cNvSpPr>
              <p:nvPr/>
            </p:nvSpPr>
            <p:spPr bwMode="auto">
              <a:xfrm>
                <a:off x="2215" y="1438"/>
                <a:ext cx="6" cy="12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4" y="0"/>
                  </a:cxn>
                  <a:cxn ang="0">
                    <a:pos x="5" y="1"/>
                  </a:cxn>
                  <a:cxn ang="0">
                    <a:pos x="6" y="3"/>
                  </a:cxn>
                  <a:cxn ang="0">
                    <a:pos x="6" y="6"/>
                  </a:cxn>
                  <a:cxn ang="0">
                    <a:pos x="6" y="9"/>
                  </a:cxn>
                  <a:cxn ang="0">
                    <a:pos x="5" y="10"/>
                  </a:cxn>
                  <a:cxn ang="0">
                    <a:pos x="4" y="12"/>
                  </a:cxn>
                  <a:cxn ang="0">
                    <a:pos x="3" y="12"/>
                  </a:cxn>
                  <a:cxn ang="0">
                    <a:pos x="2" y="12"/>
                  </a:cxn>
                  <a:cxn ang="0">
                    <a:pos x="1" y="10"/>
                  </a:cxn>
                  <a:cxn ang="0">
                    <a:pos x="0" y="9"/>
                  </a:cxn>
                  <a:cxn ang="0">
                    <a:pos x="0" y="6"/>
                  </a:cxn>
                  <a:cxn ang="0">
                    <a:pos x="0" y="3"/>
                  </a:cxn>
                  <a:cxn ang="0">
                    <a:pos x="1" y="1"/>
                  </a:cxn>
                  <a:cxn ang="0">
                    <a:pos x="2" y="0"/>
                  </a:cxn>
                  <a:cxn ang="0">
                    <a:pos x="3" y="0"/>
                  </a:cxn>
                </a:cxnLst>
                <a:rect l="0" t="0" r="r" b="b"/>
                <a:pathLst>
                  <a:path w="6" h="12">
                    <a:moveTo>
                      <a:pt x="3" y="0"/>
                    </a:moveTo>
                    <a:lnTo>
                      <a:pt x="4" y="0"/>
                    </a:lnTo>
                    <a:lnTo>
                      <a:pt x="5" y="1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6" y="9"/>
                    </a:lnTo>
                    <a:lnTo>
                      <a:pt x="5" y="10"/>
                    </a:lnTo>
                    <a:lnTo>
                      <a:pt x="4" y="12"/>
                    </a:lnTo>
                    <a:lnTo>
                      <a:pt x="3" y="12"/>
                    </a:lnTo>
                    <a:lnTo>
                      <a:pt x="2" y="12"/>
                    </a:lnTo>
                    <a:lnTo>
                      <a:pt x="1" y="10"/>
                    </a:lnTo>
                    <a:lnTo>
                      <a:pt x="0" y="9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7F7F7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322" name="Freeform 298"/>
              <p:cNvSpPr>
                <a:spLocks/>
              </p:cNvSpPr>
              <p:nvPr/>
            </p:nvSpPr>
            <p:spPr bwMode="auto">
              <a:xfrm>
                <a:off x="2324" y="1465"/>
                <a:ext cx="6" cy="12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4" y="0"/>
                  </a:cxn>
                  <a:cxn ang="0">
                    <a:pos x="5" y="1"/>
                  </a:cxn>
                  <a:cxn ang="0">
                    <a:pos x="6" y="3"/>
                  </a:cxn>
                  <a:cxn ang="0">
                    <a:pos x="6" y="6"/>
                  </a:cxn>
                  <a:cxn ang="0">
                    <a:pos x="6" y="9"/>
                  </a:cxn>
                  <a:cxn ang="0">
                    <a:pos x="5" y="10"/>
                  </a:cxn>
                  <a:cxn ang="0">
                    <a:pos x="4" y="12"/>
                  </a:cxn>
                  <a:cxn ang="0">
                    <a:pos x="3" y="12"/>
                  </a:cxn>
                  <a:cxn ang="0">
                    <a:pos x="2" y="12"/>
                  </a:cxn>
                  <a:cxn ang="0">
                    <a:pos x="1" y="10"/>
                  </a:cxn>
                  <a:cxn ang="0">
                    <a:pos x="0" y="9"/>
                  </a:cxn>
                  <a:cxn ang="0">
                    <a:pos x="0" y="6"/>
                  </a:cxn>
                  <a:cxn ang="0">
                    <a:pos x="0" y="3"/>
                  </a:cxn>
                  <a:cxn ang="0">
                    <a:pos x="1" y="1"/>
                  </a:cxn>
                  <a:cxn ang="0">
                    <a:pos x="2" y="0"/>
                  </a:cxn>
                  <a:cxn ang="0">
                    <a:pos x="3" y="0"/>
                  </a:cxn>
                </a:cxnLst>
                <a:rect l="0" t="0" r="r" b="b"/>
                <a:pathLst>
                  <a:path w="6" h="12">
                    <a:moveTo>
                      <a:pt x="3" y="0"/>
                    </a:moveTo>
                    <a:lnTo>
                      <a:pt x="4" y="0"/>
                    </a:lnTo>
                    <a:lnTo>
                      <a:pt x="5" y="1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6" y="9"/>
                    </a:lnTo>
                    <a:lnTo>
                      <a:pt x="5" y="10"/>
                    </a:lnTo>
                    <a:lnTo>
                      <a:pt x="4" y="12"/>
                    </a:lnTo>
                    <a:lnTo>
                      <a:pt x="3" y="12"/>
                    </a:lnTo>
                    <a:lnTo>
                      <a:pt x="2" y="12"/>
                    </a:lnTo>
                    <a:lnTo>
                      <a:pt x="1" y="10"/>
                    </a:lnTo>
                    <a:lnTo>
                      <a:pt x="0" y="9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7F7F7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323" name="Freeform 299"/>
              <p:cNvSpPr>
                <a:spLocks/>
              </p:cNvSpPr>
              <p:nvPr/>
            </p:nvSpPr>
            <p:spPr bwMode="auto">
              <a:xfrm>
                <a:off x="2298" y="1474"/>
                <a:ext cx="6" cy="12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4" y="0"/>
                  </a:cxn>
                  <a:cxn ang="0">
                    <a:pos x="5" y="1"/>
                  </a:cxn>
                  <a:cxn ang="0">
                    <a:pos x="6" y="3"/>
                  </a:cxn>
                  <a:cxn ang="0">
                    <a:pos x="6" y="6"/>
                  </a:cxn>
                  <a:cxn ang="0">
                    <a:pos x="6" y="9"/>
                  </a:cxn>
                  <a:cxn ang="0">
                    <a:pos x="5" y="10"/>
                  </a:cxn>
                  <a:cxn ang="0">
                    <a:pos x="4" y="12"/>
                  </a:cxn>
                  <a:cxn ang="0">
                    <a:pos x="3" y="12"/>
                  </a:cxn>
                  <a:cxn ang="0">
                    <a:pos x="2" y="12"/>
                  </a:cxn>
                  <a:cxn ang="0">
                    <a:pos x="1" y="10"/>
                  </a:cxn>
                  <a:cxn ang="0">
                    <a:pos x="0" y="9"/>
                  </a:cxn>
                  <a:cxn ang="0">
                    <a:pos x="0" y="6"/>
                  </a:cxn>
                  <a:cxn ang="0">
                    <a:pos x="0" y="3"/>
                  </a:cxn>
                  <a:cxn ang="0">
                    <a:pos x="1" y="1"/>
                  </a:cxn>
                  <a:cxn ang="0">
                    <a:pos x="2" y="0"/>
                  </a:cxn>
                  <a:cxn ang="0">
                    <a:pos x="3" y="0"/>
                  </a:cxn>
                </a:cxnLst>
                <a:rect l="0" t="0" r="r" b="b"/>
                <a:pathLst>
                  <a:path w="6" h="12">
                    <a:moveTo>
                      <a:pt x="3" y="0"/>
                    </a:moveTo>
                    <a:lnTo>
                      <a:pt x="4" y="0"/>
                    </a:lnTo>
                    <a:lnTo>
                      <a:pt x="5" y="1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6" y="9"/>
                    </a:lnTo>
                    <a:lnTo>
                      <a:pt x="5" y="10"/>
                    </a:lnTo>
                    <a:lnTo>
                      <a:pt x="4" y="12"/>
                    </a:lnTo>
                    <a:lnTo>
                      <a:pt x="3" y="12"/>
                    </a:lnTo>
                    <a:lnTo>
                      <a:pt x="2" y="12"/>
                    </a:lnTo>
                    <a:lnTo>
                      <a:pt x="1" y="10"/>
                    </a:lnTo>
                    <a:lnTo>
                      <a:pt x="0" y="9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7F7F7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324" name="Freeform 300"/>
              <p:cNvSpPr>
                <a:spLocks/>
              </p:cNvSpPr>
              <p:nvPr/>
            </p:nvSpPr>
            <p:spPr bwMode="auto">
              <a:xfrm>
                <a:off x="2418" y="1412"/>
                <a:ext cx="6" cy="13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4" y="0"/>
                  </a:cxn>
                  <a:cxn ang="0">
                    <a:pos x="5" y="1"/>
                  </a:cxn>
                  <a:cxn ang="0">
                    <a:pos x="6" y="4"/>
                  </a:cxn>
                  <a:cxn ang="0">
                    <a:pos x="6" y="7"/>
                  </a:cxn>
                  <a:cxn ang="0">
                    <a:pos x="6" y="10"/>
                  </a:cxn>
                  <a:cxn ang="0">
                    <a:pos x="5" y="12"/>
                  </a:cxn>
                  <a:cxn ang="0">
                    <a:pos x="4" y="13"/>
                  </a:cxn>
                  <a:cxn ang="0">
                    <a:pos x="3" y="13"/>
                  </a:cxn>
                  <a:cxn ang="0">
                    <a:pos x="2" y="13"/>
                  </a:cxn>
                  <a:cxn ang="0">
                    <a:pos x="1" y="12"/>
                  </a:cxn>
                  <a:cxn ang="0">
                    <a:pos x="0" y="10"/>
                  </a:cxn>
                  <a:cxn ang="0">
                    <a:pos x="0" y="7"/>
                  </a:cxn>
                  <a:cxn ang="0">
                    <a:pos x="0" y="4"/>
                  </a:cxn>
                  <a:cxn ang="0">
                    <a:pos x="1" y="1"/>
                  </a:cxn>
                  <a:cxn ang="0">
                    <a:pos x="2" y="0"/>
                  </a:cxn>
                  <a:cxn ang="0">
                    <a:pos x="3" y="0"/>
                  </a:cxn>
                </a:cxnLst>
                <a:rect l="0" t="0" r="r" b="b"/>
                <a:pathLst>
                  <a:path w="6" h="13">
                    <a:moveTo>
                      <a:pt x="3" y="0"/>
                    </a:moveTo>
                    <a:lnTo>
                      <a:pt x="4" y="0"/>
                    </a:lnTo>
                    <a:lnTo>
                      <a:pt x="5" y="1"/>
                    </a:lnTo>
                    <a:lnTo>
                      <a:pt x="6" y="4"/>
                    </a:lnTo>
                    <a:lnTo>
                      <a:pt x="6" y="7"/>
                    </a:lnTo>
                    <a:lnTo>
                      <a:pt x="6" y="10"/>
                    </a:lnTo>
                    <a:lnTo>
                      <a:pt x="5" y="12"/>
                    </a:lnTo>
                    <a:lnTo>
                      <a:pt x="4" y="13"/>
                    </a:lnTo>
                    <a:lnTo>
                      <a:pt x="3" y="13"/>
                    </a:lnTo>
                    <a:lnTo>
                      <a:pt x="2" y="13"/>
                    </a:lnTo>
                    <a:lnTo>
                      <a:pt x="1" y="12"/>
                    </a:lnTo>
                    <a:lnTo>
                      <a:pt x="0" y="10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7F7F7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325" name="Freeform 301"/>
              <p:cNvSpPr>
                <a:spLocks/>
              </p:cNvSpPr>
              <p:nvPr/>
            </p:nvSpPr>
            <p:spPr bwMode="auto">
              <a:xfrm>
                <a:off x="2188" y="1484"/>
                <a:ext cx="6" cy="13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4" y="0"/>
                  </a:cxn>
                  <a:cxn ang="0">
                    <a:pos x="5" y="2"/>
                  </a:cxn>
                  <a:cxn ang="0">
                    <a:pos x="6" y="4"/>
                  </a:cxn>
                  <a:cxn ang="0">
                    <a:pos x="6" y="7"/>
                  </a:cxn>
                  <a:cxn ang="0">
                    <a:pos x="6" y="10"/>
                  </a:cxn>
                  <a:cxn ang="0">
                    <a:pos x="5" y="11"/>
                  </a:cxn>
                  <a:cxn ang="0">
                    <a:pos x="4" y="13"/>
                  </a:cxn>
                  <a:cxn ang="0">
                    <a:pos x="3" y="13"/>
                  </a:cxn>
                  <a:cxn ang="0">
                    <a:pos x="2" y="13"/>
                  </a:cxn>
                  <a:cxn ang="0">
                    <a:pos x="1" y="11"/>
                  </a:cxn>
                  <a:cxn ang="0">
                    <a:pos x="0" y="10"/>
                  </a:cxn>
                  <a:cxn ang="0">
                    <a:pos x="0" y="7"/>
                  </a:cxn>
                  <a:cxn ang="0">
                    <a:pos x="0" y="4"/>
                  </a:cxn>
                  <a:cxn ang="0">
                    <a:pos x="1" y="2"/>
                  </a:cxn>
                  <a:cxn ang="0">
                    <a:pos x="2" y="0"/>
                  </a:cxn>
                  <a:cxn ang="0">
                    <a:pos x="3" y="0"/>
                  </a:cxn>
                </a:cxnLst>
                <a:rect l="0" t="0" r="r" b="b"/>
                <a:pathLst>
                  <a:path w="6" h="13">
                    <a:moveTo>
                      <a:pt x="3" y="0"/>
                    </a:moveTo>
                    <a:lnTo>
                      <a:pt x="4" y="0"/>
                    </a:lnTo>
                    <a:lnTo>
                      <a:pt x="5" y="2"/>
                    </a:lnTo>
                    <a:lnTo>
                      <a:pt x="6" y="4"/>
                    </a:lnTo>
                    <a:lnTo>
                      <a:pt x="6" y="7"/>
                    </a:lnTo>
                    <a:lnTo>
                      <a:pt x="6" y="10"/>
                    </a:lnTo>
                    <a:lnTo>
                      <a:pt x="5" y="11"/>
                    </a:lnTo>
                    <a:lnTo>
                      <a:pt x="4" y="13"/>
                    </a:lnTo>
                    <a:lnTo>
                      <a:pt x="3" y="13"/>
                    </a:lnTo>
                    <a:lnTo>
                      <a:pt x="2" y="13"/>
                    </a:lnTo>
                    <a:lnTo>
                      <a:pt x="1" y="11"/>
                    </a:lnTo>
                    <a:lnTo>
                      <a:pt x="0" y="10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1" y="2"/>
                    </a:lnTo>
                    <a:lnTo>
                      <a:pt x="2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7F7F7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326" name="Freeform 302"/>
              <p:cNvSpPr>
                <a:spLocks/>
              </p:cNvSpPr>
              <p:nvPr/>
            </p:nvSpPr>
            <p:spPr bwMode="auto">
              <a:xfrm>
                <a:off x="2297" y="1511"/>
                <a:ext cx="6" cy="13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4" y="0"/>
                  </a:cxn>
                  <a:cxn ang="0">
                    <a:pos x="5" y="2"/>
                  </a:cxn>
                  <a:cxn ang="0">
                    <a:pos x="6" y="4"/>
                  </a:cxn>
                  <a:cxn ang="0">
                    <a:pos x="6" y="7"/>
                  </a:cxn>
                  <a:cxn ang="0">
                    <a:pos x="6" y="10"/>
                  </a:cxn>
                  <a:cxn ang="0">
                    <a:pos x="5" y="11"/>
                  </a:cxn>
                  <a:cxn ang="0">
                    <a:pos x="4" y="13"/>
                  </a:cxn>
                  <a:cxn ang="0">
                    <a:pos x="3" y="13"/>
                  </a:cxn>
                  <a:cxn ang="0">
                    <a:pos x="2" y="13"/>
                  </a:cxn>
                  <a:cxn ang="0">
                    <a:pos x="1" y="11"/>
                  </a:cxn>
                  <a:cxn ang="0">
                    <a:pos x="0" y="10"/>
                  </a:cxn>
                  <a:cxn ang="0">
                    <a:pos x="0" y="7"/>
                  </a:cxn>
                  <a:cxn ang="0">
                    <a:pos x="0" y="4"/>
                  </a:cxn>
                  <a:cxn ang="0">
                    <a:pos x="1" y="2"/>
                  </a:cxn>
                  <a:cxn ang="0">
                    <a:pos x="2" y="0"/>
                  </a:cxn>
                  <a:cxn ang="0">
                    <a:pos x="3" y="0"/>
                  </a:cxn>
                </a:cxnLst>
                <a:rect l="0" t="0" r="r" b="b"/>
                <a:pathLst>
                  <a:path w="6" h="13">
                    <a:moveTo>
                      <a:pt x="3" y="0"/>
                    </a:moveTo>
                    <a:lnTo>
                      <a:pt x="4" y="0"/>
                    </a:lnTo>
                    <a:lnTo>
                      <a:pt x="5" y="2"/>
                    </a:lnTo>
                    <a:lnTo>
                      <a:pt x="6" y="4"/>
                    </a:lnTo>
                    <a:lnTo>
                      <a:pt x="6" y="7"/>
                    </a:lnTo>
                    <a:lnTo>
                      <a:pt x="6" y="10"/>
                    </a:lnTo>
                    <a:lnTo>
                      <a:pt x="5" y="11"/>
                    </a:lnTo>
                    <a:lnTo>
                      <a:pt x="4" y="13"/>
                    </a:lnTo>
                    <a:lnTo>
                      <a:pt x="3" y="13"/>
                    </a:lnTo>
                    <a:lnTo>
                      <a:pt x="2" y="13"/>
                    </a:lnTo>
                    <a:lnTo>
                      <a:pt x="1" y="11"/>
                    </a:lnTo>
                    <a:lnTo>
                      <a:pt x="0" y="10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1" y="2"/>
                    </a:lnTo>
                    <a:lnTo>
                      <a:pt x="2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7F7F7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327" name="Freeform 303"/>
              <p:cNvSpPr>
                <a:spLocks/>
              </p:cNvSpPr>
              <p:nvPr/>
            </p:nvSpPr>
            <p:spPr bwMode="auto">
              <a:xfrm>
                <a:off x="2209" y="1513"/>
                <a:ext cx="6" cy="12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4" y="0"/>
                  </a:cxn>
                  <a:cxn ang="0">
                    <a:pos x="5" y="1"/>
                  </a:cxn>
                  <a:cxn ang="0">
                    <a:pos x="6" y="3"/>
                  </a:cxn>
                  <a:cxn ang="0">
                    <a:pos x="6" y="6"/>
                  </a:cxn>
                  <a:cxn ang="0">
                    <a:pos x="6" y="9"/>
                  </a:cxn>
                  <a:cxn ang="0">
                    <a:pos x="5" y="11"/>
                  </a:cxn>
                  <a:cxn ang="0">
                    <a:pos x="4" y="12"/>
                  </a:cxn>
                  <a:cxn ang="0">
                    <a:pos x="3" y="12"/>
                  </a:cxn>
                  <a:cxn ang="0">
                    <a:pos x="2" y="12"/>
                  </a:cxn>
                  <a:cxn ang="0">
                    <a:pos x="1" y="11"/>
                  </a:cxn>
                  <a:cxn ang="0">
                    <a:pos x="0" y="9"/>
                  </a:cxn>
                  <a:cxn ang="0">
                    <a:pos x="0" y="6"/>
                  </a:cxn>
                  <a:cxn ang="0">
                    <a:pos x="0" y="3"/>
                  </a:cxn>
                  <a:cxn ang="0">
                    <a:pos x="1" y="1"/>
                  </a:cxn>
                  <a:cxn ang="0">
                    <a:pos x="2" y="0"/>
                  </a:cxn>
                  <a:cxn ang="0">
                    <a:pos x="3" y="0"/>
                  </a:cxn>
                </a:cxnLst>
                <a:rect l="0" t="0" r="r" b="b"/>
                <a:pathLst>
                  <a:path w="6" h="12">
                    <a:moveTo>
                      <a:pt x="3" y="0"/>
                    </a:moveTo>
                    <a:lnTo>
                      <a:pt x="4" y="0"/>
                    </a:lnTo>
                    <a:lnTo>
                      <a:pt x="5" y="1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6" y="9"/>
                    </a:lnTo>
                    <a:lnTo>
                      <a:pt x="5" y="11"/>
                    </a:lnTo>
                    <a:lnTo>
                      <a:pt x="4" y="12"/>
                    </a:lnTo>
                    <a:lnTo>
                      <a:pt x="3" y="12"/>
                    </a:lnTo>
                    <a:lnTo>
                      <a:pt x="2" y="12"/>
                    </a:lnTo>
                    <a:lnTo>
                      <a:pt x="1" y="11"/>
                    </a:lnTo>
                    <a:lnTo>
                      <a:pt x="0" y="9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7F7F7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328" name="Freeform 304"/>
              <p:cNvSpPr>
                <a:spLocks/>
              </p:cNvSpPr>
              <p:nvPr/>
            </p:nvSpPr>
            <p:spPr bwMode="auto">
              <a:xfrm>
                <a:off x="2318" y="1539"/>
                <a:ext cx="6" cy="13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4" y="0"/>
                  </a:cxn>
                  <a:cxn ang="0">
                    <a:pos x="5" y="1"/>
                  </a:cxn>
                  <a:cxn ang="0">
                    <a:pos x="6" y="3"/>
                  </a:cxn>
                  <a:cxn ang="0">
                    <a:pos x="6" y="6"/>
                  </a:cxn>
                  <a:cxn ang="0">
                    <a:pos x="6" y="9"/>
                  </a:cxn>
                  <a:cxn ang="0">
                    <a:pos x="5" y="12"/>
                  </a:cxn>
                  <a:cxn ang="0">
                    <a:pos x="4" y="13"/>
                  </a:cxn>
                  <a:cxn ang="0">
                    <a:pos x="3" y="13"/>
                  </a:cxn>
                  <a:cxn ang="0">
                    <a:pos x="2" y="13"/>
                  </a:cxn>
                  <a:cxn ang="0">
                    <a:pos x="1" y="12"/>
                  </a:cxn>
                  <a:cxn ang="0">
                    <a:pos x="0" y="9"/>
                  </a:cxn>
                  <a:cxn ang="0">
                    <a:pos x="0" y="6"/>
                  </a:cxn>
                  <a:cxn ang="0">
                    <a:pos x="0" y="3"/>
                  </a:cxn>
                  <a:cxn ang="0">
                    <a:pos x="1" y="1"/>
                  </a:cxn>
                  <a:cxn ang="0">
                    <a:pos x="2" y="0"/>
                  </a:cxn>
                  <a:cxn ang="0">
                    <a:pos x="3" y="0"/>
                  </a:cxn>
                </a:cxnLst>
                <a:rect l="0" t="0" r="r" b="b"/>
                <a:pathLst>
                  <a:path w="6" h="13">
                    <a:moveTo>
                      <a:pt x="3" y="0"/>
                    </a:moveTo>
                    <a:lnTo>
                      <a:pt x="4" y="0"/>
                    </a:lnTo>
                    <a:lnTo>
                      <a:pt x="5" y="1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6" y="9"/>
                    </a:lnTo>
                    <a:lnTo>
                      <a:pt x="5" y="12"/>
                    </a:lnTo>
                    <a:lnTo>
                      <a:pt x="4" y="13"/>
                    </a:lnTo>
                    <a:lnTo>
                      <a:pt x="3" y="13"/>
                    </a:lnTo>
                    <a:lnTo>
                      <a:pt x="2" y="13"/>
                    </a:lnTo>
                    <a:lnTo>
                      <a:pt x="1" y="12"/>
                    </a:lnTo>
                    <a:lnTo>
                      <a:pt x="0" y="9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7F7F7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329" name="Freeform 305"/>
              <p:cNvSpPr>
                <a:spLocks/>
              </p:cNvSpPr>
              <p:nvPr/>
            </p:nvSpPr>
            <p:spPr bwMode="auto">
              <a:xfrm>
                <a:off x="2191" y="1368"/>
                <a:ext cx="6" cy="13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4" y="0"/>
                  </a:cxn>
                  <a:cxn ang="0">
                    <a:pos x="5" y="2"/>
                  </a:cxn>
                  <a:cxn ang="0">
                    <a:pos x="6" y="4"/>
                  </a:cxn>
                  <a:cxn ang="0">
                    <a:pos x="6" y="7"/>
                  </a:cxn>
                  <a:cxn ang="0">
                    <a:pos x="6" y="10"/>
                  </a:cxn>
                  <a:cxn ang="0">
                    <a:pos x="5" y="12"/>
                  </a:cxn>
                  <a:cxn ang="0">
                    <a:pos x="4" y="13"/>
                  </a:cxn>
                  <a:cxn ang="0">
                    <a:pos x="3" y="13"/>
                  </a:cxn>
                  <a:cxn ang="0">
                    <a:pos x="2" y="13"/>
                  </a:cxn>
                  <a:cxn ang="0">
                    <a:pos x="1" y="12"/>
                  </a:cxn>
                  <a:cxn ang="0">
                    <a:pos x="0" y="10"/>
                  </a:cxn>
                  <a:cxn ang="0">
                    <a:pos x="0" y="7"/>
                  </a:cxn>
                  <a:cxn ang="0">
                    <a:pos x="0" y="4"/>
                  </a:cxn>
                  <a:cxn ang="0">
                    <a:pos x="1" y="2"/>
                  </a:cxn>
                  <a:cxn ang="0">
                    <a:pos x="2" y="0"/>
                  </a:cxn>
                  <a:cxn ang="0">
                    <a:pos x="3" y="0"/>
                  </a:cxn>
                </a:cxnLst>
                <a:rect l="0" t="0" r="r" b="b"/>
                <a:pathLst>
                  <a:path w="6" h="13">
                    <a:moveTo>
                      <a:pt x="3" y="0"/>
                    </a:moveTo>
                    <a:lnTo>
                      <a:pt x="4" y="0"/>
                    </a:lnTo>
                    <a:lnTo>
                      <a:pt x="5" y="2"/>
                    </a:lnTo>
                    <a:lnTo>
                      <a:pt x="6" y="4"/>
                    </a:lnTo>
                    <a:lnTo>
                      <a:pt x="6" y="7"/>
                    </a:lnTo>
                    <a:lnTo>
                      <a:pt x="6" y="10"/>
                    </a:lnTo>
                    <a:lnTo>
                      <a:pt x="5" y="12"/>
                    </a:lnTo>
                    <a:lnTo>
                      <a:pt x="4" y="13"/>
                    </a:lnTo>
                    <a:lnTo>
                      <a:pt x="3" y="13"/>
                    </a:lnTo>
                    <a:lnTo>
                      <a:pt x="2" y="13"/>
                    </a:lnTo>
                    <a:lnTo>
                      <a:pt x="1" y="12"/>
                    </a:lnTo>
                    <a:lnTo>
                      <a:pt x="0" y="10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1" y="2"/>
                    </a:lnTo>
                    <a:lnTo>
                      <a:pt x="2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7F7F7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330" name="Freeform 306"/>
              <p:cNvSpPr>
                <a:spLocks/>
              </p:cNvSpPr>
              <p:nvPr/>
            </p:nvSpPr>
            <p:spPr bwMode="auto">
              <a:xfrm>
                <a:off x="2300" y="1395"/>
                <a:ext cx="6" cy="12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4" y="0"/>
                  </a:cxn>
                  <a:cxn ang="0">
                    <a:pos x="5" y="1"/>
                  </a:cxn>
                  <a:cxn ang="0">
                    <a:pos x="6" y="3"/>
                  </a:cxn>
                  <a:cxn ang="0">
                    <a:pos x="6" y="6"/>
                  </a:cxn>
                  <a:cxn ang="0">
                    <a:pos x="6" y="9"/>
                  </a:cxn>
                  <a:cxn ang="0">
                    <a:pos x="5" y="11"/>
                  </a:cxn>
                  <a:cxn ang="0">
                    <a:pos x="4" y="12"/>
                  </a:cxn>
                  <a:cxn ang="0">
                    <a:pos x="3" y="12"/>
                  </a:cxn>
                  <a:cxn ang="0">
                    <a:pos x="2" y="12"/>
                  </a:cxn>
                  <a:cxn ang="0">
                    <a:pos x="1" y="11"/>
                  </a:cxn>
                  <a:cxn ang="0">
                    <a:pos x="0" y="9"/>
                  </a:cxn>
                  <a:cxn ang="0">
                    <a:pos x="0" y="6"/>
                  </a:cxn>
                  <a:cxn ang="0">
                    <a:pos x="0" y="3"/>
                  </a:cxn>
                  <a:cxn ang="0">
                    <a:pos x="1" y="1"/>
                  </a:cxn>
                  <a:cxn ang="0">
                    <a:pos x="2" y="0"/>
                  </a:cxn>
                  <a:cxn ang="0">
                    <a:pos x="3" y="0"/>
                  </a:cxn>
                </a:cxnLst>
                <a:rect l="0" t="0" r="r" b="b"/>
                <a:pathLst>
                  <a:path w="6" h="12">
                    <a:moveTo>
                      <a:pt x="3" y="0"/>
                    </a:moveTo>
                    <a:lnTo>
                      <a:pt x="4" y="0"/>
                    </a:lnTo>
                    <a:lnTo>
                      <a:pt x="5" y="1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6" y="9"/>
                    </a:lnTo>
                    <a:lnTo>
                      <a:pt x="5" y="11"/>
                    </a:lnTo>
                    <a:lnTo>
                      <a:pt x="4" y="12"/>
                    </a:lnTo>
                    <a:lnTo>
                      <a:pt x="3" y="12"/>
                    </a:lnTo>
                    <a:lnTo>
                      <a:pt x="2" y="12"/>
                    </a:lnTo>
                    <a:lnTo>
                      <a:pt x="1" y="11"/>
                    </a:lnTo>
                    <a:lnTo>
                      <a:pt x="0" y="9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7F7F7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331" name="Freeform 307"/>
              <p:cNvSpPr>
                <a:spLocks/>
              </p:cNvSpPr>
              <p:nvPr/>
            </p:nvSpPr>
            <p:spPr bwMode="auto">
              <a:xfrm>
                <a:off x="2273" y="1404"/>
                <a:ext cx="6" cy="14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4" y="0"/>
                  </a:cxn>
                  <a:cxn ang="0">
                    <a:pos x="5" y="2"/>
                  </a:cxn>
                  <a:cxn ang="0">
                    <a:pos x="6" y="4"/>
                  </a:cxn>
                  <a:cxn ang="0">
                    <a:pos x="6" y="7"/>
                  </a:cxn>
                  <a:cxn ang="0">
                    <a:pos x="6" y="11"/>
                  </a:cxn>
                  <a:cxn ang="0">
                    <a:pos x="5" y="12"/>
                  </a:cxn>
                  <a:cxn ang="0">
                    <a:pos x="4" y="14"/>
                  </a:cxn>
                  <a:cxn ang="0">
                    <a:pos x="3" y="14"/>
                  </a:cxn>
                  <a:cxn ang="0">
                    <a:pos x="2" y="14"/>
                  </a:cxn>
                  <a:cxn ang="0">
                    <a:pos x="1" y="12"/>
                  </a:cxn>
                  <a:cxn ang="0">
                    <a:pos x="0" y="11"/>
                  </a:cxn>
                  <a:cxn ang="0">
                    <a:pos x="0" y="7"/>
                  </a:cxn>
                  <a:cxn ang="0">
                    <a:pos x="0" y="4"/>
                  </a:cxn>
                  <a:cxn ang="0">
                    <a:pos x="1" y="2"/>
                  </a:cxn>
                  <a:cxn ang="0">
                    <a:pos x="2" y="0"/>
                  </a:cxn>
                  <a:cxn ang="0">
                    <a:pos x="3" y="0"/>
                  </a:cxn>
                </a:cxnLst>
                <a:rect l="0" t="0" r="r" b="b"/>
                <a:pathLst>
                  <a:path w="6" h="14">
                    <a:moveTo>
                      <a:pt x="3" y="0"/>
                    </a:moveTo>
                    <a:lnTo>
                      <a:pt x="4" y="0"/>
                    </a:lnTo>
                    <a:lnTo>
                      <a:pt x="5" y="2"/>
                    </a:lnTo>
                    <a:lnTo>
                      <a:pt x="6" y="4"/>
                    </a:lnTo>
                    <a:lnTo>
                      <a:pt x="6" y="7"/>
                    </a:lnTo>
                    <a:lnTo>
                      <a:pt x="6" y="11"/>
                    </a:lnTo>
                    <a:lnTo>
                      <a:pt x="5" y="12"/>
                    </a:lnTo>
                    <a:lnTo>
                      <a:pt x="4" y="14"/>
                    </a:lnTo>
                    <a:lnTo>
                      <a:pt x="3" y="14"/>
                    </a:lnTo>
                    <a:lnTo>
                      <a:pt x="2" y="14"/>
                    </a:lnTo>
                    <a:lnTo>
                      <a:pt x="1" y="12"/>
                    </a:lnTo>
                    <a:lnTo>
                      <a:pt x="0" y="11"/>
                    </a:lnTo>
                    <a:lnTo>
                      <a:pt x="0" y="7"/>
                    </a:lnTo>
                    <a:lnTo>
                      <a:pt x="0" y="4"/>
                    </a:lnTo>
                    <a:lnTo>
                      <a:pt x="1" y="2"/>
                    </a:lnTo>
                    <a:lnTo>
                      <a:pt x="2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7F7F7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332" name="Freeform 308"/>
              <p:cNvSpPr>
                <a:spLocks/>
              </p:cNvSpPr>
              <p:nvPr/>
            </p:nvSpPr>
            <p:spPr bwMode="auto">
              <a:xfrm>
                <a:off x="2394" y="1344"/>
                <a:ext cx="6" cy="12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4" y="0"/>
                  </a:cxn>
                  <a:cxn ang="0">
                    <a:pos x="5" y="1"/>
                  </a:cxn>
                  <a:cxn ang="0">
                    <a:pos x="6" y="3"/>
                  </a:cxn>
                  <a:cxn ang="0">
                    <a:pos x="6" y="6"/>
                  </a:cxn>
                  <a:cxn ang="0">
                    <a:pos x="6" y="9"/>
                  </a:cxn>
                  <a:cxn ang="0">
                    <a:pos x="5" y="11"/>
                  </a:cxn>
                  <a:cxn ang="0">
                    <a:pos x="4" y="12"/>
                  </a:cxn>
                  <a:cxn ang="0">
                    <a:pos x="3" y="12"/>
                  </a:cxn>
                  <a:cxn ang="0">
                    <a:pos x="2" y="12"/>
                  </a:cxn>
                  <a:cxn ang="0">
                    <a:pos x="1" y="11"/>
                  </a:cxn>
                  <a:cxn ang="0">
                    <a:pos x="0" y="9"/>
                  </a:cxn>
                  <a:cxn ang="0">
                    <a:pos x="0" y="6"/>
                  </a:cxn>
                  <a:cxn ang="0">
                    <a:pos x="0" y="3"/>
                  </a:cxn>
                  <a:cxn ang="0">
                    <a:pos x="1" y="1"/>
                  </a:cxn>
                  <a:cxn ang="0">
                    <a:pos x="2" y="0"/>
                  </a:cxn>
                  <a:cxn ang="0">
                    <a:pos x="3" y="0"/>
                  </a:cxn>
                </a:cxnLst>
                <a:rect l="0" t="0" r="r" b="b"/>
                <a:pathLst>
                  <a:path w="6" h="12">
                    <a:moveTo>
                      <a:pt x="3" y="0"/>
                    </a:moveTo>
                    <a:lnTo>
                      <a:pt x="4" y="0"/>
                    </a:lnTo>
                    <a:lnTo>
                      <a:pt x="5" y="1"/>
                    </a:lnTo>
                    <a:lnTo>
                      <a:pt x="6" y="3"/>
                    </a:lnTo>
                    <a:lnTo>
                      <a:pt x="6" y="6"/>
                    </a:lnTo>
                    <a:lnTo>
                      <a:pt x="6" y="9"/>
                    </a:lnTo>
                    <a:lnTo>
                      <a:pt x="5" y="11"/>
                    </a:lnTo>
                    <a:lnTo>
                      <a:pt x="4" y="12"/>
                    </a:lnTo>
                    <a:lnTo>
                      <a:pt x="3" y="12"/>
                    </a:lnTo>
                    <a:lnTo>
                      <a:pt x="2" y="12"/>
                    </a:lnTo>
                    <a:lnTo>
                      <a:pt x="1" y="11"/>
                    </a:lnTo>
                    <a:lnTo>
                      <a:pt x="0" y="9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2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7F7F7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333" name="Freeform 309"/>
              <p:cNvSpPr>
                <a:spLocks/>
              </p:cNvSpPr>
              <p:nvPr/>
            </p:nvSpPr>
            <p:spPr bwMode="auto">
              <a:xfrm>
                <a:off x="2102" y="1407"/>
                <a:ext cx="6" cy="14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4" y="0"/>
                  </a:cxn>
                  <a:cxn ang="0">
                    <a:pos x="5" y="2"/>
                  </a:cxn>
                  <a:cxn ang="0">
                    <a:pos x="6" y="4"/>
                  </a:cxn>
                  <a:cxn ang="0">
                    <a:pos x="6" y="8"/>
                  </a:cxn>
                  <a:cxn ang="0">
                    <a:pos x="6" y="11"/>
                  </a:cxn>
                  <a:cxn ang="0">
                    <a:pos x="5" y="12"/>
                  </a:cxn>
                  <a:cxn ang="0">
                    <a:pos x="4" y="14"/>
                  </a:cxn>
                  <a:cxn ang="0">
                    <a:pos x="3" y="14"/>
                  </a:cxn>
                  <a:cxn ang="0">
                    <a:pos x="2" y="14"/>
                  </a:cxn>
                  <a:cxn ang="0">
                    <a:pos x="1" y="12"/>
                  </a:cxn>
                  <a:cxn ang="0">
                    <a:pos x="0" y="11"/>
                  </a:cxn>
                  <a:cxn ang="0">
                    <a:pos x="0" y="8"/>
                  </a:cxn>
                  <a:cxn ang="0">
                    <a:pos x="0" y="4"/>
                  </a:cxn>
                  <a:cxn ang="0">
                    <a:pos x="1" y="2"/>
                  </a:cxn>
                  <a:cxn ang="0">
                    <a:pos x="2" y="0"/>
                  </a:cxn>
                  <a:cxn ang="0">
                    <a:pos x="3" y="0"/>
                  </a:cxn>
                </a:cxnLst>
                <a:rect l="0" t="0" r="r" b="b"/>
                <a:pathLst>
                  <a:path w="6" h="14">
                    <a:moveTo>
                      <a:pt x="3" y="0"/>
                    </a:moveTo>
                    <a:lnTo>
                      <a:pt x="4" y="0"/>
                    </a:lnTo>
                    <a:lnTo>
                      <a:pt x="5" y="2"/>
                    </a:lnTo>
                    <a:lnTo>
                      <a:pt x="6" y="4"/>
                    </a:lnTo>
                    <a:lnTo>
                      <a:pt x="6" y="8"/>
                    </a:lnTo>
                    <a:lnTo>
                      <a:pt x="6" y="11"/>
                    </a:lnTo>
                    <a:lnTo>
                      <a:pt x="5" y="12"/>
                    </a:lnTo>
                    <a:lnTo>
                      <a:pt x="4" y="14"/>
                    </a:lnTo>
                    <a:lnTo>
                      <a:pt x="3" y="14"/>
                    </a:lnTo>
                    <a:lnTo>
                      <a:pt x="2" y="14"/>
                    </a:lnTo>
                    <a:lnTo>
                      <a:pt x="1" y="12"/>
                    </a:lnTo>
                    <a:lnTo>
                      <a:pt x="0" y="11"/>
                    </a:lnTo>
                    <a:lnTo>
                      <a:pt x="0" y="8"/>
                    </a:lnTo>
                    <a:lnTo>
                      <a:pt x="0" y="4"/>
                    </a:lnTo>
                    <a:lnTo>
                      <a:pt x="1" y="2"/>
                    </a:lnTo>
                    <a:lnTo>
                      <a:pt x="2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7F7F7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334" name="Rectangle 310"/>
              <p:cNvSpPr>
                <a:spLocks noChangeArrowheads="1"/>
              </p:cNvSpPr>
              <p:nvPr/>
            </p:nvSpPr>
            <p:spPr bwMode="auto">
              <a:xfrm>
                <a:off x="2047" y="1105"/>
                <a:ext cx="436" cy="181"/>
              </a:xfrm>
              <a:prstGeom prst="rect">
                <a:avLst/>
              </a:prstGeom>
              <a:solidFill>
                <a:srgbClr val="6699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335" name="Rectangle 311"/>
              <p:cNvSpPr>
                <a:spLocks noChangeArrowheads="1"/>
              </p:cNvSpPr>
              <p:nvPr/>
            </p:nvSpPr>
            <p:spPr bwMode="auto">
              <a:xfrm>
                <a:off x="2047" y="1105"/>
                <a:ext cx="436" cy="181"/>
              </a:xfrm>
              <a:prstGeom prst="rect">
                <a:avLst/>
              </a:prstGeom>
              <a:noFill/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336" name="Freeform 312"/>
              <p:cNvSpPr>
                <a:spLocks/>
              </p:cNvSpPr>
              <p:nvPr/>
            </p:nvSpPr>
            <p:spPr bwMode="auto">
              <a:xfrm>
                <a:off x="2232" y="1165"/>
                <a:ext cx="71" cy="70"/>
              </a:xfrm>
              <a:custGeom>
                <a:avLst/>
                <a:gdLst/>
                <a:ahLst/>
                <a:cxnLst>
                  <a:cxn ang="0">
                    <a:pos x="35" y="50"/>
                  </a:cxn>
                  <a:cxn ang="0">
                    <a:pos x="13" y="70"/>
                  </a:cxn>
                  <a:cxn ang="0">
                    <a:pos x="26" y="43"/>
                  </a:cxn>
                  <a:cxn ang="0">
                    <a:pos x="0" y="27"/>
                  </a:cxn>
                  <a:cxn ang="0">
                    <a:pos x="29" y="29"/>
                  </a:cxn>
                  <a:cxn ang="0">
                    <a:pos x="35" y="0"/>
                  </a:cxn>
                  <a:cxn ang="0">
                    <a:pos x="41" y="29"/>
                  </a:cxn>
                  <a:cxn ang="0">
                    <a:pos x="71" y="27"/>
                  </a:cxn>
                  <a:cxn ang="0">
                    <a:pos x="45" y="43"/>
                  </a:cxn>
                  <a:cxn ang="0">
                    <a:pos x="57" y="70"/>
                  </a:cxn>
                  <a:cxn ang="0">
                    <a:pos x="35" y="50"/>
                  </a:cxn>
                </a:cxnLst>
                <a:rect l="0" t="0" r="r" b="b"/>
                <a:pathLst>
                  <a:path w="71" h="70">
                    <a:moveTo>
                      <a:pt x="35" y="50"/>
                    </a:moveTo>
                    <a:lnTo>
                      <a:pt x="13" y="70"/>
                    </a:lnTo>
                    <a:lnTo>
                      <a:pt x="26" y="43"/>
                    </a:lnTo>
                    <a:lnTo>
                      <a:pt x="0" y="27"/>
                    </a:lnTo>
                    <a:lnTo>
                      <a:pt x="29" y="29"/>
                    </a:lnTo>
                    <a:lnTo>
                      <a:pt x="35" y="0"/>
                    </a:lnTo>
                    <a:lnTo>
                      <a:pt x="41" y="29"/>
                    </a:lnTo>
                    <a:lnTo>
                      <a:pt x="71" y="27"/>
                    </a:lnTo>
                    <a:lnTo>
                      <a:pt x="45" y="43"/>
                    </a:lnTo>
                    <a:lnTo>
                      <a:pt x="57" y="70"/>
                    </a:lnTo>
                    <a:lnTo>
                      <a:pt x="35" y="50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337" name="Freeform 313"/>
              <p:cNvSpPr>
                <a:spLocks/>
              </p:cNvSpPr>
              <p:nvPr/>
            </p:nvSpPr>
            <p:spPr bwMode="auto">
              <a:xfrm>
                <a:off x="2232" y="1165"/>
                <a:ext cx="71" cy="70"/>
              </a:xfrm>
              <a:custGeom>
                <a:avLst/>
                <a:gdLst/>
                <a:ahLst/>
                <a:cxnLst>
                  <a:cxn ang="0">
                    <a:pos x="35" y="50"/>
                  </a:cxn>
                  <a:cxn ang="0">
                    <a:pos x="13" y="70"/>
                  </a:cxn>
                  <a:cxn ang="0">
                    <a:pos x="26" y="43"/>
                  </a:cxn>
                  <a:cxn ang="0">
                    <a:pos x="0" y="27"/>
                  </a:cxn>
                  <a:cxn ang="0">
                    <a:pos x="29" y="29"/>
                  </a:cxn>
                  <a:cxn ang="0">
                    <a:pos x="35" y="0"/>
                  </a:cxn>
                  <a:cxn ang="0">
                    <a:pos x="41" y="29"/>
                  </a:cxn>
                  <a:cxn ang="0">
                    <a:pos x="71" y="27"/>
                  </a:cxn>
                  <a:cxn ang="0">
                    <a:pos x="45" y="43"/>
                  </a:cxn>
                  <a:cxn ang="0">
                    <a:pos x="57" y="70"/>
                  </a:cxn>
                  <a:cxn ang="0">
                    <a:pos x="35" y="50"/>
                  </a:cxn>
                </a:cxnLst>
                <a:rect l="0" t="0" r="r" b="b"/>
                <a:pathLst>
                  <a:path w="71" h="70">
                    <a:moveTo>
                      <a:pt x="35" y="50"/>
                    </a:moveTo>
                    <a:lnTo>
                      <a:pt x="13" y="70"/>
                    </a:lnTo>
                    <a:lnTo>
                      <a:pt x="26" y="43"/>
                    </a:lnTo>
                    <a:lnTo>
                      <a:pt x="0" y="27"/>
                    </a:lnTo>
                    <a:lnTo>
                      <a:pt x="29" y="29"/>
                    </a:lnTo>
                    <a:lnTo>
                      <a:pt x="35" y="0"/>
                    </a:lnTo>
                    <a:lnTo>
                      <a:pt x="41" y="29"/>
                    </a:lnTo>
                    <a:lnTo>
                      <a:pt x="71" y="27"/>
                    </a:lnTo>
                    <a:lnTo>
                      <a:pt x="45" y="43"/>
                    </a:lnTo>
                    <a:lnTo>
                      <a:pt x="57" y="70"/>
                    </a:lnTo>
                    <a:lnTo>
                      <a:pt x="35" y="5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338" name="Freeform 314"/>
              <p:cNvSpPr>
                <a:spLocks/>
              </p:cNvSpPr>
              <p:nvPr/>
            </p:nvSpPr>
            <p:spPr bwMode="auto">
              <a:xfrm>
                <a:off x="2147" y="1375"/>
                <a:ext cx="9" cy="10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8" y="0"/>
                  </a:cxn>
                  <a:cxn ang="0">
                    <a:pos x="9" y="5"/>
                  </a:cxn>
                  <a:cxn ang="0">
                    <a:pos x="3" y="10"/>
                  </a:cxn>
                  <a:cxn ang="0">
                    <a:pos x="0" y="5"/>
                  </a:cxn>
                </a:cxnLst>
                <a:rect l="0" t="0" r="r" b="b"/>
                <a:pathLst>
                  <a:path w="9" h="10">
                    <a:moveTo>
                      <a:pt x="0" y="5"/>
                    </a:moveTo>
                    <a:lnTo>
                      <a:pt x="8" y="0"/>
                    </a:lnTo>
                    <a:lnTo>
                      <a:pt x="9" y="5"/>
                    </a:lnTo>
                    <a:lnTo>
                      <a:pt x="3" y="10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339" name="Freeform 315"/>
              <p:cNvSpPr>
                <a:spLocks/>
              </p:cNvSpPr>
              <p:nvPr/>
            </p:nvSpPr>
            <p:spPr bwMode="auto">
              <a:xfrm>
                <a:off x="2147" y="1375"/>
                <a:ext cx="9" cy="10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8" y="0"/>
                  </a:cxn>
                  <a:cxn ang="0">
                    <a:pos x="9" y="5"/>
                  </a:cxn>
                  <a:cxn ang="0">
                    <a:pos x="3" y="10"/>
                  </a:cxn>
                  <a:cxn ang="0">
                    <a:pos x="0" y="5"/>
                  </a:cxn>
                </a:cxnLst>
                <a:rect l="0" t="0" r="r" b="b"/>
                <a:pathLst>
                  <a:path w="9" h="10">
                    <a:moveTo>
                      <a:pt x="0" y="5"/>
                    </a:moveTo>
                    <a:lnTo>
                      <a:pt x="8" y="0"/>
                    </a:lnTo>
                    <a:lnTo>
                      <a:pt x="9" y="5"/>
                    </a:lnTo>
                    <a:lnTo>
                      <a:pt x="3" y="10"/>
                    </a:lnTo>
                    <a:lnTo>
                      <a:pt x="0" y="5"/>
                    </a:lnTo>
                  </a:path>
                </a:pathLst>
              </a:cu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340" name="Freeform 316"/>
              <p:cNvSpPr>
                <a:spLocks noEditPoints="1"/>
              </p:cNvSpPr>
              <p:nvPr/>
            </p:nvSpPr>
            <p:spPr bwMode="auto">
              <a:xfrm>
                <a:off x="2046" y="1286"/>
                <a:ext cx="439" cy="351"/>
              </a:xfrm>
              <a:custGeom>
                <a:avLst/>
                <a:gdLst/>
                <a:ahLst/>
                <a:cxnLst>
                  <a:cxn ang="0">
                    <a:pos x="124" y="58"/>
                  </a:cxn>
                  <a:cxn ang="0">
                    <a:pos x="165" y="64"/>
                  </a:cxn>
                  <a:cxn ang="0">
                    <a:pos x="171" y="70"/>
                  </a:cxn>
                  <a:cxn ang="0">
                    <a:pos x="178" y="105"/>
                  </a:cxn>
                  <a:cxn ang="0">
                    <a:pos x="201" y="129"/>
                  </a:cxn>
                  <a:cxn ang="0">
                    <a:pos x="366" y="133"/>
                  </a:cxn>
                  <a:cxn ang="0">
                    <a:pos x="384" y="114"/>
                  </a:cxn>
                  <a:cxn ang="0">
                    <a:pos x="378" y="89"/>
                  </a:cxn>
                  <a:cxn ang="0">
                    <a:pos x="349" y="78"/>
                  </a:cxn>
                  <a:cxn ang="0">
                    <a:pos x="325" y="91"/>
                  </a:cxn>
                  <a:cxn ang="0">
                    <a:pos x="295" y="109"/>
                  </a:cxn>
                  <a:cxn ang="0">
                    <a:pos x="254" y="120"/>
                  </a:cxn>
                  <a:cxn ang="0">
                    <a:pos x="224" y="108"/>
                  </a:cxn>
                  <a:cxn ang="0">
                    <a:pos x="233" y="75"/>
                  </a:cxn>
                  <a:cxn ang="0">
                    <a:pos x="281" y="59"/>
                  </a:cxn>
                  <a:cxn ang="0">
                    <a:pos x="266" y="79"/>
                  </a:cxn>
                  <a:cxn ang="0">
                    <a:pos x="255" y="92"/>
                  </a:cxn>
                  <a:cxn ang="0">
                    <a:pos x="234" y="97"/>
                  </a:cxn>
                  <a:cxn ang="0">
                    <a:pos x="251" y="111"/>
                  </a:cxn>
                  <a:cxn ang="0">
                    <a:pos x="287" y="100"/>
                  </a:cxn>
                  <a:cxn ang="0">
                    <a:pos x="333" y="67"/>
                  </a:cxn>
                  <a:cxn ang="0">
                    <a:pos x="369" y="65"/>
                  </a:cxn>
                  <a:cxn ang="0">
                    <a:pos x="404" y="94"/>
                  </a:cxn>
                  <a:cxn ang="0">
                    <a:pos x="386" y="135"/>
                  </a:cxn>
                  <a:cxn ang="0">
                    <a:pos x="331" y="147"/>
                  </a:cxn>
                  <a:cxn ang="0">
                    <a:pos x="344" y="191"/>
                  </a:cxn>
                  <a:cxn ang="0">
                    <a:pos x="369" y="245"/>
                  </a:cxn>
                  <a:cxn ang="0">
                    <a:pos x="331" y="242"/>
                  </a:cxn>
                  <a:cxn ang="0">
                    <a:pos x="349" y="232"/>
                  </a:cxn>
                  <a:cxn ang="0">
                    <a:pos x="355" y="217"/>
                  </a:cxn>
                  <a:cxn ang="0">
                    <a:pos x="328" y="209"/>
                  </a:cxn>
                  <a:cxn ang="0">
                    <a:pos x="291" y="212"/>
                  </a:cxn>
                  <a:cxn ang="0">
                    <a:pos x="261" y="228"/>
                  </a:cxn>
                  <a:cxn ang="0">
                    <a:pos x="231" y="245"/>
                  </a:cxn>
                  <a:cxn ang="0">
                    <a:pos x="216" y="233"/>
                  </a:cxn>
                  <a:cxn ang="0">
                    <a:pos x="254" y="211"/>
                  </a:cxn>
                  <a:cxn ang="0">
                    <a:pos x="218" y="191"/>
                  </a:cxn>
                  <a:cxn ang="0">
                    <a:pos x="186" y="206"/>
                  </a:cxn>
                  <a:cxn ang="0">
                    <a:pos x="125" y="224"/>
                  </a:cxn>
                  <a:cxn ang="0">
                    <a:pos x="68" y="244"/>
                  </a:cxn>
                  <a:cxn ang="0">
                    <a:pos x="72" y="227"/>
                  </a:cxn>
                  <a:cxn ang="0">
                    <a:pos x="113" y="192"/>
                  </a:cxn>
                  <a:cxn ang="0">
                    <a:pos x="93" y="158"/>
                  </a:cxn>
                  <a:cxn ang="0">
                    <a:pos x="72" y="148"/>
                  </a:cxn>
                  <a:cxn ang="0">
                    <a:pos x="29" y="139"/>
                  </a:cxn>
                  <a:cxn ang="0">
                    <a:pos x="46" y="121"/>
                  </a:cxn>
                  <a:cxn ang="0">
                    <a:pos x="118" y="115"/>
                  </a:cxn>
                  <a:cxn ang="0">
                    <a:pos x="102" y="109"/>
                  </a:cxn>
                  <a:cxn ang="0">
                    <a:pos x="98" y="97"/>
                  </a:cxn>
                  <a:cxn ang="0">
                    <a:pos x="107" y="92"/>
                  </a:cxn>
                  <a:cxn ang="0">
                    <a:pos x="98" y="85"/>
                  </a:cxn>
                  <a:cxn ang="0">
                    <a:pos x="96" y="61"/>
                  </a:cxn>
                  <a:cxn ang="0">
                    <a:pos x="439" y="130"/>
                  </a:cxn>
                  <a:cxn ang="0">
                    <a:pos x="392" y="266"/>
                  </a:cxn>
                  <a:cxn ang="0">
                    <a:pos x="295" y="338"/>
                  </a:cxn>
                  <a:cxn ang="0">
                    <a:pos x="178" y="348"/>
                  </a:cxn>
                  <a:cxn ang="0">
                    <a:pos x="72" y="295"/>
                  </a:cxn>
                  <a:cxn ang="0">
                    <a:pos x="7" y="182"/>
                  </a:cxn>
                </a:cxnLst>
                <a:rect l="0" t="0" r="r" b="b"/>
                <a:pathLst>
                  <a:path w="439" h="351">
                    <a:moveTo>
                      <a:pt x="96" y="61"/>
                    </a:moveTo>
                    <a:lnTo>
                      <a:pt x="96" y="58"/>
                    </a:lnTo>
                    <a:lnTo>
                      <a:pt x="124" y="58"/>
                    </a:lnTo>
                    <a:lnTo>
                      <a:pt x="124" y="53"/>
                    </a:lnTo>
                    <a:lnTo>
                      <a:pt x="165" y="53"/>
                    </a:lnTo>
                    <a:lnTo>
                      <a:pt x="165" y="64"/>
                    </a:lnTo>
                    <a:lnTo>
                      <a:pt x="157" y="64"/>
                    </a:lnTo>
                    <a:lnTo>
                      <a:pt x="163" y="70"/>
                    </a:lnTo>
                    <a:lnTo>
                      <a:pt x="171" y="70"/>
                    </a:lnTo>
                    <a:lnTo>
                      <a:pt x="172" y="73"/>
                    </a:lnTo>
                    <a:lnTo>
                      <a:pt x="172" y="97"/>
                    </a:lnTo>
                    <a:lnTo>
                      <a:pt x="178" y="105"/>
                    </a:lnTo>
                    <a:lnTo>
                      <a:pt x="181" y="112"/>
                    </a:lnTo>
                    <a:lnTo>
                      <a:pt x="192" y="120"/>
                    </a:lnTo>
                    <a:lnTo>
                      <a:pt x="201" y="129"/>
                    </a:lnTo>
                    <a:lnTo>
                      <a:pt x="216" y="129"/>
                    </a:lnTo>
                    <a:lnTo>
                      <a:pt x="224" y="133"/>
                    </a:lnTo>
                    <a:lnTo>
                      <a:pt x="366" y="133"/>
                    </a:lnTo>
                    <a:lnTo>
                      <a:pt x="370" y="129"/>
                    </a:lnTo>
                    <a:lnTo>
                      <a:pt x="380" y="120"/>
                    </a:lnTo>
                    <a:lnTo>
                      <a:pt x="384" y="114"/>
                    </a:lnTo>
                    <a:lnTo>
                      <a:pt x="384" y="103"/>
                    </a:lnTo>
                    <a:lnTo>
                      <a:pt x="383" y="94"/>
                    </a:lnTo>
                    <a:lnTo>
                      <a:pt x="378" y="89"/>
                    </a:lnTo>
                    <a:lnTo>
                      <a:pt x="374" y="81"/>
                    </a:lnTo>
                    <a:lnTo>
                      <a:pt x="364" y="78"/>
                    </a:lnTo>
                    <a:lnTo>
                      <a:pt x="349" y="78"/>
                    </a:lnTo>
                    <a:lnTo>
                      <a:pt x="339" y="81"/>
                    </a:lnTo>
                    <a:lnTo>
                      <a:pt x="331" y="86"/>
                    </a:lnTo>
                    <a:lnTo>
                      <a:pt x="325" y="91"/>
                    </a:lnTo>
                    <a:lnTo>
                      <a:pt x="314" y="97"/>
                    </a:lnTo>
                    <a:lnTo>
                      <a:pt x="302" y="106"/>
                    </a:lnTo>
                    <a:lnTo>
                      <a:pt x="295" y="109"/>
                    </a:lnTo>
                    <a:lnTo>
                      <a:pt x="280" y="115"/>
                    </a:lnTo>
                    <a:lnTo>
                      <a:pt x="269" y="118"/>
                    </a:lnTo>
                    <a:lnTo>
                      <a:pt x="254" y="120"/>
                    </a:lnTo>
                    <a:lnTo>
                      <a:pt x="240" y="120"/>
                    </a:lnTo>
                    <a:lnTo>
                      <a:pt x="230" y="115"/>
                    </a:lnTo>
                    <a:lnTo>
                      <a:pt x="224" y="108"/>
                    </a:lnTo>
                    <a:lnTo>
                      <a:pt x="222" y="99"/>
                    </a:lnTo>
                    <a:lnTo>
                      <a:pt x="224" y="85"/>
                    </a:lnTo>
                    <a:lnTo>
                      <a:pt x="233" y="75"/>
                    </a:lnTo>
                    <a:lnTo>
                      <a:pt x="248" y="65"/>
                    </a:lnTo>
                    <a:lnTo>
                      <a:pt x="271" y="65"/>
                    </a:lnTo>
                    <a:lnTo>
                      <a:pt x="281" y="59"/>
                    </a:lnTo>
                    <a:lnTo>
                      <a:pt x="281" y="70"/>
                    </a:lnTo>
                    <a:lnTo>
                      <a:pt x="275" y="73"/>
                    </a:lnTo>
                    <a:lnTo>
                      <a:pt x="266" y="79"/>
                    </a:lnTo>
                    <a:lnTo>
                      <a:pt x="258" y="81"/>
                    </a:lnTo>
                    <a:lnTo>
                      <a:pt x="260" y="91"/>
                    </a:lnTo>
                    <a:lnTo>
                      <a:pt x="255" y="92"/>
                    </a:lnTo>
                    <a:lnTo>
                      <a:pt x="249" y="85"/>
                    </a:lnTo>
                    <a:lnTo>
                      <a:pt x="234" y="89"/>
                    </a:lnTo>
                    <a:lnTo>
                      <a:pt x="234" y="97"/>
                    </a:lnTo>
                    <a:lnTo>
                      <a:pt x="236" y="102"/>
                    </a:lnTo>
                    <a:lnTo>
                      <a:pt x="242" y="108"/>
                    </a:lnTo>
                    <a:lnTo>
                      <a:pt x="251" y="111"/>
                    </a:lnTo>
                    <a:lnTo>
                      <a:pt x="260" y="109"/>
                    </a:lnTo>
                    <a:lnTo>
                      <a:pt x="275" y="106"/>
                    </a:lnTo>
                    <a:lnTo>
                      <a:pt x="287" y="100"/>
                    </a:lnTo>
                    <a:lnTo>
                      <a:pt x="302" y="91"/>
                    </a:lnTo>
                    <a:lnTo>
                      <a:pt x="325" y="75"/>
                    </a:lnTo>
                    <a:lnTo>
                      <a:pt x="333" y="67"/>
                    </a:lnTo>
                    <a:lnTo>
                      <a:pt x="349" y="64"/>
                    </a:lnTo>
                    <a:lnTo>
                      <a:pt x="358" y="62"/>
                    </a:lnTo>
                    <a:lnTo>
                      <a:pt x="369" y="65"/>
                    </a:lnTo>
                    <a:lnTo>
                      <a:pt x="383" y="72"/>
                    </a:lnTo>
                    <a:lnTo>
                      <a:pt x="394" y="81"/>
                    </a:lnTo>
                    <a:lnTo>
                      <a:pt x="404" y="94"/>
                    </a:lnTo>
                    <a:lnTo>
                      <a:pt x="404" y="111"/>
                    </a:lnTo>
                    <a:lnTo>
                      <a:pt x="394" y="126"/>
                    </a:lnTo>
                    <a:lnTo>
                      <a:pt x="386" y="135"/>
                    </a:lnTo>
                    <a:lnTo>
                      <a:pt x="375" y="142"/>
                    </a:lnTo>
                    <a:lnTo>
                      <a:pt x="364" y="147"/>
                    </a:lnTo>
                    <a:lnTo>
                      <a:pt x="331" y="147"/>
                    </a:lnTo>
                    <a:lnTo>
                      <a:pt x="331" y="180"/>
                    </a:lnTo>
                    <a:lnTo>
                      <a:pt x="337" y="188"/>
                    </a:lnTo>
                    <a:lnTo>
                      <a:pt x="344" y="191"/>
                    </a:lnTo>
                    <a:lnTo>
                      <a:pt x="367" y="191"/>
                    </a:lnTo>
                    <a:lnTo>
                      <a:pt x="369" y="195"/>
                    </a:lnTo>
                    <a:lnTo>
                      <a:pt x="369" y="245"/>
                    </a:lnTo>
                    <a:lnTo>
                      <a:pt x="334" y="245"/>
                    </a:lnTo>
                    <a:lnTo>
                      <a:pt x="334" y="242"/>
                    </a:lnTo>
                    <a:lnTo>
                      <a:pt x="331" y="242"/>
                    </a:lnTo>
                    <a:lnTo>
                      <a:pt x="330" y="235"/>
                    </a:lnTo>
                    <a:lnTo>
                      <a:pt x="334" y="232"/>
                    </a:lnTo>
                    <a:lnTo>
                      <a:pt x="349" y="232"/>
                    </a:lnTo>
                    <a:lnTo>
                      <a:pt x="349" y="227"/>
                    </a:lnTo>
                    <a:lnTo>
                      <a:pt x="354" y="227"/>
                    </a:lnTo>
                    <a:lnTo>
                      <a:pt x="355" y="217"/>
                    </a:lnTo>
                    <a:lnTo>
                      <a:pt x="348" y="215"/>
                    </a:lnTo>
                    <a:lnTo>
                      <a:pt x="336" y="212"/>
                    </a:lnTo>
                    <a:lnTo>
                      <a:pt x="328" y="209"/>
                    </a:lnTo>
                    <a:lnTo>
                      <a:pt x="316" y="211"/>
                    </a:lnTo>
                    <a:lnTo>
                      <a:pt x="299" y="219"/>
                    </a:lnTo>
                    <a:lnTo>
                      <a:pt x="291" y="212"/>
                    </a:lnTo>
                    <a:lnTo>
                      <a:pt x="277" y="215"/>
                    </a:lnTo>
                    <a:lnTo>
                      <a:pt x="269" y="219"/>
                    </a:lnTo>
                    <a:lnTo>
                      <a:pt x="261" y="228"/>
                    </a:lnTo>
                    <a:lnTo>
                      <a:pt x="254" y="238"/>
                    </a:lnTo>
                    <a:lnTo>
                      <a:pt x="246" y="244"/>
                    </a:lnTo>
                    <a:lnTo>
                      <a:pt x="231" y="245"/>
                    </a:lnTo>
                    <a:lnTo>
                      <a:pt x="219" y="245"/>
                    </a:lnTo>
                    <a:lnTo>
                      <a:pt x="216" y="242"/>
                    </a:lnTo>
                    <a:lnTo>
                      <a:pt x="216" y="233"/>
                    </a:lnTo>
                    <a:lnTo>
                      <a:pt x="225" y="232"/>
                    </a:lnTo>
                    <a:lnTo>
                      <a:pt x="234" y="227"/>
                    </a:lnTo>
                    <a:lnTo>
                      <a:pt x="254" y="211"/>
                    </a:lnTo>
                    <a:lnTo>
                      <a:pt x="258" y="198"/>
                    </a:lnTo>
                    <a:lnTo>
                      <a:pt x="260" y="191"/>
                    </a:lnTo>
                    <a:lnTo>
                      <a:pt x="218" y="191"/>
                    </a:lnTo>
                    <a:lnTo>
                      <a:pt x="210" y="195"/>
                    </a:lnTo>
                    <a:lnTo>
                      <a:pt x="196" y="195"/>
                    </a:lnTo>
                    <a:lnTo>
                      <a:pt x="186" y="206"/>
                    </a:lnTo>
                    <a:lnTo>
                      <a:pt x="160" y="195"/>
                    </a:lnTo>
                    <a:lnTo>
                      <a:pt x="142" y="203"/>
                    </a:lnTo>
                    <a:lnTo>
                      <a:pt x="125" y="224"/>
                    </a:lnTo>
                    <a:lnTo>
                      <a:pt x="113" y="227"/>
                    </a:lnTo>
                    <a:lnTo>
                      <a:pt x="95" y="244"/>
                    </a:lnTo>
                    <a:lnTo>
                      <a:pt x="68" y="244"/>
                    </a:lnTo>
                    <a:lnTo>
                      <a:pt x="66" y="238"/>
                    </a:lnTo>
                    <a:lnTo>
                      <a:pt x="66" y="230"/>
                    </a:lnTo>
                    <a:lnTo>
                      <a:pt x="72" y="227"/>
                    </a:lnTo>
                    <a:lnTo>
                      <a:pt x="89" y="221"/>
                    </a:lnTo>
                    <a:lnTo>
                      <a:pt x="107" y="203"/>
                    </a:lnTo>
                    <a:lnTo>
                      <a:pt x="113" y="192"/>
                    </a:lnTo>
                    <a:lnTo>
                      <a:pt x="116" y="171"/>
                    </a:lnTo>
                    <a:lnTo>
                      <a:pt x="110" y="159"/>
                    </a:lnTo>
                    <a:lnTo>
                      <a:pt x="93" y="158"/>
                    </a:lnTo>
                    <a:lnTo>
                      <a:pt x="83" y="161"/>
                    </a:lnTo>
                    <a:lnTo>
                      <a:pt x="75" y="161"/>
                    </a:lnTo>
                    <a:lnTo>
                      <a:pt x="72" y="148"/>
                    </a:lnTo>
                    <a:lnTo>
                      <a:pt x="53" y="144"/>
                    </a:lnTo>
                    <a:lnTo>
                      <a:pt x="42" y="139"/>
                    </a:lnTo>
                    <a:lnTo>
                      <a:pt x="29" y="139"/>
                    </a:lnTo>
                    <a:lnTo>
                      <a:pt x="30" y="108"/>
                    </a:lnTo>
                    <a:lnTo>
                      <a:pt x="40" y="108"/>
                    </a:lnTo>
                    <a:lnTo>
                      <a:pt x="46" y="121"/>
                    </a:lnTo>
                    <a:lnTo>
                      <a:pt x="54" y="126"/>
                    </a:lnTo>
                    <a:lnTo>
                      <a:pt x="107" y="126"/>
                    </a:lnTo>
                    <a:lnTo>
                      <a:pt x="118" y="115"/>
                    </a:lnTo>
                    <a:lnTo>
                      <a:pt x="118" y="108"/>
                    </a:lnTo>
                    <a:lnTo>
                      <a:pt x="109" y="108"/>
                    </a:lnTo>
                    <a:lnTo>
                      <a:pt x="102" y="109"/>
                    </a:lnTo>
                    <a:lnTo>
                      <a:pt x="95" y="109"/>
                    </a:lnTo>
                    <a:lnTo>
                      <a:pt x="95" y="99"/>
                    </a:lnTo>
                    <a:lnTo>
                      <a:pt x="98" y="97"/>
                    </a:lnTo>
                    <a:lnTo>
                      <a:pt x="98" y="89"/>
                    </a:lnTo>
                    <a:lnTo>
                      <a:pt x="102" y="97"/>
                    </a:lnTo>
                    <a:lnTo>
                      <a:pt x="107" y="92"/>
                    </a:lnTo>
                    <a:lnTo>
                      <a:pt x="104" y="79"/>
                    </a:lnTo>
                    <a:lnTo>
                      <a:pt x="101" y="79"/>
                    </a:lnTo>
                    <a:lnTo>
                      <a:pt x="98" y="85"/>
                    </a:lnTo>
                    <a:lnTo>
                      <a:pt x="96" y="81"/>
                    </a:lnTo>
                    <a:lnTo>
                      <a:pt x="93" y="78"/>
                    </a:lnTo>
                    <a:lnTo>
                      <a:pt x="96" y="61"/>
                    </a:lnTo>
                    <a:close/>
                    <a:moveTo>
                      <a:pt x="0" y="0"/>
                    </a:moveTo>
                    <a:lnTo>
                      <a:pt x="439" y="0"/>
                    </a:lnTo>
                    <a:lnTo>
                      <a:pt x="439" y="130"/>
                    </a:lnTo>
                    <a:lnTo>
                      <a:pt x="431" y="182"/>
                    </a:lnTo>
                    <a:lnTo>
                      <a:pt x="415" y="227"/>
                    </a:lnTo>
                    <a:lnTo>
                      <a:pt x="392" y="266"/>
                    </a:lnTo>
                    <a:lnTo>
                      <a:pt x="364" y="296"/>
                    </a:lnTo>
                    <a:lnTo>
                      <a:pt x="331" y="321"/>
                    </a:lnTo>
                    <a:lnTo>
                      <a:pt x="295" y="338"/>
                    </a:lnTo>
                    <a:lnTo>
                      <a:pt x="257" y="348"/>
                    </a:lnTo>
                    <a:lnTo>
                      <a:pt x="217" y="351"/>
                    </a:lnTo>
                    <a:lnTo>
                      <a:pt x="178" y="348"/>
                    </a:lnTo>
                    <a:lnTo>
                      <a:pt x="141" y="337"/>
                    </a:lnTo>
                    <a:lnTo>
                      <a:pt x="105" y="320"/>
                    </a:lnTo>
                    <a:lnTo>
                      <a:pt x="72" y="295"/>
                    </a:lnTo>
                    <a:lnTo>
                      <a:pt x="45" y="265"/>
                    </a:lnTo>
                    <a:lnTo>
                      <a:pt x="22" y="227"/>
                    </a:lnTo>
                    <a:lnTo>
                      <a:pt x="7" y="182"/>
                    </a:lnTo>
                    <a:lnTo>
                      <a:pt x="0" y="1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9933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341" name="Freeform 317"/>
              <p:cNvSpPr>
                <a:spLocks/>
              </p:cNvSpPr>
              <p:nvPr/>
            </p:nvSpPr>
            <p:spPr bwMode="auto">
              <a:xfrm>
                <a:off x="2075" y="1339"/>
                <a:ext cx="375" cy="192"/>
              </a:xfrm>
              <a:custGeom>
                <a:avLst/>
                <a:gdLst/>
                <a:ahLst/>
                <a:cxnLst>
                  <a:cxn ang="0">
                    <a:pos x="95" y="5"/>
                  </a:cxn>
                  <a:cxn ang="0">
                    <a:pos x="136" y="11"/>
                  </a:cxn>
                  <a:cxn ang="0">
                    <a:pos x="142" y="17"/>
                  </a:cxn>
                  <a:cxn ang="0">
                    <a:pos x="149" y="52"/>
                  </a:cxn>
                  <a:cxn ang="0">
                    <a:pos x="172" y="76"/>
                  </a:cxn>
                  <a:cxn ang="0">
                    <a:pos x="337" y="80"/>
                  </a:cxn>
                  <a:cxn ang="0">
                    <a:pos x="355" y="61"/>
                  </a:cxn>
                  <a:cxn ang="0">
                    <a:pos x="349" y="36"/>
                  </a:cxn>
                  <a:cxn ang="0">
                    <a:pos x="320" y="25"/>
                  </a:cxn>
                  <a:cxn ang="0">
                    <a:pos x="296" y="38"/>
                  </a:cxn>
                  <a:cxn ang="0">
                    <a:pos x="266" y="56"/>
                  </a:cxn>
                  <a:cxn ang="0">
                    <a:pos x="225" y="67"/>
                  </a:cxn>
                  <a:cxn ang="0">
                    <a:pos x="195" y="55"/>
                  </a:cxn>
                  <a:cxn ang="0">
                    <a:pos x="204" y="22"/>
                  </a:cxn>
                  <a:cxn ang="0">
                    <a:pos x="252" y="6"/>
                  </a:cxn>
                  <a:cxn ang="0">
                    <a:pos x="237" y="26"/>
                  </a:cxn>
                  <a:cxn ang="0">
                    <a:pos x="226" y="39"/>
                  </a:cxn>
                  <a:cxn ang="0">
                    <a:pos x="205" y="44"/>
                  </a:cxn>
                  <a:cxn ang="0">
                    <a:pos x="222" y="58"/>
                  </a:cxn>
                  <a:cxn ang="0">
                    <a:pos x="258" y="47"/>
                  </a:cxn>
                  <a:cxn ang="0">
                    <a:pos x="304" y="14"/>
                  </a:cxn>
                  <a:cxn ang="0">
                    <a:pos x="340" y="12"/>
                  </a:cxn>
                  <a:cxn ang="0">
                    <a:pos x="375" y="41"/>
                  </a:cxn>
                  <a:cxn ang="0">
                    <a:pos x="357" y="82"/>
                  </a:cxn>
                  <a:cxn ang="0">
                    <a:pos x="302" y="94"/>
                  </a:cxn>
                  <a:cxn ang="0">
                    <a:pos x="315" y="138"/>
                  </a:cxn>
                  <a:cxn ang="0">
                    <a:pos x="340" y="192"/>
                  </a:cxn>
                  <a:cxn ang="0">
                    <a:pos x="302" y="189"/>
                  </a:cxn>
                  <a:cxn ang="0">
                    <a:pos x="320" y="179"/>
                  </a:cxn>
                  <a:cxn ang="0">
                    <a:pos x="326" y="164"/>
                  </a:cxn>
                  <a:cxn ang="0">
                    <a:pos x="299" y="156"/>
                  </a:cxn>
                  <a:cxn ang="0">
                    <a:pos x="262" y="159"/>
                  </a:cxn>
                  <a:cxn ang="0">
                    <a:pos x="232" y="175"/>
                  </a:cxn>
                  <a:cxn ang="0">
                    <a:pos x="202" y="192"/>
                  </a:cxn>
                  <a:cxn ang="0">
                    <a:pos x="187" y="180"/>
                  </a:cxn>
                  <a:cxn ang="0">
                    <a:pos x="225" y="158"/>
                  </a:cxn>
                  <a:cxn ang="0">
                    <a:pos x="189" y="138"/>
                  </a:cxn>
                  <a:cxn ang="0">
                    <a:pos x="157" y="153"/>
                  </a:cxn>
                  <a:cxn ang="0">
                    <a:pos x="96" y="171"/>
                  </a:cxn>
                  <a:cxn ang="0">
                    <a:pos x="39" y="191"/>
                  </a:cxn>
                  <a:cxn ang="0">
                    <a:pos x="43" y="174"/>
                  </a:cxn>
                  <a:cxn ang="0">
                    <a:pos x="84" y="139"/>
                  </a:cxn>
                  <a:cxn ang="0">
                    <a:pos x="64" y="105"/>
                  </a:cxn>
                  <a:cxn ang="0">
                    <a:pos x="43" y="95"/>
                  </a:cxn>
                  <a:cxn ang="0">
                    <a:pos x="0" y="86"/>
                  </a:cxn>
                  <a:cxn ang="0">
                    <a:pos x="17" y="68"/>
                  </a:cxn>
                  <a:cxn ang="0">
                    <a:pos x="89" y="62"/>
                  </a:cxn>
                  <a:cxn ang="0">
                    <a:pos x="73" y="56"/>
                  </a:cxn>
                  <a:cxn ang="0">
                    <a:pos x="69" y="44"/>
                  </a:cxn>
                  <a:cxn ang="0">
                    <a:pos x="78" y="39"/>
                  </a:cxn>
                  <a:cxn ang="0">
                    <a:pos x="69" y="32"/>
                  </a:cxn>
                  <a:cxn ang="0">
                    <a:pos x="67" y="8"/>
                  </a:cxn>
                </a:cxnLst>
                <a:rect l="0" t="0" r="r" b="b"/>
                <a:pathLst>
                  <a:path w="375" h="192">
                    <a:moveTo>
                      <a:pt x="67" y="8"/>
                    </a:moveTo>
                    <a:lnTo>
                      <a:pt x="67" y="5"/>
                    </a:lnTo>
                    <a:lnTo>
                      <a:pt x="95" y="5"/>
                    </a:lnTo>
                    <a:lnTo>
                      <a:pt x="95" y="0"/>
                    </a:lnTo>
                    <a:lnTo>
                      <a:pt x="136" y="0"/>
                    </a:lnTo>
                    <a:lnTo>
                      <a:pt x="136" y="11"/>
                    </a:lnTo>
                    <a:lnTo>
                      <a:pt x="128" y="11"/>
                    </a:lnTo>
                    <a:lnTo>
                      <a:pt x="134" y="17"/>
                    </a:lnTo>
                    <a:lnTo>
                      <a:pt x="142" y="17"/>
                    </a:lnTo>
                    <a:lnTo>
                      <a:pt x="143" y="20"/>
                    </a:lnTo>
                    <a:lnTo>
                      <a:pt x="143" y="44"/>
                    </a:lnTo>
                    <a:lnTo>
                      <a:pt x="149" y="52"/>
                    </a:lnTo>
                    <a:lnTo>
                      <a:pt x="152" y="59"/>
                    </a:lnTo>
                    <a:lnTo>
                      <a:pt x="163" y="67"/>
                    </a:lnTo>
                    <a:lnTo>
                      <a:pt x="172" y="76"/>
                    </a:lnTo>
                    <a:lnTo>
                      <a:pt x="187" y="76"/>
                    </a:lnTo>
                    <a:lnTo>
                      <a:pt x="195" y="80"/>
                    </a:lnTo>
                    <a:lnTo>
                      <a:pt x="337" y="80"/>
                    </a:lnTo>
                    <a:lnTo>
                      <a:pt x="341" y="76"/>
                    </a:lnTo>
                    <a:lnTo>
                      <a:pt x="351" y="67"/>
                    </a:lnTo>
                    <a:lnTo>
                      <a:pt x="355" y="61"/>
                    </a:lnTo>
                    <a:lnTo>
                      <a:pt x="355" y="50"/>
                    </a:lnTo>
                    <a:lnTo>
                      <a:pt x="354" y="41"/>
                    </a:lnTo>
                    <a:lnTo>
                      <a:pt x="349" y="36"/>
                    </a:lnTo>
                    <a:lnTo>
                      <a:pt x="345" y="28"/>
                    </a:lnTo>
                    <a:lnTo>
                      <a:pt x="335" y="25"/>
                    </a:lnTo>
                    <a:lnTo>
                      <a:pt x="320" y="25"/>
                    </a:lnTo>
                    <a:lnTo>
                      <a:pt x="310" y="28"/>
                    </a:lnTo>
                    <a:lnTo>
                      <a:pt x="302" y="33"/>
                    </a:lnTo>
                    <a:lnTo>
                      <a:pt x="296" y="38"/>
                    </a:lnTo>
                    <a:lnTo>
                      <a:pt x="285" y="44"/>
                    </a:lnTo>
                    <a:lnTo>
                      <a:pt x="273" y="53"/>
                    </a:lnTo>
                    <a:lnTo>
                      <a:pt x="266" y="56"/>
                    </a:lnTo>
                    <a:lnTo>
                      <a:pt x="251" y="62"/>
                    </a:lnTo>
                    <a:lnTo>
                      <a:pt x="240" y="65"/>
                    </a:lnTo>
                    <a:lnTo>
                      <a:pt x="225" y="67"/>
                    </a:lnTo>
                    <a:lnTo>
                      <a:pt x="211" y="67"/>
                    </a:lnTo>
                    <a:lnTo>
                      <a:pt x="201" y="62"/>
                    </a:lnTo>
                    <a:lnTo>
                      <a:pt x="195" y="55"/>
                    </a:lnTo>
                    <a:lnTo>
                      <a:pt x="193" y="46"/>
                    </a:lnTo>
                    <a:lnTo>
                      <a:pt x="195" y="32"/>
                    </a:lnTo>
                    <a:lnTo>
                      <a:pt x="204" y="22"/>
                    </a:lnTo>
                    <a:lnTo>
                      <a:pt x="219" y="12"/>
                    </a:lnTo>
                    <a:lnTo>
                      <a:pt x="242" y="12"/>
                    </a:lnTo>
                    <a:lnTo>
                      <a:pt x="252" y="6"/>
                    </a:lnTo>
                    <a:lnTo>
                      <a:pt x="252" y="17"/>
                    </a:lnTo>
                    <a:lnTo>
                      <a:pt x="246" y="20"/>
                    </a:lnTo>
                    <a:lnTo>
                      <a:pt x="237" y="26"/>
                    </a:lnTo>
                    <a:lnTo>
                      <a:pt x="229" y="28"/>
                    </a:lnTo>
                    <a:lnTo>
                      <a:pt x="231" y="38"/>
                    </a:lnTo>
                    <a:lnTo>
                      <a:pt x="226" y="39"/>
                    </a:lnTo>
                    <a:lnTo>
                      <a:pt x="220" y="32"/>
                    </a:lnTo>
                    <a:lnTo>
                      <a:pt x="205" y="36"/>
                    </a:lnTo>
                    <a:lnTo>
                      <a:pt x="205" y="44"/>
                    </a:lnTo>
                    <a:lnTo>
                      <a:pt x="207" y="49"/>
                    </a:lnTo>
                    <a:lnTo>
                      <a:pt x="213" y="55"/>
                    </a:lnTo>
                    <a:lnTo>
                      <a:pt x="222" y="58"/>
                    </a:lnTo>
                    <a:lnTo>
                      <a:pt x="231" y="56"/>
                    </a:lnTo>
                    <a:lnTo>
                      <a:pt x="246" y="53"/>
                    </a:lnTo>
                    <a:lnTo>
                      <a:pt x="258" y="47"/>
                    </a:lnTo>
                    <a:lnTo>
                      <a:pt x="273" y="38"/>
                    </a:lnTo>
                    <a:lnTo>
                      <a:pt x="296" y="22"/>
                    </a:lnTo>
                    <a:lnTo>
                      <a:pt x="304" y="14"/>
                    </a:lnTo>
                    <a:lnTo>
                      <a:pt x="320" y="11"/>
                    </a:lnTo>
                    <a:lnTo>
                      <a:pt x="329" y="9"/>
                    </a:lnTo>
                    <a:lnTo>
                      <a:pt x="340" y="12"/>
                    </a:lnTo>
                    <a:lnTo>
                      <a:pt x="354" y="19"/>
                    </a:lnTo>
                    <a:lnTo>
                      <a:pt x="365" y="28"/>
                    </a:lnTo>
                    <a:lnTo>
                      <a:pt x="375" y="41"/>
                    </a:lnTo>
                    <a:lnTo>
                      <a:pt x="375" y="58"/>
                    </a:lnTo>
                    <a:lnTo>
                      <a:pt x="365" y="73"/>
                    </a:lnTo>
                    <a:lnTo>
                      <a:pt x="357" y="82"/>
                    </a:lnTo>
                    <a:lnTo>
                      <a:pt x="346" y="89"/>
                    </a:lnTo>
                    <a:lnTo>
                      <a:pt x="335" y="94"/>
                    </a:lnTo>
                    <a:lnTo>
                      <a:pt x="302" y="94"/>
                    </a:lnTo>
                    <a:lnTo>
                      <a:pt x="302" y="127"/>
                    </a:lnTo>
                    <a:lnTo>
                      <a:pt x="308" y="135"/>
                    </a:lnTo>
                    <a:lnTo>
                      <a:pt x="315" y="138"/>
                    </a:lnTo>
                    <a:lnTo>
                      <a:pt x="338" y="138"/>
                    </a:lnTo>
                    <a:lnTo>
                      <a:pt x="340" y="142"/>
                    </a:lnTo>
                    <a:lnTo>
                      <a:pt x="340" y="192"/>
                    </a:lnTo>
                    <a:lnTo>
                      <a:pt x="305" y="192"/>
                    </a:lnTo>
                    <a:lnTo>
                      <a:pt x="305" y="189"/>
                    </a:lnTo>
                    <a:lnTo>
                      <a:pt x="302" y="189"/>
                    </a:lnTo>
                    <a:lnTo>
                      <a:pt x="301" y="182"/>
                    </a:lnTo>
                    <a:lnTo>
                      <a:pt x="305" y="179"/>
                    </a:lnTo>
                    <a:lnTo>
                      <a:pt x="320" y="179"/>
                    </a:lnTo>
                    <a:lnTo>
                      <a:pt x="320" y="174"/>
                    </a:lnTo>
                    <a:lnTo>
                      <a:pt x="325" y="174"/>
                    </a:lnTo>
                    <a:lnTo>
                      <a:pt x="326" y="164"/>
                    </a:lnTo>
                    <a:lnTo>
                      <a:pt x="319" y="162"/>
                    </a:lnTo>
                    <a:lnTo>
                      <a:pt x="307" y="159"/>
                    </a:lnTo>
                    <a:lnTo>
                      <a:pt x="299" y="156"/>
                    </a:lnTo>
                    <a:lnTo>
                      <a:pt x="287" y="158"/>
                    </a:lnTo>
                    <a:lnTo>
                      <a:pt x="270" y="166"/>
                    </a:lnTo>
                    <a:lnTo>
                      <a:pt x="262" y="159"/>
                    </a:lnTo>
                    <a:lnTo>
                      <a:pt x="248" y="162"/>
                    </a:lnTo>
                    <a:lnTo>
                      <a:pt x="240" y="166"/>
                    </a:lnTo>
                    <a:lnTo>
                      <a:pt x="232" y="175"/>
                    </a:lnTo>
                    <a:lnTo>
                      <a:pt x="225" y="185"/>
                    </a:lnTo>
                    <a:lnTo>
                      <a:pt x="217" y="191"/>
                    </a:lnTo>
                    <a:lnTo>
                      <a:pt x="202" y="192"/>
                    </a:lnTo>
                    <a:lnTo>
                      <a:pt x="190" y="192"/>
                    </a:lnTo>
                    <a:lnTo>
                      <a:pt x="187" y="189"/>
                    </a:lnTo>
                    <a:lnTo>
                      <a:pt x="187" y="180"/>
                    </a:lnTo>
                    <a:lnTo>
                      <a:pt x="196" y="179"/>
                    </a:lnTo>
                    <a:lnTo>
                      <a:pt x="205" y="174"/>
                    </a:lnTo>
                    <a:lnTo>
                      <a:pt x="225" y="158"/>
                    </a:lnTo>
                    <a:lnTo>
                      <a:pt x="229" y="145"/>
                    </a:lnTo>
                    <a:lnTo>
                      <a:pt x="231" y="138"/>
                    </a:lnTo>
                    <a:lnTo>
                      <a:pt x="189" y="138"/>
                    </a:lnTo>
                    <a:lnTo>
                      <a:pt x="181" y="142"/>
                    </a:lnTo>
                    <a:lnTo>
                      <a:pt x="167" y="142"/>
                    </a:lnTo>
                    <a:lnTo>
                      <a:pt x="157" y="153"/>
                    </a:lnTo>
                    <a:lnTo>
                      <a:pt x="131" y="142"/>
                    </a:lnTo>
                    <a:lnTo>
                      <a:pt x="113" y="150"/>
                    </a:lnTo>
                    <a:lnTo>
                      <a:pt x="96" y="171"/>
                    </a:lnTo>
                    <a:lnTo>
                      <a:pt x="84" y="174"/>
                    </a:lnTo>
                    <a:lnTo>
                      <a:pt x="66" y="191"/>
                    </a:lnTo>
                    <a:lnTo>
                      <a:pt x="39" y="191"/>
                    </a:lnTo>
                    <a:lnTo>
                      <a:pt x="37" y="185"/>
                    </a:lnTo>
                    <a:lnTo>
                      <a:pt x="37" y="177"/>
                    </a:lnTo>
                    <a:lnTo>
                      <a:pt x="43" y="174"/>
                    </a:lnTo>
                    <a:lnTo>
                      <a:pt x="60" y="168"/>
                    </a:lnTo>
                    <a:lnTo>
                      <a:pt x="78" y="150"/>
                    </a:lnTo>
                    <a:lnTo>
                      <a:pt x="84" y="139"/>
                    </a:lnTo>
                    <a:lnTo>
                      <a:pt x="87" y="118"/>
                    </a:lnTo>
                    <a:lnTo>
                      <a:pt x="81" y="106"/>
                    </a:lnTo>
                    <a:lnTo>
                      <a:pt x="64" y="105"/>
                    </a:lnTo>
                    <a:lnTo>
                      <a:pt x="54" y="108"/>
                    </a:lnTo>
                    <a:lnTo>
                      <a:pt x="46" y="108"/>
                    </a:lnTo>
                    <a:lnTo>
                      <a:pt x="43" y="95"/>
                    </a:lnTo>
                    <a:lnTo>
                      <a:pt x="24" y="91"/>
                    </a:lnTo>
                    <a:lnTo>
                      <a:pt x="13" y="86"/>
                    </a:lnTo>
                    <a:lnTo>
                      <a:pt x="0" y="86"/>
                    </a:lnTo>
                    <a:lnTo>
                      <a:pt x="1" y="55"/>
                    </a:lnTo>
                    <a:lnTo>
                      <a:pt x="11" y="55"/>
                    </a:lnTo>
                    <a:lnTo>
                      <a:pt x="17" y="68"/>
                    </a:lnTo>
                    <a:lnTo>
                      <a:pt x="25" y="73"/>
                    </a:lnTo>
                    <a:lnTo>
                      <a:pt x="78" y="73"/>
                    </a:lnTo>
                    <a:lnTo>
                      <a:pt x="89" y="62"/>
                    </a:lnTo>
                    <a:lnTo>
                      <a:pt x="89" y="55"/>
                    </a:lnTo>
                    <a:lnTo>
                      <a:pt x="80" y="55"/>
                    </a:lnTo>
                    <a:lnTo>
                      <a:pt x="73" y="56"/>
                    </a:lnTo>
                    <a:lnTo>
                      <a:pt x="66" y="56"/>
                    </a:lnTo>
                    <a:lnTo>
                      <a:pt x="66" y="46"/>
                    </a:lnTo>
                    <a:lnTo>
                      <a:pt x="69" y="44"/>
                    </a:lnTo>
                    <a:lnTo>
                      <a:pt x="69" y="36"/>
                    </a:lnTo>
                    <a:lnTo>
                      <a:pt x="73" y="44"/>
                    </a:lnTo>
                    <a:lnTo>
                      <a:pt x="78" y="39"/>
                    </a:lnTo>
                    <a:lnTo>
                      <a:pt x="75" y="26"/>
                    </a:lnTo>
                    <a:lnTo>
                      <a:pt x="72" y="26"/>
                    </a:lnTo>
                    <a:lnTo>
                      <a:pt x="69" y="32"/>
                    </a:lnTo>
                    <a:lnTo>
                      <a:pt x="67" y="28"/>
                    </a:lnTo>
                    <a:lnTo>
                      <a:pt x="64" y="25"/>
                    </a:lnTo>
                    <a:lnTo>
                      <a:pt x="67" y="8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342" name="Freeform 318"/>
              <p:cNvSpPr>
                <a:spLocks/>
              </p:cNvSpPr>
              <p:nvPr/>
            </p:nvSpPr>
            <p:spPr bwMode="auto">
              <a:xfrm>
                <a:off x="2046" y="1286"/>
                <a:ext cx="439" cy="35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39" y="0"/>
                  </a:cxn>
                  <a:cxn ang="0">
                    <a:pos x="439" y="130"/>
                  </a:cxn>
                  <a:cxn ang="0">
                    <a:pos x="439" y="130"/>
                  </a:cxn>
                  <a:cxn ang="0">
                    <a:pos x="431" y="182"/>
                  </a:cxn>
                  <a:cxn ang="0">
                    <a:pos x="415" y="227"/>
                  </a:cxn>
                  <a:cxn ang="0">
                    <a:pos x="392" y="266"/>
                  </a:cxn>
                  <a:cxn ang="0">
                    <a:pos x="364" y="296"/>
                  </a:cxn>
                  <a:cxn ang="0">
                    <a:pos x="331" y="321"/>
                  </a:cxn>
                  <a:cxn ang="0">
                    <a:pos x="295" y="338"/>
                  </a:cxn>
                  <a:cxn ang="0">
                    <a:pos x="257" y="348"/>
                  </a:cxn>
                  <a:cxn ang="0">
                    <a:pos x="217" y="351"/>
                  </a:cxn>
                  <a:cxn ang="0">
                    <a:pos x="178" y="348"/>
                  </a:cxn>
                  <a:cxn ang="0">
                    <a:pos x="141" y="337"/>
                  </a:cxn>
                  <a:cxn ang="0">
                    <a:pos x="105" y="320"/>
                  </a:cxn>
                  <a:cxn ang="0">
                    <a:pos x="72" y="295"/>
                  </a:cxn>
                  <a:cxn ang="0">
                    <a:pos x="45" y="265"/>
                  </a:cxn>
                  <a:cxn ang="0">
                    <a:pos x="22" y="227"/>
                  </a:cxn>
                  <a:cxn ang="0">
                    <a:pos x="7" y="182"/>
                  </a:cxn>
                  <a:cxn ang="0">
                    <a:pos x="0" y="130"/>
                  </a:cxn>
                  <a:cxn ang="0">
                    <a:pos x="0" y="0"/>
                  </a:cxn>
                </a:cxnLst>
                <a:rect l="0" t="0" r="r" b="b"/>
                <a:pathLst>
                  <a:path w="439" h="351">
                    <a:moveTo>
                      <a:pt x="0" y="0"/>
                    </a:moveTo>
                    <a:lnTo>
                      <a:pt x="439" y="0"/>
                    </a:lnTo>
                    <a:lnTo>
                      <a:pt x="439" y="130"/>
                    </a:lnTo>
                    <a:lnTo>
                      <a:pt x="431" y="182"/>
                    </a:lnTo>
                    <a:lnTo>
                      <a:pt x="415" y="227"/>
                    </a:lnTo>
                    <a:lnTo>
                      <a:pt x="392" y="266"/>
                    </a:lnTo>
                    <a:lnTo>
                      <a:pt x="364" y="296"/>
                    </a:lnTo>
                    <a:lnTo>
                      <a:pt x="331" y="321"/>
                    </a:lnTo>
                    <a:lnTo>
                      <a:pt x="295" y="338"/>
                    </a:lnTo>
                    <a:lnTo>
                      <a:pt x="257" y="348"/>
                    </a:lnTo>
                    <a:lnTo>
                      <a:pt x="217" y="351"/>
                    </a:lnTo>
                    <a:lnTo>
                      <a:pt x="178" y="348"/>
                    </a:lnTo>
                    <a:lnTo>
                      <a:pt x="141" y="337"/>
                    </a:lnTo>
                    <a:lnTo>
                      <a:pt x="105" y="320"/>
                    </a:lnTo>
                    <a:lnTo>
                      <a:pt x="72" y="295"/>
                    </a:lnTo>
                    <a:lnTo>
                      <a:pt x="45" y="265"/>
                    </a:lnTo>
                    <a:lnTo>
                      <a:pt x="22" y="227"/>
                    </a:lnTo>
                    <a:lnTo>
                      <a:pt x="7" y="182"/>
                    </a:lnTo>
                    <a:lnTo>
                      <a:pt x="0" y="130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343" name="Freeform 319"/>
              <p:cNvSpPr>
                <a:spLocks noEditPoints="1"/>
              </p:cNvSpPr>
              <p:nvPr/>
            </p:nvSpPr>
            <p:spPr bwMode="auto">
              <a:xfrm>
                <a:off x="2036" y="1095"/>
                <a:ext cx="457" cy="55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57" y="0"/>
                  </a:cxn>
                  <a:cxn ang="0">
                    <a:pos x="457" y="321"/>
                  </a:cxn>
                  <a:cxn ang="0">
                    <a:pos x="447" y="375"/>
                  </a:cxn>
                  <a:cxn ang="0">
                    <a:pos x="431" y="421"/>
                  </a:cxn>
                  <a:cxn ang="0">
                    <a:pos x="408" y="461"/>
                  </a:cxn>
                  <a:cxn ang="0">
                    <a:pos x="378" y="492"/>
                  </a:cxn>
                  <a:cxn ang="0">
                    <a:pos x="343" y="518"/>
                  </a:cxn>
                  <a:cxn ang="0">
                    <a:pos x="307" y="535"/>
                  </a:cxn>
                  <a:cxn ang="0">
                    <a:pos x="267" y="547"/>
                  </a:cxn>
                  <a:cxn ang="0">
                    <a:pos x="226" y="550"/>
                  </a:cxn>
                  <a:cxn ang="0">
                    <a:pos x="185" y="547"/>
                  </a:cxn>
                  <a:cxn ang="0">
                    <a:pos x="145" y="535"/>
                  </a:cxn>
                  <a:cxn ang="0">
                    <a:pos x="109" y="517"/>
                  </a:cxn>
                  <a:cxn ang="0">
                    <a:pos x="75" y="492"/>
                  </a:cxn>
                  <a:cxn ang="0">
                    <a:pos x="47" y="460"/>
                  </a:cxn>
                  <a:cxn ang="0">
                    <a:pos x="23" y="421"/>
                  </a:cxn>
                  <a:cxn ang="0">
                    <a:pos x="8" y="374"/>
                  </a:cxn>
                  <a:cxn ang="0">
                    <a:pos x="0" y="321"/>
                  </a:cxn>
                  <a:cxn ang="0">
                    <a:pos x="0" y="0"/>
                  </a:cxn>
                  <a:cxn ang="0">
                    <a:pos x="17" y="14"/>
                  </a:cxn>
                  <a:cxn ang="0">
                    <a:pos x="438" y="14"/>
                  </a:cxn>
                  <a:cxn ang="0">
                    <a:pos x="438" y="316"/>
                  </a:cxn>
                  <a:cxn ang="0">
                    <a:pos x="430" y="367"/>
                  </a:cxn>
                  <a:cxn ang="0">
                    <a:pos x="415" y="411"/>
                  </a:cxn>
                  <a:cxn ang="0">
                    <a:pos x="393" y="446"/>
                  </a:cxn>
                  <a:cxn ang="0">
                    <a:pos x="366" y="477"/>
                  </a:cxn>
                  <a:cxn ang="0">
                    <a:pos x="335" y="501"/>
                  </a:cxn>
                  <a:cxn ang="0">
                    <a:pos x="301" y="517"/>
                  </a:cxn>
                  <a:cxn ang="0">
                    <a:pos x="264" y="527"/>
                  </a:cxn>
                  <a:cxn ang="0">
                    <a:pos x="226" y="530"/>
                  </a:cxn>
                  <a:cxn ang="0">
                    <a:pos x="189" y="527"/>
                  </a:cxn>
                  <a:cxn ang="0">
                    <a:pos x="153" y="517"/>
                  </a:cxn>
                  <a:cxn ang="0">
                    <a:pos x="118" y="500"/>
                  </a:cxn>
                  <a:cxn ang="0">
                    <a:pos x="87" y="477"/>
                  </a:cxn>
                  <a:cxn ang="0">
                    <a:pos x="61" y="446"/>
                  </a:cxn>
                  <a:cxn ang="0">
                    <a:pos x="39" y="410"/>
                  </a:cxn>
                  <a:cxn ang="0">
                    <a:pos x="24" y="367"/>
                  </a:cxn>
                  <a:cxn ang="0">
                    <a:pos x="17" y="316"/>
                  </a:cxn>
                  <a:cxn ang="0">
                    <a:pos x="17" y="14"/>
                  </a:cxn>
                </a:cxnLst>
                <a:rect l="0" t="0" r="r" b="b"/>
                <a:pathLst>
                  <a:path w="457" h="550">
                    <a:moveTo>
                      <a:pt x="0" y="0"/>
                    </a:moveTo>
                    <a:lnTo>
                      <a:pt x="457" y="0"/>
                    </a:lnTo>
                    <a:lnTo>
                      <a:pt x="457" y="321"/>
                    </a:lnTo>
                    <a:lnTo>
                      <a:pt x="447" y="375"/>
                    </a:lnTo>
                    <a:lnTo>
                      <a:pt x="431" y="421"/>
                    </a:lnTo>
                    <a:lnTo>
                      <a:pt x="408" y="461"/>
                    </a:lnTo>
                    <a:lnTo>
                      <a:pt x="378" y="492"/>
                    </a:lnTo>
                    <a:lnTo>
                      <a:pt x="343" y="518"/>
                    </a:lnTo>
                    <a:lnTo>
                      <a:pt x="307" y="535"/>
                    </a:lnTo>
                    <a:lnTo>
                      <a:pt x="267" y="547"/>
                    </a:lnTo>
                    <a:lnTo>
                      <a:pt x="226" y="550"/>
                    </a:lnTo>
                    <a:lnTo>
                      <a:pt x="185" y="547"/>
                    </a:lnTo>
                    <a:lnTo>
                      <a:pt x="145" y="535"/>
                    </a:lnTo>
                    <a:lnTo>
                      <a:pt x="109" y="517"/>
                    </a:lnTo>
                    <a:lnTo>
                      <a:pt x="75" y="492"/>
                    </a:lnTo>
                    <a:lnTo>
                      <a:pt x="47" y="460"/>
                    </a:lnTo>
                    <a:lnTo>
                      <a:pt x="23" y="421"/>
                    </a:lnTo>
                    <a:lnTo>
                      <a:pt x="8" y="374"/>
                    </a:lnTo>
                    <a:lnTo>
                      <a:pt x="0" y="321"/>
                    </a:lnTo>
                    <a:lnTo>
                      <a:pt x="0" y="0"/>
                    </a:lnTo>
                    <a:close/>
                    <a:moveTo>
                      <a:pt x="17" y="14"/>
                    </a:moveTo>
                    <a:lnTo>
                      <a:pt x="438" y="14"/>
                    </a:lnTo>
                    <a:lnTo>
                      <a:pt x="438" y="316"/>
                    </a:lnTo>
                    <a:lnTo>
                      <a:pt x="430" y="367"/>
                    </a:lnTo>
                    <a:lnTo>
                      <a:pt x="415" y="411"/>
                    </a:lnTo>
                    <a:lnTo>
                      <a:pt x="393" y="446"/>
                    </a:lnTo>
                    <a:lnTo>
                      <a:pt x="366" y="477"/>
                    </a:lnTo>
                    <a:lnTo>
                      <a:pt x="335" y="501"/>
                    </a:lnTo>
                    <a:lnTo>
                      <a:pt x="301" y="517"/>
                    </a:lnTo>
                    <a:lnTo>
                      <a:pt x="264" y="527"/>
                    </a:lnTo>
                    <a:lnTo>
                      <a:pt x="226" y="530"/>
                    </a:lnTo>
                    <a:lnTo>
                      <a:pt x="189" y="527"/>
                    </a:lnTo>
                    <a:lnTo>
                      <a:pt x="153" y="517"/>
                    </a:lnTo>
                    <a:lnTo>
                      <a:pt x="118" y="500"/>
                    </a:lnTo>
                    <a:lnTo>
                      <a:pt x="87" y="477"/>
                    </a:lnTo>
                    <a:lnTo>
                      <a:pt x="61" y="446"/>
                    </a:lnTo>
                    <a:lnTo>
                      <a:pt x="39" y="410"/>
                    </a:lnTo>
                    <a:lnTo>
                      <a:pt x="24" y="367"/>
                    </a:lnTo>
                    <a:lnTo>
                      <a:pt x="17" y="316"/>
                    </a:lnTo>
                    <a:lnTo>
                      <a:pt x="17" y="14"/>
                    </a:lnTo>
                    <a:close/>
                  </a:path>
                </a:pathLst>
              </a:custGeom>
              <a:solidFill>
                <a:srgbClr val="B2B2B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344" name="Freeform 320"/>
              <p:cNvSpPr>
                <a:spLocks/>
              </p:cNvSpPr>
              <p:nvPr/>
            </p:nvSpPr>
            <p:spPr bwMode="auto">
              <a:xfrm>
                <a:off x="2036" y="1095"/>
                <a:ext cx="457" cy="55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57" y="0"/>
                  </a:cxn>
                  <a:cxn ang="0">
                    <a:pos x="457" y="321"/>
                  </a:cxn>
                  <a:cxn ang="0">
                    <a:pos x="457" y="321"/>
                  </a:cxn>
                  <a:cxn ang="0">
                    <a:pos x="447" y="375"/>
                  </a:cxn>
                  <a:cxn ang="0">
                    <a:pos x="431" y="421"/>
                  </a:cxn>
                  <a:cxn ang="0">
                    <a:pos x="408" y="461"/>
                  </a:cxn>
                  <a:cxn ang="0">
                    <a:pos x="378" y="492"/>
                  </a:cxn>
                  <a:cxn ang="0">
                    <a:pos x="343" y="518"/>
                  </a:cxn>
                  <a:cxn ang="0">
                    <a:pos x="307" y="535"/>
                  </a:cxn>
                  <a:cxn ang="0">
                    <a:pos x="267" y="547"/>
                  </a:cxn>
                  <a:cxn ang="0">
                    <a:pos x="226" y="550"/>
                  </a:cxn>
                  <a:cxn ang="0">
                    <a:pos x="185" y="547"/>
                  </a:cxn>
                  <a:cxn ang="0">
                    <a:pos x="145" y="535"/>
                  </a:cxn>
                  <a:cxn ang="0">
                    <a:pos x="109" y="517"/>
                  </a:cxn>
                  <a:cxn ang="0">
                    <a:pos x="75" y="492"/>
                  </a:cxn>
                  <a:cxn ang="0">
                    <a:pos x="47" y="460"/>
                  </a:cxn>
                  <a:cxn ang="0">
                    <a:pos x="23" y="421"/>
                  </a:cxn>
                  <a:cxn ang="0">
                    <a:pos x="8" y="374"/>
                  </a:cxn>
                  <a:cxn ang="0">
                    <a:pos x="0" y="321"/>
                  </a:cxn>
                  <a:cxn ang="0">
                    <a:pos x="0" y="0"/>
                  </a:cxn>
                </a:cxnLst>
                <a:rect l="0" t="0" r="r" b="b"/>
                <a:pathLst>
                  <a:path w="457" h="550">
                    <a:moveTo>
                      <a:pt x="0" y="0"/>
                    </a:moveTo>
                    <a:lnTo>
                      <a:pt x="457" y="0"/>
                    </a:lnTo>
                    <a:lnTo>
                      <a:pt x="457" y="321"/>
                    </a:lnTo>
                    <a:lnTo>
                      <a:pt x="447" y="375"/>
                    </a:lnTo>
                    <a:lnTo>
                      <a:pt x="431" y="421"/>
                    </a:lnTo>
                    <a:lnTo>
                      <a:pt x="408" y="461"/>
                    </a:lnTo>
                    <a:lnTo>
                      <a:pt x="378" y="492"/>
                    </a:lnTo>
                    <a:lnTo>
                      <a:pt x="343" y="518"/>
                    </a:lnTo>
                    <a:lnTo>
                      <a:pt x="307" y="535"/>
                    </a:lnTo>
                    <a:lnTo>
                      <a:pt x="267" y="547"/>
                    </a:lnTo>
                    <a:lnTo>
                      <a:pt x="226" y="550"/>
                    </a:lnTo>
                    <a:lnTo>
                      <a:pt x="185" y="547"/>
                    </a:lnTo>
                    <a:lnTo>
                      <a:pt x="145" y="535"/>
                    </a:lnTo>
                    <a:lnTo>
                      <a:pt x="109" y="517"/>
                    </a:lnTo>
                    <a:lnTo>
                      <a:pt x="75" y="492"/>
                    </a:lnTo>
                    <a:lnTo>
                      <a:pt x="47" y="460"/>
                    </a:lnTo>
                    <a:lnTo>
                      <a:pt x="23" y="421"/>
                    </a:lnTo>
                    <a:lnTo>
                      <a:pt x="8" y="374"/>
                    </a:lnTo>
                    <a:lnTo>
                      <a:pt x="0" y="321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7F7F7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345" name="Freeform 321"/>
              <p:cNvSpPr>
                <a:spLocks/>
              </p:cNvSpPr>
              <p:nvPr/>
            </p:nvSpPr>
            <p:spPr bwMode="auto">
              <a:xfrm>
                <a:off x="2053" y="1109"/>
                <a:ext cx="421" cy="5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21" y="0"/>
                  </a:cxn>
                  <a:cxn ang="0">
                    <a:pos x="421" y="302"/>
                  </a:cxn>
                  <a:cxn ang="0">
                    <a:pos x="421" y="302"/>
                  </a:cxn>
                  <a:cxn ang="0">
                    <a:pos x="413" y="353"/>
                  </a:cxn>
                  <a:cxn ang="0">
                    <a:pos x="398" y="397"/>
                  </a:cxn>
                  <a:cxn ang="0">
                    <a:pos x="376" y="432"/>
                  </a:cxn>
                  <a:cxn ang="0">
                    <a:pos x="349" y="463"/>
                  </a:cxn>
                  <a:cxn ang="0">
                    <a:pos x="318" y="487"/>
                  </a:cxn>
                  <a:cxn ang="0">
                    <a:pos x="284" y="503"/>
                  </a:cxn>
                  <a:cxn ang="0">
                    <a:pos x="247" y="513"/>
                  </a:cxn>
                  <a:cxn ang="0">
                    <a:pos x="209" y="516"/>
                  </a:cxn>
                  <a:cxn ang="0">
                    <a:pos x="172" y="513"/>
                  </a:cxn>
                  <a:cxn ang="0">
                    <a:pos x="136" y="503"/>
                  </a:cxn>
                  <a:cxn ang="0">
                    <a:pos x="101" y="486"/>
                  </a:cxn>
                  <a:cxn ang="0">
                    <a:pos x="70" y="463"/>
                  </a:cxn>
                  <a:cxn ang="0">
                    <a:pos x="44" y="432"/>
                  </a:cxn>
                  <a:cxn ang="0">
                    <a:pos x="22" y="396"/>
                  </a:cxn>
                  <a:cxn ang="0">
                    <a:pos x="7" y="353"/>
                  </a:cxn>
                  <a:cxn ang="0">
                    <a:pos x="0" y="302"/>
                  </a:cxn>
                  <a:cxn ang="0">
                    <a:pos x="0" y="0"/>
                  </a:cxn>
                </a:cxnLst>
                <a:rect l="0" t="0" r="r" b="b"/>
                <a:pathLst>
                  <a:path w="421" h="516">
                    <a:moveTo>
                      <a:pt x="0" y="0"/>
                    </a:moveTo>
                    <a:lnTo>
                      <a:pt x="421" y="0"/>
                    </a:lnTo>
                    <a:lnTo>
                      <a:pt x="421" y="302"/>
                    </a:lnTo>
                    <a:lnTo>
                      <a:pt x="413" y="353"/>
                    </a:lnTo>
                    <a:lnTo>
                      <a:pt x="398" y="397"/>
                    </a:lnTo>
                    <a:lnTo>
                      <a:pt x="376" y="432"/>
                    </a:lnTo>
                    <a:lnTo>
                      <a:pt x="349" y="463"/>
                    </a:lnTo>
                    <a:lnTo>
                      <a:pt x="318" y="487"/>
                    </a:lnTo>
                    <a:lnTo>
                      <a:pt x="284" y="503"/>
                    </a:lnTo>
                    <a:lnTo>
                      <a:pt x="247" y="513"/>
                    </a:lnTo>
                    <a:lnTo>
                      <a:pt x="209" y="516"/>
                    </a:lnTo>
                    <a:lnTo>
                      <a:pt x="172" y="513"/>
                    </a:lnTo>
                    <a:lnTo>
                      <a:pt x="136" y="503"/>
                    </a:lnTo>
                    <a:lnTo>
                      <a:pt x="101" y="486"/>
                    </a:lnTo>
                    <a:lnTo>
                      <a:pt x="70" y="463"/>
                    </a:lnTo>
                    <a:lnTo>
                      <a:pt x="44" y="432"/>
                    </a:lnTo>
                    <a:lnTo>
                      <a:pt x="22" y="396"/>
                    </a:lnTo>
                    <a:lnTo>
                      <a:pt x="7" y="353"/>
                    </a:lnTo>
                    <a:lnTo>
                      <a:pt x="0" y="302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7F7F7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346" name="Freeform 322"/>
              <p:cNvSpPr>
                <a:spLocks noEditPoints="1"/>
              </p:cNvSpPr>
              <p:nvPr/>
            </p:nvSpPr>
            <p:spPr bwMode="auto">
              <a:xfrm>
                <a:off x="1947" y="1007"/>
                <a:ext cx="630" cy="729"/>
              </a:xfrm>
              <a:custGeom>
                <a:avLst/>
                <a:gdLst/>
                <a:ahLst/>
                <a:cxnLst>
                  <a:cxn ang="0">
                    <a:pos x="16" y="19"/>
                  </a:cxn>
                  <a:cxn ang="0">
                    <a:pos x="611" y="19"/>
                  </a:cxn>
                  <a:cxn ang="0">
                    <a:pos x="611" y="423"/>
                  </a:cxn>
                  <a:cxn ang="0">
                    <a:pos x="600" y="490"/>
                  </a:cxn>
                  <a:cxn ang="0">
                    <a:pos x="578" y="549"/>
                  </a:cxn>
                  <a:cxn ang="0">
                    <a:pos x="547" y="598"/>
                  </a:cxn>
                  <a:cxn ang="0">
                    <a:pos x="509" y="638"/>
                  </a:cxn>
                  <a:cxn ang="0">
                    <a:pos x="464" y="668"/>
                  </a:cxn>
                  <a:cxn ang="0">
                    <a:pos x="416" y="691"/>
                  </a:cxn>
                  <a:cxn ang="0">
                    <a:pos x="364" y="704"/>
                  </a:cxn>
                  <a:cxn ang="0">
                    <a:pos x="311" y="708"/>
                  </a:cxn>
                  <a:cxn ang="0">
                    <a:pos x="258" y="704"/>
                  </a:cxn>
                  <a:cxn ang="0">
                    <a:pos x="206" y="691"/>
                  </a:cxn>
                  <a:cxn ang="0">
                    <a:pos x="158" y="668"/>
                  </a:cxn>
                  <a:cxn ang="0">
                    <a:pos x="114" y="637"/>
                  </a:cxn>
                  <a:cxn ang="0">
                    <a:pos x="76" y="597"/>
                  </a:cxn>
                  <a:cxn ang="0">
                    <a:pos x="47" y="548"/>
                  </a:cxn>
                  <a:cxn ang="0">
                    <a:pos x="26" y="489"/>
                  </a:cxn>
                  <a:cxn ang="0">
                    <a:pos x="16" y="423"/>
                  </a:cxn>
                  <a:cxn ang="0">
                    <a:pos x="16" y="19"/>
                  </a:cxn>
                  <a:cxn ang="0">
                    <a:pos x="0" y="0"/>
                  </a:cxn>
                  <a:cxn ang="0">
                    <a:pos x="630" y="0"/>
                  </a:cxn>
                  <a:cxn ang="0">
                    <a:pos x="630" y="426"/>
                  </a:cxn>
                  <a:cxn ang="0">
                    <a:pos x="618" y="498"/>
                  </a:cxn>
                  <a:cxn ang="0">
                    <a:pos x="596" y="559"/>
                  </a:cxn>
                  <a:cxn ang="0">
                    <a:pos x="563" y="611"/>
                  </a:cxn>
                  <a:cxn ang="0">
                    <a:pos x="522" y="653"/>
                  </a:cxn>
                  <a:cxn ang="0">
                    <a:pos x="475" y="687"/>
                  </a:cxn>
                  <a:cxn ang="0">
                    <a:pos x="424" y="710"/>
                  </a:cxn>
                  <a:cxn ang="0">
                    <a:pos x="369" y="724"/>
                  </a:cxn>
                  <a:cxn ang="0">
                    <a:pos x="313" y="729"/>
                  </a:cxn>
                  <a:cxn ang="0">
                    <a:pos x="257" y="724"/>
                  </a:cxn>
                  <a:cxn ang="0">
                    <a:pos x="203" y="709"/>
                  </a:cxn>
                  <a:cxn ang="0">
                    <a:pos x="151" y="686"/>
                  </a:cxn>
                  <a:cxn ang="0">
                    <a:pos x="105" y="652"/>
                  </a:cxn>
                  <a:cxn ang="0">
                    <a:pos x="65" y="610"/>
                  </a:cxn>
                  <a:cxn ang="0">
                    <a:pos x="34" y="558"/>
                  </a:cxn>
                  <a:cxn ang="0">
                    <a:pos x="11" y="496"/>
                  </a:cxn>
                  <a:cxn ang="0">
                    <a:pos x="0" y="426"/>
                  </a:cxn>
                  <a:cxn ang="0">
                    <a:pos x="0" y="0"/>
                  </a:cxn>
                </a:cxnLst>
                <a:rect l="0" t="0" r="r" b="b"/>
                <a:pathLst>
                  <a:path w="630" h="729">
                    <a:moveTo>
                      <a:pt x="16" y="19"/>
                    </a:moveTo>
                    <a:lnTo>
                      <a:pt x="611" y="19"/>
                    </a:lnTo>
                    <a:lnTo>
                      <a:pt x="611" y="423"/>
                    </a:lnTo>
                    <a:lnTo>
                      <a:pt x="600" y="490"/>
                    </a:lnTo>
                    <a:lnTo>
                      <a:pt x="578" y="549"/>
                    </a:lnTo>
                    <a:lnTo>
                      <a:pt x="547" y="598"/>
                    </a:lnTo>
                    <a:lnTo>
                      <a:pt x="509" y="638"/>
                    </a:lnTo>
                    <a:lnTo>
                      <a:pt x="464" y="668"/>
                    </a:lnTo>
                    <a:lnTo>
                      <a:pt x="416" y="691"/>
                    </a:lnTo>
                    <a:lnTo>
                      <a:pt x="364" y="704"/>
                    </a:lnTo>
                    <a:lnTo>
                      <a:pt x="311" y="708"/>
                    </a:lnTo>
                    <a:lnTo>
                      <a:pt x="258" y="704"/>
                    </a:lnTo>
                    <a:lnTo>
                      <a:pt x="206" y="691"/>
                    </a:lnTo>
                    <a:lnTo>
                      <a:pt x="158" y="668"/>
                    </a:lnTo>
                    <a:lnTo>
                      <a:pt x="114" y="637"/>
                    </a:lnTo>
                    <a:lnTo>
                      <a:pt x="76" y="597"/>
                    </a:lnTo>
                    <a:lnTo>
                      <a:pt x="47" y="548"/>
                    </a:lnTo>
                    <a:lnTo>
                      <a:pt x="26" y="489"/>
                    </a:lnTo>
                    <a:lnTo>
                      <a:pt x="16" y="423"/>
                    </a:lnTo>
                    <a:lnTo>
                      <a:pt x="16" y="19"/>
                    </a:lnTo>
                    <a:close/>
                    <a:moveTo>
                      <a:pt x="0" y="0"/>
                    </a:moveTo>
                    <a:lnTo>
                      <a:pt x="630" y="0"/>
                    </a:lnTo>
                    <a:lnTo>
                      <a:pt x="630" y="426"/>
                    </a:lnTo>
                    <a:lnTo>
                      <a:pt x="618" y="498"/>
                    </a:lnTo>
                    <a:lnTo>
                      <a:pt x="596" y="559"/>
                    </a:lnTo>
                    <a:lnTo>
                      <a:pt x="563" y="611"/>
                    </a:lnTo>
                    <a:lnTo>
                      <a:pt x="522" y="653"/>
                    </a:lnTo>
                    <a:lnTo>
                      <a:pt x="475" y="687"/>
                    </a:lnTo>
                    <a:lnTo>
                      <a:pt x="424" y="710"/>
                    </a:lnTo>
                    <a:lnTo>
                      <a:pt x="369" y="724"/>
                    </a:lnTo>
                    <a:lnTo>
                      <a:pt x="313" y="729"/>
                    </a:lnTo>
                    <a:lnTo>
                      <a:pt x="257" y="724"/>
                    </a:lnTo>
                    <a:lnTo>
                      <a:pt x="203" y="709"/>
                    </a:lnTo>
                    <a:lnTo>
                      <a:pt x="151" y="686"/>
                    </a:lnTo>
                    <a:lnTo>
                      <a:pt x="105" y="652"/>
                    </a:lnTo>
                    <a:lnTo>
                      <a:pt x="65" y="610"/>
                    </a:lnTo>
                    <a:lnTo>
                      <a:pt x="34" y="558"/>
                    </a:lnTo>
                    <a:lnTo>
                      <a:pt x="11" y="496"/>
                    </a:lnTo>
                    <a:lnTo>
                      <a:pt x="0" y="4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2B2B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347" name="Freeform 323"/>
              <p:cNvSpPr>
                <a:spLocks/>
              </p:cNvSpPr>
              <p:nvPr/>
            </p:nvSpPr>
            <p:spPr bwMode="auto">
              <a:xfrm>
                <a:off x="1963" y="1026"/>
                <a:ext cx="595" cy="68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95" y="0"/>
                  </a:cxn>
                  <a:cxn ang="0">
                    <a:pos x="595" y="404"/>
                  </a:cxn>
                  <a:cxn ang="0">
                    <a:pos x="595" y="404"/>
                  </a:cxn>
                  <a:cxn ang="0">
                    <a:pos x="584" y="471"/>
                  </a:cxn>
                  <a:cxn ang="0">
                    <a:pos x="562" y="530"/>
                  </a:cxn>
                  <a:cxn ang="0">
                    <a:pos x="531" y="579"/>
                  </a:cxn>
                  <a:cxn ang="0">
                    <a:pos x="493" y="619"/>
                  </a:cxn>
                  <a:cxn ang="0">
                    <a:pos x="448" y="649"/>
                  </a:cxn>
                  <a:cxn ang="0">
                    <a:pos x="400" y="672"/>
                  </a:cxn>
                  <a:cxn ang="0">
                    <a:pos x="348" y="685"/>
                  </a:cxn>
                  <a:cxn ang="0">
                    <a:pos x="295" y="689"/>
                  </a:cxn>
                  <a:cxn ang="0">
                    <a:pos x="242" y="685"/>
                  </a:cxn>
                  <a:cxn ang="0">
                    <a:pos x="190" y="672"/>
                  </a:cxn>
                  <a:cxn ang="0">
                    <a:pos x="142" y="649"/>
                  </a:cxn>
                  <a:cxn ang="0">
                    <a:pos x="98" y="618"/>
                  </a:cxn>
                  <a:cxn ang="0">
                    <a:pos x="60" y="578"/>
                  </a:cxn>
                  <a:cxn ang="0">
                    <a:pos x="31" y="529"/>
                  </a:cxn>
                  <a:cxn ang="0">
                    <a:pos x="10" y="470"/>
                  </a:cxn>
                  <a:cxn ang="0">
                    <a:pos x="0" y="404"/>
                  </a:cxn>
                  <a:cxn ang="0">
                    <a:pos x="0" y="0"/>
                  </a:cxn>
                </a:cxnLst>
                <a:rect l="0" t="0" r="r" b="b"/>
                <a:pathLst>
                  <a:path w="595" h="689">
                    <a:moveTo>
                      <a:pt x="0" y="0"/>
                    </a:moveTo>
                    <a:lnTo>
                      <a:pt x="595" y="0"/>
                    </a:lnTo>
                    <a:lnTo>
                      <a:pt x="595" y="404"/>
                    </a:lnTo>
                    <a:lnTo>
                      <a:pt x="584" y="471"/>
                    </a:lnTo>
                    <a:lnTo>
                      <a:pt x="562" y="530"/>
                    </a:lnTo>
                    <a:lnTo>
                      <a:pt x="531" y="579"/>
                    </a:lnTo>
                    <a:lnTo>
                      <a:pt x="493" y="619"/>
                    </a:lnTo>
                    <a:lnTo>
                      <a:pt x="448" y="649"/>
                    </a:lnTo>
                    <a:lnTo>
                      <a:pt x="400" y="672"/>
                    </a:lnTo>
                    <a:lnTo>
                      <a:pt x="348" y="685"/>
                    </a:lnTo>
                    <a:lnTo>
                      <a:pt x="295" y="689"/>
                    </a:lnTo>
                    <a:lnTo>
                      <a:pt x="242" y="685"/>
                    </a:lnTo>
                    <a:lnTo>
                      <a:pt x="190" y="672"/>
                    </a:lnTo>
                    <a:lnTo>
                      <a:pt x="142" y="649"/>
                    </a:lnTo>
                    <a:lnTo>
                      <a:pt x="98" y="618"/>
                    </a:lnTo>
                    <a:lnTo>
                      <a:pt x="60" y="578"/>
                    </a:lnTo>
                    <a:lnTo>
                      <a:pt x="31" y="529"/>
                    </a:lnTo>
                    <a:lnTo>
                      <a:pt x="10" y="470"/>
                    </a:lnTo>
                    <a:lnTo>
                      <a:pt x="0" y="404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7F7F7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348" name="Freeform 324"/>
              <p:cNvSpPr>
                <a:spLocks/>
              </p:cNvSpPr>
              <p:nvPr/>
            </p:nvSpPr>
            <p:spPr bwMode="auto">
              <a:xfrm>
                <a:off x="1947" y="1007"/>
                <a:ext cx="630" cy="72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30" y="0"/>
                  </a:cxn>
                  <a:cxn ang="0">
                    <a:pos x="630" y="426"/>
                  </a:cxn>
                  <a:cxn ang="0">
                    <a:pos x="630" y="426"/>
                  </a:cxn>
                  <a:cxn ang="0">
                    <a:pos x="618" y="498"/>
                  </a:cxn>
                  <a:cxn ang="0">
                    <a:pos x="596" y="559"/>
                  </a:cxn>
                  <a:cxn ang="0">
                    <a:pos x="563" y="611"/>
                  </a:cxn>
                  <a:cxn ang="0">
                    <a:pos x="522" y="653"/>
                  </a:cxn>
                  <a:cxn ang="0">
                    <a:pos x="475" y="687"/>
                  </a:cxn>
                  <a:cxn ang="0">
                    <a:pos x="424" y="710"/>
                  </a:cxn>
                  <a:cxn ang="0">
                    <a:pos x="369" y="724"/>
                  </a:cxn>
                  <a:cxn ang="0">
                    <a:pos x="313" y="729"/>
                  </a:cxn>
                  <a:cxn ang="0">
                    <a:pos x="257" y="724"/>
                  </a:cxn>
                  <a:cxn ang="0">
                    <a:pos x="203" y="709"/>
                  </a:cxn>
                  <a:cxn ang="0">
                    <a:pos x="151" y="686"/>
                  </a:cxn>
                  <a:cxn ang="0">
                    <a:pos x="105" y="652"/>
                  </a:cxn>
                  <a:cxn ang="0">
                    <a:pos x="65" y="610"/>
                  </a:cxn>
                  <a:cxn ang="0">
                    <a:pos x="34" y="558"/>
                  </a:cxn>
                  <a:cxn ang="0">
                    <a:pos x="11" y="496"/>
                  </a:cxn>
                  <a:cxn ang="0">
                    <a:pos x="0" y="426"/>
                  </a:cxn>
                  <a:cxn ang="0">
                    <a:pos x="0" y="0"/>
                  </a:cxn>
                </a:cxnLst>
                <a:rect l="0" t="0" r="r" b="b"/>
                <a:pathLst>
                  <a:path w="630" h="729">
                    <a:moveTo>
                      <a:pt x="0" y="0"/>
                    </a:moveTo>
                    <a:lnTo>
                      <a:pt x="630" y="0"/>
                    </a:lnTo>
                    <a:lnTo>
                      <a:pt x="630" y="426"/>
                    </a:lnTo>
                    <a:lnTo>
                      <a:pt x="618" y="498"/>
                    </a:lnTo>
                    <a:lnTo>
                      <a:pt x="596" y="559"/>
                    </a:lnTo>
                    <a:lnTo>
                      <a:pt x="563" y="611"/>
                    </a:lnTo>
                    <a:lnTo>
                      <a:pt x="522" y="653"/>
                    </a:lnTo>
                    <a:lnTo>
                      <a:pt x="475" y="687"/>
                    </a:lnTo>
                    <a:lnTo>
                      <a:pt x="424" y="710"/>
                    </a:lnTo>
                    <a:lnTo>
                      <a:pt x="369" y="724"/>
                    </a:lnTo>
                    <a:lnTo>
                      <a:pt x="313" y="729"/>
                    </a:lnTo>
                    <a:lnTo>
                      <a:pt x="257" y="724"/>
                    </a:lnTo>
                    <a:lnTo>
                      <a:pt x="203" y="709"/>
                    </a:lnTo>
                    <a:lnTo>
                      <a:pt x="151" y="686"/>
                    </a:lnTo>
                    <a:lnTo>
                      <a:pt x="105" y="652"/>
                    </a:lnTo>
                    <a:lnTo>
                      <a:pt x="65" y="610"/>
                    </a:lnTo>
                    <a:lnTo>
                      <a:pt x="34" y="558"/>
                    </a:lnTo>
                    <a:lnTo>
                      <a:pt x="11" y="496"/>
                    </a:lnTo>
                    <a:lnTo>
                      <a:pt x="0" y="426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7F7F7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349" name="Freeform 325"/>
              <p:cNvSpPr>
                <a:spLocks/>
              </p:cNvSpPr>
              <p:nvPr/>
            </p:nvSpPr>
            <p:spPr bwMode="auto">
              <a:xfrm>
                <a:off x="1979" y="1037"/>
                <a:ext cx="41" cy="39"/>
              </a:xfrm>
              <a:custGeom>
                <a:avLst/>
                <a:gdLst/>
                <a:ahLst/>
                <a:cxnLst>
                  <a:cxn ang="0">
                    <a:pos x="21" y="29"/>
                  </a:cxn>
                  <a:cxn ang="0">
                    <a:pos x="11" y="39"/>
                  </a:cxn>
                  <a:cxn ang="0">
                    <a:pos x="15" y="24"/>
                  </a:cxn>
                  <a:cxn ang="0">
                    <a:pos x="0" y="18"/>
                  </a:cxn>
                  <a:cxn ang="0">
                    <a:pos x="18" y="15"/>
                  </a:cxn>
                  <a:cxn ang="0">
                    <a:pos x="21" y="0"/>
                  </a:cxn>
                  <a:cxn ang="0">
                    <a:pos x="26" y="15"/>
                  </a:cxn>
                  <a:cxn ang="0">
                    <a:pos x="41" y="15"/>
                  </a:cxn>
                  <a:cxn ang="0">
                    <a:pos x="27" y="24"/>
                  </a:cxn>
                  <a:cxn ang="0">
                    <a:pos x="35" y="38"/>
                  </a:cxn>
                  <a:cxn ang="0">
                    <a:pos x="21" y="29"/>
                  </a:cxn>
                </a:cxnLst>
                <a:rect l="0" t="0" r="r" b="b"/>
                <a:pathLst>
                  <a:path w="41" h="39">
                    <a:moveTo>
                      <a:pt x="21" y="29"/>
                    </a:moveTo>
                    <a:lnTo>
                      <a:pt x="11" y="39"/>
                    </a:lnTo>
                    <a:lnTo>
                      <a:pt x="15" y="24"/>
                    </a:lnTo>
                    <a:lnTo>
                      <a:pt x="0" y="18"/>
                    </a:lnTo>
                    <a:lnTo>
                      <a:pt x="18" y="15"/>
                    </a:lnTo>
                    <a:lnTo>
                      <a:pt x="21" y="0"/>
                    </a:lnTo>
                    <a:lnTo>
                      <a:pt x="26" y="15"/>
                    </a:lnTo>
                    <a:lnTo>
                      <a:pt x="41" y="15"/>
                    </a:lnTo>
                    <a:lnTo>
                      <a:pt x="27" y="24"/>
                    </a:lnTo>
                    <a:lnTo>
                      <a:pt x="35" y="38"/>
                    </a:lnTo>
                    <a:lnTo>
                      <a:pt x="21" y="29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350" name="Freeform 326"/>
              <p:cNvSpPr>
                <a:spLocks/>
              </p:cNvSpPr>
              <p:nvPr/>
            </p:nvSpPr>
            <p:spPr bwMode="auto">
              <a:xfrm>
                <a:off x="1979" y="1037"/>
                <a:ext cx="41" cy="39"/>
              </a:xfrm>
              <a:custGeom>
                <a:avLst/>
                <a:gdLst/>
                <a:ahLst/>
                <a:cxnLst>
                  <a:cxn ang="0">
                    <a:pos x="21" y="29"/>
                  </a:cxn>
                  <a:cxn ang="0">
                    <a:pos x="11" y="39"/>
                  </a:cxn>
                  <a:cxn ang="0">
                    <a:pos x="15" y="24"/>
                  </a:cxn>
                  <a:cxn ang="0">
                    <a:pos x="0" y="18"/>
                  </a:cxn>
                  <a:cxn ang="0">
                    <a:pos x="18" y="15"/>
                  </a:cxn>
                  <a:cxn ang="0">
                    <a:pos x="21" y="0"/>
                  </a:cxn>
                  <a:cxn ang="0">
                    <a:pos x="26" y="15"/>
                  </a:cxn>
                  <a:cxn ang="0">
                    <a:pos x="41" y="15"/>
                  </a:cxn>
                  <a:cxn ang="0">
                    <a:pos x="27" y="24"/>
                  </a:cxn>
                  <a:cxn ang="0">
                    <a:pos x="35" y="38"/>
                  </a:cxn>
                  <a:cxn ang="0">
                    <a:pos x="21" y="29"/>
                  </a:cxn>
                </a:cxnLst>
                <a:rect l="0" t="0" r="r" b="b"/>
                <a:pathLst>
                  <a:path w="41" h="39">
                    <a:moveTo>
                      <a:pt x="21" y="29"/>
                    </a:moveTo>
                    <a:lnTo>
                      <a:pt x="11" y="39"/>
                    </a:lnTo>
                    <a:lnTo>
                      <a:pt x="15" y="24"/>
                    </a:lnTo>
                    <a:lnTo>
                      <a:pt x="0" y="18"/>
                    </a:lnTo>
                    <a:lnTo>
                      <a:pt x="18" y="15"/>
                    </a:lnTo>
                    <a:lnTo>
                      <a:pt x="21" y="0"/>
                    </a:lnTo>
                    <a:lnTo>
                      <a:pt x="26" y="15"/>
                    </a:lnTo>
                    <a:lnTo>
                      <a:pt x="41" y="15"/>
                    </a:lnTo>
                    <a:lnTo>
                      <a:pt x="27" y="24"/>
                    </a:lnTo>
                    <a:lnTo>
                      <a:pt x="35" y="38"/>
                    </a:lnTo>
                    <a:lnTo>
                      <a:pt x="21" y="29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351" name="Freeform 327"/>
              <p:cNvSpPr>
                <a:spLocks/>
              </p:cNvSpPr>
              <p:nvPr/>
            </p:nvSpPr>
            <p:spPr bwMode="auto">
              <a:xfrm>
                <a:off x="2687" y="1052"/>
                <a:ext cx="66" cy="68"/>
              </a:xfrm>
              <a:custGeom>
                <a:avLst/>
                <a:gdLst/>
                <a:ahLst/>
                <a:cxnLst>
                  <a:cxn ang="0">
                    <a:pos x="8" y="61"/>
                  </a:cxn>
                  <a:cxn ang="0">
                    <a:pos x="20" y="68"/>
                  </a:cxn>
                  <a:cxn ang="0">
                    <a:pos x="32" y="68"/>
                  </a:cxn>
                  <a:cxn ang="0">
                    <a:pos x="41" y="60"/>
                  </a:cxn>
                  <a:cxn ang="0">
                    <a:pos x="50" y="49"/>
                  </a:cxn>
                  <a:cxn ang="0">
                    <a:pos x="57" y="34"/>
                  </a:cxn>
                  <a:cxn ang="0">
                    <a:pos x="62" y="20"/>
                  </a:cxn>
                  <a:cxn ang="0">
                    <a:pos x="65" y="9"/>
                  </a:cxn>
                  <a:cxn ang="0">
                    <a:pos x="66" y="0"/>
                  </a:cxn>
                  <a:cxn ang="0">
                    <a:pos x="59" y="1"/>
                  </a:cxn>
                  <a:cxn ang="0">
                    <a:pos x="46" y="5"/>
                  </a:cxn>
                  <a:cxn ang="0">
                    <a:pos x="33" y="11"/>
                  </a:cxn>
                  <a:cxn ang="0">
                    <a:pos x="20" y="18"/>
                  </a:cxn>
                  <a:cxn ang="0">
                    <a:pos x="9" y="27"/>
                  </a:cxn>
                  <a:cxn ang="0">
                    <a:pos x="1" y="37"/>
                  </a:cxn>
                  <a:cxn ang="0">
                    <a:pos x="0" y="49"/>
                  </a:cxn>
                  <a:cxn ang="0">
                    <a:pos x="8" y="61"/>
                  </a:cxn>
                </a:cxnLst>
                <a:rect l="0" t="0" r="r" b="b"/>
                <a:pathLst>
                  <a:path w="66" h="68">
                    <a:moveTo>
                      <a:pt x="8" y="61"/>
                    </a:moveTo>
                    <a:lnTo>
                      <a:pt x="20" y="68"/>
                    </a:lnTo>
                    <a:lnTo>
                      <a:pt x="32" y="68"/>
                    </a:lnTo>
                    <a:lnTo>
                      <a:pt x="41" y="60"/>
                    </a:lnTo>
                    <a:lnTo>
                      <a:pt x="50" y="49"/>
                    </a:lnTo>
                    <a:lnTo>
                      <a:pt x="57" y="34"/>
                    </a:lnTo>
                    <a:lnTo>
                      <a:pt x="62" y="20"/>
                    </a:lnTo>
                    <a:lnTo>
                      <a:pt x="65" y="9"/>
                    </a:lnTo>
                    <a:lnTo>
                      <a:pt x="66" y="0"/>
                    </a:lnTo>
                    <a:lnTo>
                      <a:pt x="59" y="1"/>
                    </a:lnTo>
                    <a:lnTo>
                      <a:pt x="46" y="5"/>
                    </a:lnTo>
                    <a:lnTo>
                      <a:pt x="33" y="11"/>
                    </a:lnTo>
                    <a:lnTo>
                      <a:pt x="20" y="18"/>
                    </a:lnTo>
                    <a:lnTo>
                      <a:pt x="9" y="27"/>
                    </a:lnTo>
                    <a:lnTo>
                      <a:pt x="1" y="37"/>
                    </a:lnTo>
                    <a:lnTo>
                      <a:pt x="0" y="49"/>
                    </a:lnTo>
                    <a:lnTo>
                      <a:pt x="8" y="61"/>
                    </a:lnTo>
                    <a:close/>
                  </a:path>
                </a:pathLst>
              </a:custGeom>
              <a:solidFill>
                <a:srgbClr val="00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352" name="Freeform 328"/>
              <p:cNvSpPr>
                <a:spLocks/>
              </p:cNvSpPr>
              <p:nvPr/>
            </p:nvSpPr>
            <p:spPr bwMode="auto">
              <a:xfrm>
                <a:off x="2687" y="1052"/>
                <a:ext cx="66" cy="68"/>
              </a:xfrm>
              <a:custGeom>
                <a:avLst/>
                <a:gdLst/>
                <a:ahLst/>
                <a:cxnLst>
                  <a:cxn ang="0">
                    <a:pos x="8" y="61"/>
                  </a:cxn>
                  <a:cxn ang="0">
                    <a:pos x="8" y="61"/>
                  </a:cxn>
                  <a:cxn ang="0">
                    <a:pos x="20" y="68"/>
                  </a:cxn>
                  <a:cxn ang="0">
                    <a:pos x="32" y="68"/>
                  </a:cxn>
                  <a:cxn ang="0">
                    <a:pos x="41" y="60"/>
                  </a:cxn>
                  <a:cxn ang="0">
                    <a:pos x="50" y="49"/>
                  </a:cxn>
                  <a:cxn ang="0">
                    <a:pos x="57" y="34"/>
                  </a:cxn>
                  <a:cxn ang="0">
                    <a:pos x="62" y="20"/>
                  </a:cxn>
                  <a:cxn ang="0">
                    <a:pos x="65" y="9"/>
                  </a:cxn>
                  <a:cxn ang="0">
                    <a:pos x="66" y="0"/>
                  </a:cxn>
                  <a:cxn ang="0">
                    <a:pos x="66" y="0"/>
                  </a:cxn>
                  <a:cxn ang="0">
                    <a:pos x="59" y="1"/>
                  </a:cxn>
                  <a:cxn ang="0">
                    <a:pos x="46" y="5"/>
                  </a:cxn>
                  <a:cxn ang="0">
                    <a:pos x="33" y="11"/>
                  </a:cxn>
                  <a:cxn ang="0">
                    <a:pos x="20" y="18"/>
                  </a:cxn>
                  <a:cxn ang="0">
                    <a:pos x="9" y="27"/>
                  </a:cxn>
                  <a:cxn ang="0">
                    <a:pos x="1" y="37"/>
                  </a:cxn>
                  <a:cxn ang="0">
                    <a:pos x="0" y="49"/>
                  </a:cxn>
                  <a:cxn ang="0">
                    <a:pos x="8" y="61"/>
                  </a:cxn>
                </a:cxnLst>
                <a:rect l="0" t="0" r="r" b="b"/>
                <a:pathLst>
                  <a:path w="66" h="68">
                    <a:moveTo>
                      <a:pt x="8" y="61"/>
                    </a:moveTo>
                    <a:lnTo>
                      <a:pt x="8" y="61"/>
                    </a:lnTo>
                    <a:lnTo>
                      <a:pt x="20" y="68"/>
                    </a:lnTo>
                    <a:lnTo>
                      <a:pt x="32" y="68"/>
                    </a:lnTo>
                    <a:lnTo>
                      <a:pt x="41" y="60"/>
                    </a:lnTo>
                    <a:lnTo>
                      <a:pt x="50" y="49"/>
                    </a:lnTo>
                    <a:lnTo>
                      <a:pt x="57" y="34"/>
                    </a:lnTo>
                    <a:lnTo>
                      <a:pt x="62" y="20"/>
                    </a:lnTo>
                    <a:lnTo>
                      <a:pt x="65" y="9"/>
                    </a:lnTo>
                    <a:lnTo>
                      <a:pt x="66" y="0"/>
                    </a:lnTo>
                    <a:lnTo>
                      <a:pt x="59" y="1"/>
                    </a:lnTo>
                    <a:lnTo>
                      <a:pt x="46" y="5"/>
                    </a:lnTo>
                    <a:lnTo>
                      <a:pt x="33" y="11"/>
                    </a:lnTo>
                    <a:lnTo>
                      <a:pt x="20" y="18"/>
                    </a:lnTo>
                    <a:lnTo>
                      <a:pt x="9" y="27"/>
                    </a:lnTo>
                    <a:lnTo>
                      <a:pt x="1" y="37"/>
                    </a:lnTo>
                    <a:lnTo>
                      <a:pt x="0" y="49"/>
                    </a:lnTo>
                    <a:lnTo>
                      <a:pt x="8" y="61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353" name="Freeform 329"/>
              <p:cNvSpPr>
                <a:spLocks/>
              </p:cNvSpPr>
              <p:nvPr/>
            </p:nvSpPr>
            <p:spPr bwMode="auto">
              <a:xfrm>
                <a:off x="2704" y="1086"/>
                <a:ext cx="17" cy="2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9"/>
                  </a:cxn>
                  <a:cxn ang="0">
                    <a:pos x="17" y="27"/>
                  </a:cxn>
                </a:cxnLst>
                <a:rect l="0" t="0" r="r" b="b"/>
                <a:pathLst>
                  <a:path w="17" h="27">
                    <a:moveTo>
                      <a:pt x="0" y="0"/>
                    </a:moveTo>
                    <a:lnTo>
                      <a:pt x="0" y="19"/>
                    </a:lnTo>
                    <a:lnTo>
                      <a:pt x="17" y="27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354" name="Freeform 330"/>
              <p:cNvSpPr>
                <a:spLocks/>
              </p:cNvSpPr>
              <p:nvPr/>
            </p:nvSpPr>
            <p:spPr bwMode="auto">
              <a:xfrm>
                <a:off x="2714" y="1076"/>
                <a:ext cx="15" cy="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19"/>
                  </a:cxn>
                  <a:cxn ang="0">
                    <a:pos x="15" y="22"/>
                  </a:cxn>
                </a:cxnLst>
                <a:rect l="0" t="0" r="r" b="b"/>
                <a:pathLst>
                  <a:path w="15" h="22">
                    <a:moveTo>
                      <a:pt x="0" y="0"/>
                    </a:moveTo>
                    <a:lnTo>
                      <a:pt x="3" y="19"/>
                    </a:lnTo>
                    <a:lnTo>
                      <a:pt x="15" y="22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355" name="Freeform 331"/>
              <p:cNvSpPr>
                <a:spLocks/>
              </p:cNvSpPr>
              <p:nvPr/>
            </p:nvSpPr>
            <p:spPr bwMode="auto">
              <a:xfrm>
                <a:off x="2730" y="1066"/>
                <a:ext cx="14" cy="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10"/>
                  </a:cxn>
                  <a:cxn ang="0">
                    <a:pos x="14" y="13"/>
                  </a:cxn>
                </a:cxnLst>
                <a:rect l="0" t="0" r="r" b="b"/>
                <a:pathLst>
                  <a:path w="14" h="13">
                    <a:moveTo>
                      <a:pt x="0" y="0"/>
                    </a:moveTo>
                    <a:lnTo>
                      <a:pt x="2" y="10"/>
                    </a:lnTo>
                    <a:lnTo>
                      <a:pt x="14" y="13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356" name="Line 332"/>
              <p:cNvSpPr>
                <a:spLocks noChangeShapeType="1"/>
              </p:cNvSpPr>
              <p:nvPr/>
            </p:nvSpPr>
            <p:spPr bwMode="auto">
              <a:xfrm flipV="1">
                <a:off x="2668" y="1067"/>
                <a:ext cx="71" cy="71"/>
              </a:xfrm>
              <a:prstGeom prst="line">
                <a:avLst/>
              </a:pr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357" name="Freeform 333"/>
              <p:cNvSpPr>
                <a:spLocks/>
              </p:cNvSpPr>
              <p:nvPr/>
            </p:nvSpPr>
            <p:spPr bwMode="auto">
              <a:xfrm>
                <a:off x="2582" y="1048"/>
                <a:ext cx="67" cy="67"/>
              </a:xfrm>
              <a:custGeom>
                <a:avLst/>
                <a:gdLst/>
                <a:ahLst/>
                <a:cxnLst>
                  <a:cxn ang="0">
                    <a:pos x="59" y="60"/>
                  </a:cxn>
                  <a:cxn ang="0">
                    <a:pos x="67" y="48"/>
                  </a:cxn>
                  <a:cxn ang="0">
                    <a:pos x="67" y="37"/>
                  </a:cxn>
                  <a:cxn ang="0">
                    <a:pos x="60" y="27"/>
                  </a:cxn>
                  <a:cxn ang="0">
                    <a:pos x="48" y="18"/>
                  </a:cxn>
                  <a:cxn ang="0">
                    <a:pos x="34" y="11"/>
                  </a:cxn>
                  <a:cxn ang="0">
                    <a:pos x="21" y="5"/>
                  </a:cxn>
                  <a:cxn ang="0">
                    <a:pos x="9" y="1"/>
                  </a:cxn>
                  <a:cxn ang="0">
                    <a:pos x="0" y="0"/>
                  </a:cxn>
                  <a:cxn ang="0">
                    <a:pos x="1" y="8"/>
                  </a:cxn>
                  <a:cxn ang="0">
                    <a:pos x="4" y="19"/>
                  </a:cxn>
                  <a:cxn ang="0">
                    <a:pos x="10" y="33"/>
                  </a:cxn>
                  <a:cxn ang="0">
                    <a:pos x="16" y="46"/>
                  </a:cxn>
                  <a:cxn ang="0">
                    <a:pos x="25" y="58"/>
                  </a:cxn>
                  <a:cxn ang="0">
                    <a:pos x="35" y="65"/>
                  </a:cxn>
                  <a:cxn ang="0">
                    <a:pos x="46" y="67"/>
                  </a:cxn>
                  <a:cxn ang="0">
                    <a:pos x="59" y="60"/>
                  </a:cxn>
                </a:cxnLst>
                <a:rect l="0" t="0" r="r" b="b"/>
                <a:pathLst>
                  <a:path w="67" h="67">
                    <a:moveTo>
                      <a:pt x="59" y="60"/>
                    </a:moveTo>
                    <a:lnTo>
                      <a:pt x="67" y="48"/>
                    </a:lnTo>
                    <a:lnTo>
                      <a:pt x="67" y="37"/>
                    </a:lnTo>
                    <a:lnTo>
                      <a:pt x="60" y="27"/>
                    </a:lnTo>
                    <a:lnTo>
                      <a:pt x="48" y="18"/>
                    </a:lnTo>
                    <a:lnTo>
                      <a:pt x="34" y="11"/>
                    </a:lnTo>
                    <a:lnTo>
                      <a:pt x="21" y="5"/>
                    </a:lnTo>
                    <a:lnTo>
                      <a:pt x="9" y="1"/>
                    </a:lnTo>
                    <a:lnTo>
                      <a:pt x="0" y="0"/>
                    </a:lnTo>
                    <a:lnTo>
                      <a:pt x="1" y="8"/>
                    </a:lnTo>
                    <a:lnTo>
                      <a:pt x="4" y="19"/>
                    </a:lnTo>
                    <a:lnTo>
                      <a:pt x="10" y="33"/>
                    </a:lnTo>
                    <a:lnTo>
                      <a:pt x="16" y="46"/>
                    </a:lnTo>
                    <a:lnTo>
                      <a:pt x="25" y="58"/>
                    </a:lnTo>
                    <a:lnTo>
                      <a:pt x="35" y="65"/>
                    </a:lnTo>
                    <a:lnTo>
                      <a:pt x="46" y="67"/>
                    </a:lnTo>
                    <a:lnTo>
                      <a:pt x="59" y="60"/>
                    </a:lnTo>
                    <a:close/>
                  </a:path>
                </a:pathLst>
              </a:custGeom>
              <a:solidFill>
                <a:srgbClr val="00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358" name="Freeform 334"/>
              <p:cNvSpPr>
                <a:spLocks/>
              </p:cNvSpPr>
              <p:nvPr/>
            </p:nvSpPr>
            <p:spPr bwMode="auto">
              <a:xfrm>
                <a:off x="2582" y="1048"/>
                <a:ext cx="67" cy="67"/>
              </a:xfrm>
              <a:custGeom>
                <a:avLst/>
                <a:gdLst/>
                <a:ahLst/>
                <a:cxnLst>
                  <a:cxn ang="0">
                    <a:pos x="59" y="60"/>
                  </a:cxn>
                  <a:cxn ang="0">
                    <a:pos x="59" y="60"/>
                  </a:cxn>
                  <a:cxn ang="0">
                    <a:pos x="67" y="48"/>
                  </a:cxn>
                  <a:cxn ang="0">
                    <a:pos x="67" y="37"/>
                  </a:cxn>
                  <a:cxn ang="0">
                    <a:pos x="60" y="27"/>
                  </a:cxn>
                  <a:cxn ang="0">
                    <a:pos x="48" y="18"/>
                  </a:cxn>
                  <a:cxn ang="0">
                    <a:pos x="34" y="11"/>
                  </a:cxn>
                  <a:cxn ang="0">
                    <a:pos x="21" y="5"/>
                  </a:cxn>
                  <a:cxn ang="0">
                    <a:pos x="9" y="1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1" y="8"/>
                  </a:cxn>
                  <a:cxn ang="0">
                    <a:pos x="4" y="19"/>
                  </a:cxn>
                  <a:cxn ang="0">
                    <a:pos x="10" y="33"/>
                  </a:cxn>
                  <a:cxn ang="0">
                    <a:pos x="16" y="46"/>
                  </a:cxn>
                  <a:cxn ang="0">
                    <a:pos x="25" y="58"/>
                  </a:cxn>
                  <a:cxn ang="0">
                    <a:pos x="35" y="65"/>
                  </a:cxn>
                  <a:cxn ang="0">
                    <a:pos x="46" y="67"/>
                  </a:cxn>
                  <a:cxn ang="0">
                    <a:pos x="59" y="60"/>
                  </a:cxn>
                </a:cxnLst>
                <a:rect l="0" t="0" r="r" b="b"/>
                <a:pathLst>
                  <a:path w="67" h="67">
                    <a:moveTo>
                      <a:pt x="59" y="60"/>
                    </a:moveTo>
                    <a:lnTo>
                      <a:pt x="59" y="60"/>
                    </a:lnTo>
                    <a:lnTo>
                      <a:pt x="67" y="48"/>
                    </a:lnTo>
                    <a:lnTo>
                      <a:pt x="67" y="37"/>
                    </a:lnTo>
                    <a:lnTo>
                      <a:pt x="60" y="27"/>
                    </a:lnTo>
                    <a:lnTo>
                      <a:pt x="48" y="18"/>
                    </a:lnTo>
                    <a:lnTo>
                      <a:pt x="34" y="11"/>
                    </a:lnTo>
                    <a:lnTo>
                      <a:pt x="21" y="5"/>
                    </a:lnTo>
                    <a:lnTo>
                      <a:pt x="9" y="1"/>
                    </a:lnTo>
                    <a:lnTo>
                      <a:pt x="0" y="0"/>
                    </a:lnTo>
                    <a:lnTo>
                      <a:pt x="1" y="8"/>
                    </a:lnTo>
                    <a:lnTo>
                      <a:pt x="4" y="19"/>
                    </a:lnTo>
                    <a:lnTo>
                      <a:pt x="10" y="33"/>
                    </a:lnTo>
                    <a:lnTo>
                      <a:pt x="16" y="46"/>
                    </a:lnTo>
                    <a:lnTo>
                      <a:pt x="25" y="58"/>
                    </a:lnTo>
                    <a:lnTo>
                      <a:pt x="35" y="65"/>
                    </a:lnTo>
                    <a:lnTo>
                      <a:pt x="46" y="67"/>
                    </a:lnTo>
                    <a:lnTo>
                      <a:pt x="59" y="60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359" name="Freeform 335"/>
              <p:cNvSpPr>
                <a:spLocks/>
              </p:cNvSpPr>
              <p:nvPr/>
            </p:nvSpPr>
            <p:spPr bwMode="auto">
              <a:xfrm>
                <a:off x="2614" y="1084"/>
                <a:ext cx="28" cy="18"/>
              </a:xfrm>
              <a:custGeom>
                <a:avLst/>
                <a:gdLst/>
                <a:ahLst/>
                <a:cxnLst>
                  <a:cxn ang="0">
                    <a:pos x="0" y="16"/>
                  </a:cxn>
                  <a:cxn ang="0">
                    <a:pos x="18" y="18"/>
                  </a:cxn>
                  <a:cxn ang="0">
                    <a:pos x="28" y="0"/>
                  </a:cxn>
                </a:cxnLst>
                <a:rect l="0" t="0" r="r" b="b"/>
                <a:pathLst>
                  <a:path w="28" h="18">
                    <a:moveTo>
                      <a:pt x="0" y="16"/>
                    </a:moveTo>
                    <a:lnTo>
                      <a:pt x="18" y="18"/>
                    </a:lnTo>
                    <a:lnTo>
                      <a:pt x="28" y="0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360" name="Freeform 336"/>
              <p:cNvSpPr>
                <a:spLocks/>
              </p:cNvSpPr>
              <p:nvPr/>
            </p:nvSpPr>
            <p:spPr bwMode="auto">
              <a:xfrm>
                <a:off x="2606" y="1075"/>
                <a:ext cx="23" cy="14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18" y="12"/>
                  </a:cxn>
                  <a:cxn ang="0">
                    <a:pos x="23" y="0"/>
                  </a:cxn>
                </a:cxnLst>
                <a:rect l="0" t="0" r="r" b="b"/>
                <a:pathLst>
                  <a:path w="23" h="14">
                    <a:moveTo>
                      <a:pt x="0" y="14"/>
                    </a:moveTo>
                    <a:lnTo>
                      <a:pt x="18" y="12"/>
                    </a:lnTo>
                    <a:lnTo>
                      <a:pt x="23" y="0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361" name="Freeform 337"/>
              <p:cNvSpPr>
                <a:spLocks/>
              </p:cNvSpPr>
              <p:nvPr/>
            </p:nvSpPr>
            <p:spPr bwMode="auto">
              <a:xfrm>
                <a:off x="2595" y="1060"/>
                <a:ext cx="14" cy="12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11" y="10"/>
                  </a:cxn>
                  <a:cxn ang="0">
                    <a:pos x="14" y="0"/>
                  </a:cxn>
                </a:cxnLst>
                <a:rect l="0" t="0" r="r" b="b"/>
                <a:pathLst>
                  <a:path w="14" h="12">
                    <a:moveTo>
                      <a:pt x="0" y="12"/>
                    </a:moveTo>
                    <a:lnTo>
                      <a:pt x="11" y="10"/>
                    </a:lnTo>
                    <a:lnTo>
                      <a:pt x="14" y="0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362" name="Line 338"/>
              <p:cNvSpPr>
                <a:spLocks noChangeShapeType="1"/>
              </p:cNvSpPr>
              <p:nvPr/>
            </p:nvSpPr>
            <p:spPr bwMode="auto">
              <a:xfrm flipH="1" flipV="1">
                <a:off x="2597" y="1063"/>
                <a:ext cx="70" cy="75"/>
              </a:xfrm>
              <a:prstGeom prst="line">
                <a:avLst/>
              </a:pr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363" name="Freeform 339"/>
              <p:cNvSpPr>
                <a:spLocks/>
              </p:cNvSpPr>
              <p:nvPr/>
            </p:nvSpPr>
            <p:spPr bwMode="auto">
              <a:xfrm>
                <a:off x="2645" y="1016"/>
                <a:ext cx="47" cy="82"/>
              </a:xfrm>
              <a:custGeom>
                <a:avLst/>
                <a:gdLst/>
                <a:ahLst/>
                <a:cxnLst>
                  <a:cxn ang="0">
                    <a:pos x="22" y="82"/>
                  </a:cxn>
                  <a:cxn ang="0">
                    <a:pos x="36" y="79"/>
                  </a:cxn>
                  <a:cxn ang="0">
                    <a:pos x="44" y="70"/>
                  </a:cxn>
                  <a:cxn ang="0">
                    <a:pos x="47" y="58"/>
                  </a:cxn>
                  <a:cxn ang="0">
                    <a:pos x="44" y="44"/>
                  </a:cxn>
                  <a:cxn ang="0">
                    <a:pos x="39" y="29"/>
                  </a:cxn>
                  <a:cxn ang="0">
                    <a:pos x="33" y="16"/>
                  </a:cxn>
                  <a:cxn ang="0">
                    <a:pos x="27" y="5"/>
                  </a:cxn>
                  <a:cxn ang="0">
                    <a:pos x="22" y="0"/>
                  </a:cxn>
                  <a:cxn ang="0">
                    <a:pos x="17" y="6"/>
                  </a:cxn>
                  <a:cxn ang="0">
                    <a:pos x="11" y="16"/>
                  </a:cxn>
                  <a:cxn ang="0">
                    <a:pos x="6" y="30"/>
                  </a:cxn>
                  <a:cxn ang="0">
                    <a:pos x="2" y="45"/>
                  </a:cxn>
                  <a:cxn ang="0">
                    <a:pos x="0" y="59"/>
                  </a:cxn>
                  <a:cxn ang="0">
                    <a:pos x="2" y="71"/>
                  </a:cxn>
                  <a:cxn ang="0">
                    <a:pos x="9" y="79"/>
                  </a:cxn>
                  <a:cxn ang="0">
                    <a:pos x="22" y="82"/>
                  </a:cxn>
                </a:cxnLst>
                <a:rect l="0" t="0" r="r" b="b"/>
                <a:pathLst>
                  <a:path w="47" h="82">
                    <a:moveTo>
                      <a:pt x="22" y="82"/>
                    </a:moveTo>
                    <a:lnTo>
                      <a:pt x="36" y="79"/>
                    </a:lnTo>
                    <a:lnTo>
                      <a:pt x="44" y="70"/>
                    </a:lnTo>
                    <a:lnTo>
                      <a:pt x="47" y="58"/>
                    </a:lnTo>
                    <a:lnTo>
                      <a:pt x="44" y="44"/>
                    </a:lnTo>
                    <a:lnTo>
                      <a:pt x="39" y="29"/>
                    </a:lnTo>
                    <a:lnTo>
                      <a:pt x="33" y="16"/>
                    </a:lnTo>
                    <a:lnTo>
                      <a:pt x="27" y="5"/>
                    </a:lnTo>
                    <a:lnTo>
                      <a:pt x="22" y="0"/>
                    </a:lnTo>
                    <a:lnTo>
                      <a:pt x="17" y="6"/>
                    </a:lnTo>
                    <a:lnTo>
                      <a:pt x="11" y="16"/>
                    </a:lnTo>
                    <a:lnTo>
                      <a:pt x="6" y="30"/>
                    </a:lnTo>
                    <a:lnTo>
                      <a:pt x="2" y="45"/>
                    </a:lnTo>
                    <a:lnTo>
                      <a:pt x="0" y="59"/>
                    </a:lnTo>
                    <a:lnTo>
                      <a:pt x="2" y="71"/>
                    </a:lnTo>
                    <a:lnTo>
                      <a:pt x="9" y="79"/>
                    </a:lnTo>
                    <a:lnTo>
                      <a:pt x="22" y="82"/>
                    </a:lnTo>
                    <a:close/>
                  </a:path>
                </a:pathLst>
              </a:custGeom>
              <a:solidFill>
                <a:srgbClr val="00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364" name="Freeform 340"/>
              <p:cNvSpPr>
                <a:spLocks/>
              </p:cNvSpPr>
              <p:nvPr/>
            </p:nvSpPr>
            <p:spPr bwMode="auto">
              <a:xfrm>
                <a:off x="2645" y="1016"/>
                <a:ext cx="47" cy="82"/>
              </a:xfrm>
              <a:custGeom>
                <a:avLst/>
                <a:gdLst/>
                <a:ahLst/>
                <a:cxnLst>
                  <a:cxn ang="0">
                    <a:pos x="22" y="82"/>
                  </a:cxn>
                  <a:cxn ang="0">
                    <a:pos x="22" y="82"/>
                  </a:cxn>
                  <a:cxn ang="0">
                    <a:pos x="36" y="79"/>
                  </a:cxn>
                  <a:cxn ang="0">
                    <a:pos x="44" y="70"/>
                  </a:cxn>
                  <a:cxn ang="0">
                    <a:pos x="47" y="58"/>
                  </a:cxn>
                  <a:cxn ang="0">
                    <a:pos x="44" y="44"/>
                  </a:cxn>
                  <a:cxn ang="0">
                    <a:pos x="39" y="29"/>
                  </a:cxn>
                  <a:cxn ang="0">
                    <a:pos x="33" y="16"/>
                  </a:cxn>
                  <a:cxn ang="0">
                    <a:pos x="27" y="5"/>
                  </a:cxn>
                  <a:cxn ang="0">
                    <a:pos x="22" y="0"/>
                  </a:cxn>
                  <a:cxn ang="0">
                    <a:pos x="22" y="0"/>
                  </a:cxn>
                  <a:cxn ang="0">
                    <a:pos x="17" y="6"/>
                  </a:cxn>
                  <a:cxn ang="0">
                    <a:pos x="11" y="16"/>
                  </a:cxn>
                  <a:cxn ang="0">
                    <a:pos x="6" y="30"/>
                  </a:cxn>
                  <a:cxn ang="0">
                    <a:pos x="2" y="45"/>
                  </a:cxn>
                  <a:cxn ang="0">
                    <a:pos x="0" y="59"/>
                  </a:cxn>
                  <a:cxn ang="0">
                    <a:pos x="2" y="71"/>
                  </a:cxn>
                  <a:cxn ang="0">
                    <a:pos x="9" y="79"/>
                  </a:cxn>
                  <a:cxn ang="0">
                    <a:pos x="22" y="82"/>
                  </a:cxn>
                </a:cxnLst>
                <a:rect l="0" t="0" r="r" b="b"/>
                <a:pathLst>
                  <a:path w="47" h="82">
                    <a:moveTo>
                      <a:pt x="22" y="82"/>
                    </a:moveTo>
                    <a:lnTo>
                      <a:pt x="22" y="82"/>
                    </a:lnTo>
                    <a:lnTo>
                      <a:pt x="36" y="79"/>
                    </a:lnTo>
                    <a:lnTo>
                      <a:pt x="44" y="70"/>
                    </a:lnTo>
                    <a:lnTo>
                      <a:pt x="47" y="58"/>
                    </a:lnTo>
                    <a:lnTo>
                      <a:pt x="44" y="44"/>
                    </a:lnTo>
                    <a:lnTo>
                      <a:pt x="39" y="29"/>
                    </a:lnTo>
                    <a:lnTo>
                      <a:pt x="33" y="16"/>
                    </a:lnTo>
                    <a:lnTo>
                      <a:pt x="27" y="5"/>
                    </a:lnTo>
                    <a:lnTo>
                      <a:pt x="22" y="0"/>
                    </a:lnTo>
                    <a:lnTo>
                      <a:pt x="17" y="6"/>
                    </a:lnTo>
                    <a:lnTo>
                      <a:pt x="11" y="16"/>
                    </a:lnTo>
                    <a:lnTo>
                      <a:pt x="6" y="30"/>
                    </a:lnTo>
                    <a:lnTo>
                      <a:pt x="2" y="45"/>
                    </a:lnTo>
                    <a:lnTo>
                      <a:pt x="0" y="59"/>
                    </a:lnTo>
                    <a:lnTo>
                      <a:pt x="2" y="71"/>
                    </a:lnTo>
                    <a:lnTo>
                      <a:pt x="9" y="79"/>
                    </a:lnTo>
                    <a:lnTo>
                      <a:pt x="22" y="82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365" name="Freeform 341"/>
              <p:cNvSpPr>
                <a:spLocks/>
              </p:cNvSpPr>
              <p:nvPr/>
            </p:nvSpPr>
            <p:spPr bwMode="auto">
              <a:xfrm>
                <a:off x="2654" y="1075"/>
                <a:ext cx="31" cy="1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4" y="14"/>
                  </a:cxn>
                  <a:cxn ang="0">
                    <a:pos x="31" y="7"/>
                  </a:cxn>
                </a:cxnLst>
                <a:rect l="0" t="0" r="r" b="b"/>
                <a:pathLst>
                  <a:path w="31" h="14">
                    <a:moveTo>
                      <a:pt x="0" y="0"/>
                    </a:moveTo>
                    <a:lnTo>
                      <a:pt x="14" y="14"/>
                    </a:lnTo>
                    <a:lnTo>
                      <a:pt x="31" y="7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366" name="Freeform 342"/>
              <p:cNvSpPr>
                <a:spLocks/>
              </p:cNvSpPr>
              <p:nvPr/>
            </p:nvSpPr>
            <p:spPr bwMode="auto">
              <a:xfrm>
                <a:off x="2656" y="1061"/>
                <a:ext cx="26" cy="1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4" y="11"/>
                  </a:cxn>
                  <a:cxn ang="0">
                    <a:pos x="26" y="6"/>
                  </a:cxn>
                </a:cxnLst>
                <a:rect l="0" t="0" r="r" b="b"/>
                <a:pathLst>
                  <a:path w="26" h="11">
                    <a:moveTo>
                      <a:pt x="0" y="0"/>
                    </a:moveTo>
                    <a:lnTo>
                      <a:pt x="14" y="11"/>
                    </a:lnTo>
                    <a:lnTo>
                      <a:pt x="26" y="6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367" name="Freeform 343"/>
              <p:cNvSpPr>
                <a:spLocks/>
              </p:cNvSpPr>
              <p:nvPr/>
            </p:nvSpPr>
            <p:spPr bwMode="auto">
              <a:xfrm>
                <a:off x="2659" y="1040"/>
                <a:ext cx="18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" y="8"/>
                  </a:cxn>
                  <a:cxn ang="0">
                    <a:pos x="18" y="2"/>
                  </a:cxn>
                </a:cxnLst>
                <a:rect l="0" t="0" r="r" b="b"/>
                <a:pathLst>
                  <a:path w="18" h="8">
                    <a:moveTo>
                      <a:pt x="0" y="0"/>
                    </a:moveTo>
                    <a:lnTo>
                      <a:pt x="9" y="8"/>
                    </a:lnTo>
                    <a:lnTo>
                      <a:pt x="18" y="2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368" name="Line 344"/>
              <p:cNvSpPr>
                <a:spLocks noChangeShapeType="1"/>
              </p:cNvSpPr>
              <p:nvPr/>
            </p:nvSpPr>
            <p:spPr bwMode="auto">
              <a:xfrm flipV="1">
                <a:off x="2667" y="1036"/>
                <a:ext cx="1" cy="102"/>
              </a:xfrm>
              <a:prstGeom prst="line">
                <a:avLst/>
              </a:pr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369" name="Rectangle 345"/>
              <p:cNvSpPr>
                <a:spLocks noChangeArrowheads="1"/>
              </p:cNvSpPr>
              <p:nvPr/>
            </p:nvSpPr>
            <p:spPr bwMode="auto">
              <a:xfrm>
                <a:off x="2630" y="1138"/>
                <a:ext cx="68" cy="9"/>
              </a:xfrm>
              <a:prstGeom prst="rect">
                <a:avLst/>
              </a:prstGeom>
              <a:solidFill>
                <a:srgbClr val="00663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370" name="Rectangle 346"/>
              <p:cNvSpPr>
                <a:spLocks noChangeArrowheads="1"/>
              </p:cNvSpPr>
              <p:nvPr/>
            </p:nvSpPr>
            <p:spPr bwMode="auto">
              <a:xfrm>
                <a:off x="2698" y="1137"/>
                <a:ext cx="8" cy="12"/>
              </a:xfrm>
              <a:prstGeom prst="rect">
                <a:avLst/>
              </a:prstGeom>
              <a:solidFill>
                <a:srgbClr val="CCCC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371" name="Rectangle 347"/>
              <p:cNvSpPr>
                <a:spLocks noChangeArrowheads="1"/>
              </p:cNvSpPr>
              <p:nvPr/>
            </p:nvSpPr>
            <p:spPr bwMode="auto">
              <a:xfrm>
                <a:off x="2621" y="1137"/>
                <a:ext cx="9" cy="12"/>
              </a:xfrm>
              <a:prstGeom prst="rect">
                <a:avLst/>
              </a:prstGeom>
              <a:solidFill>
                <a:srgbClr val="CCCC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372" name="Freeform 348"/>
              <p:cNvSpPr>
                <a:spLocks/>
              </p:cNvSpPr>
              <p:nvPr/>
            </p:nvSpPr>
            <p:spPr bwMode="auto">
              <a:xfrm>
                <a:off x="2687" y="1185"/>
                <a:ext cx="66" cy="70"/>
              </a:xfrm>
              <a:custGeom>
                <a:avLst/>
                <a:gdLst/>
                <a:ahLst/>
                <a:cxnLst>
                  <a:cxn ang="0">
                    <a:pos x="8" y="62"/>
                  </a:cxn>
                  <a:cxn ang="0">
                    <a:pos x="20" y="70"/>
                  </a:cxn>
                  <a:cxn ang="0">
                    <a:pos x="31" y="69"/>
                  </a:cxn>
                  <a:cxn ang="0">
                    <a:pos x="41" y="61"/>
                  </a:cxn>
                  <a:cxn ang="0">
                    <a:pos x="49" y="50"/>
                  </a:cxn>
                  <a:cxn ang="0">
                    <a:pos x="57" y="35"/>
                  </a:cxn>
                  <a:cxn ang="0">
                    <a:pos x="62" y="21"/>
                  </a:cxn>
                  <a:cxn ang="0">
                    <a:pos x="65" y="9"/>
                  </a:cxn>
                  <a:cxn ang="0">
                    <a:pos x="66" y="0"/>
                  </a:cxn>
                  <a:cxn ang="0">
                    <a:pos x="58" y="1"/>
                  </a:cxn>
                  <a:cxn ang="0">
                    <a:pos x="46" y="5"/>
                  </a:cxn>
                  <a:cxn ang="0">
                    <a:pos x="32" y="11"/>
                  </a:cxn>
                  <a:cxn ang="0">
                    <a:pos x="19" y="19"/>
                  </a:cxn>
                  <a:cxn ang="0">
                    <a:pos x="8" y="28"/>
                  </a:cxn>
                  <a:cxn ang="0">
                    <a:pos x="0" y="38"/>
                  </a:cxn>
                  <a:cxn ang="0">
                    <a:pos x="0" y="50"/>
                  </a:cxn>
                  <a:cxn ang="0">
                    <a:pos x="8" y="62"/>
                  </a:cxn>
                </a:cxnLst>
                <a:rect l="0" t="0" r="r" b="b"/>
                <a:pathLst>
                  <a:path w="66" h="70">
                    <a:moveTo>
                      <a:pt x="8" y="62"/>
                    </a:moveTo>
                    <a:lnTo>
                      <a:pt x="20" y="70"/>
                    </a:lnTo>
                    <a:lnTo>
                      <a:pt x="31" y="69"/>
                    </a:lnTo>
                    <a:lnTo>
                      <a:pt x="41" y="61"/>
                    </a:lnTo>
                    <a:lnTo>
                      <a:pt x="49" y="50"/>
                    </a:lnTo>
                    <a:lnTo>
                      <a:pt x="57" y="35"/>
                    </a:lnTo>
                    <a:lnTo>
                      <a:pt x="62" y="21"/>
                    </a:lnTo>
                    <a:lnTo>
                      <a:pt x="65" y="9"/>
                    </a:lnTo>
                    <a:lnTo>
                      <a:pt x="66" y="0"/>
                    </a:lnTo>
                    <a:lnTo>
                      <a:pt x="58" y="1"/>
                    </a:lnTo>
                    <a:lnTo>
                      <a:pt x="46" y="5"/>
                    </a:lnTo>
                    <a:lnTo>
                      <a:pt x="32" y="11"/>
                    </a:lnTo>
                    <a:lnTo>
                      <a:pt x="19" y="19"/>
                    </a:lnTo>
                    <a:lnTo>
                      <a:pt x="8" y="28"/>
                    </a:lnTo>
                    <a:lnTo>
                      <a:pt x="0" y="38"/>
                    </a:lnTo>
                    <a:lnTo>
                      <a:pt x="0" y="50"/>
                    </a:lnTo>
                    <a:lnTo>
                      <a:pt x="8" y="62"/>
                    </a:lnTo>
                    <a:close/>
                  </a:path>
                </a:pathLst>
              </a:custGeom>
              <a:solidFill>
                <a:srgbClr val="00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373" name="Freeform 349"/>
              <p:cNvSpPr>
                <a:spLocks/>
              </p:cNvSpPr>
              <p:nvPr/>
            </p:nvSpPr>
            <p:spPr bwMode="auto">
              <a:xfrm>
                <a:off x="2687" y="1185"/>
                <a:ext cx="66" cy="70"/>
              </a:xfrm>
              <a:custGeom>
                <a:avLst/>
                <a:gdLst/>
                <a:ahLst/>
                <a:cxnLst>
                  <a:cxn ang="0">
                    <a:pos x="8" y="62"/>
                  </a:cxn>
                  <a:cxn ang="0">
                    <a:pos x="8" y="62"/>
                  </a:cxn>
                  <a:cxn ang="0">
                    <a:pos x="20" y="70"/>
                  </a:cxn>
                  <a:cxn ang="0">
                    <a:pos x="31" y="69"/>
                  </a:cxn>
                  <a:cxn ang="0">
                    <a:pos x="41" y="61"/>
                  </a:cxn>
                  <a:cxn ang="0">
                    <a:pos x="49" y="50"/>
                  </a:cxn>
                  <a:cxn ang="0">
                    <a:pos x="57" y="35"/>
                  </a:cxn>
                  <a:cxn ang="0">
                    <a:pos x="62" y="21"/>
                  </a:cxn>
                  <a:cxn ang="0">
                    <a:pos x="65" y="9"/>
                  </a:cxn>
                  <a:cxn ang="0">
                    <a:pos x="66" y="0"/>
                  </a:cxn>
                  <a:cxn ang="0">
                    <a:pos x="66" y="0"/>
                  </a:cxn>
                  <a:cxn ang="0">
                    <a:pos x="58" y="1"/>
                  </a:cxn>
                  <a:cxn ang="0">
                    <a:pos x="46" y="5"/>
                  </a:cxn>
                  <a:cxn ang="0">
                    <a:pos x="32" y="11"/>
                  </a:cxn>
                  <a:cxn ang="0">
                    <a:pos x="19" y="19"/>
                  </a:cxn>
                  <a:cxn ang="0">
                    <a:pos x="8" y="28"/>
                  </a:cxn>
                  <a:cxn ang="0">
                    <a:pos x="0" y="38"/>
                  </a:cxn>
                  <a:cxn ang="0">
                    <a:pos x="0" y="50"/>
                  </a:cxn>
                  <a:cxn ang="0">
                    <a:pos x="8" y="62"/>
                  </a:cxn>
                </a:cxnLst>
                <a:rect l="0" t="0" r="r" b="b"/>
                <a:pathLst>
                  <a:path w="66" h="70">
                    <a:moveTo>
                      <a:pt x="8" y="62"/>
                    </a:moveTo>
                    <a:lnTo>
                      <a:pt x="8" y="62"/>
                    </a:lnTo>
                    <a:lnTo>
                      <a:pt x="20" y="70"/>
                    </a:lnTo>
                    <a:lnTo>
                      <a:pt x="31" y="69"/>
                    </a:lnTo>
                    <a:lnTo>
                      <a:pt x="41" y="61"/>
                    </a:lnTo>
                    <a:lnTo>
                      <a:pt x="49" y="50"/>
                    </a:lnTo>
                    <a:lnTo>
                      <a:pt x="57" y="35"/>
                    </a:lnTo>
                    <a:lnTo>
                      <a:pt x="62" y="21"/>
                    </a:lnTo>
                    <a:lnTo>
                      <a:pt x="65" y="9"/>
                    </a:lnTo>
                    <a:lnTo>
                      <a:pt x="66" y="0"/>
                    </a:lnTo>
                    <a:lnTo>
                      <a:pt x="58" y="1"/>
                    </a:lnTo>
                    <a:lnTo>
                      <a:pt x="46" y="5"/>
                    </a:lnTo>
                    <a:lnTo>
                      <a:pt x="32" y="11"/>
                    </a:lnTo>
                    <a:lnTo>
                      <a:pt x="19" y="19"/>
                    </a:lnTo>
                    <a:lnTo>
                      <a:pt x="8" y="28"/>
                    </a:lnTo>
                    <a:lnTo>
                      <a:pt x="0" y="38"/>
                    </a:lnTo>
                    <a:lnTo>
                      <a:pt x="0" y="50"/>
                    </a:lnTo>
                    <a:lnTo>
                      <a:pt x="8" y="62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374" name="Freeform 350"/>
              <p:cNvSpPr>
                <a:spLocks/>
              </p:cNvSpPr>
              <p:nvPr/>
            </p:nvSpPr>
            <p:spPr bwMode="auto">
              <a:xfrm>
                <a:off x="2703" y="1220"/>
                <a:ext cx="17" cy="2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9"/>
                  </a:cxn>
                  <a:cxn ang="0">
                    <a:pos x="17" y="27"/>
                  </a:cxn>
                </a:cxnLst>
                <a:rect l="0" t="0" r="r" b="b"/>
                <a:pathLst>
                  <a:path w="17" h="27">
                    <a:moveTo>
                      <a:pt x="0" y="0"/>
                    </a:moveTo>
                    <a:lnTo>
                      <a:pt x="0" y="19"/>
                    </a:lnTo>
                    <a:lnTo>
                      <a:pt x="17" y="27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375" name="Freeform 351"/>
              <p:cNvSpPr>
                <a:spLocks/>
              </p:cNvSpPr>
              <p:nvPr/>
            </p:nvSpPr>
            <p:spPr bwMode="auto">
              <a:xfrm>
                <a:off x="2712" y="1211"/>
                <a:ext cx="15" cy="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18"/>
                  </a:cxn>
                  <a:cxn ang="0">
                    <a:pos x="15" y="21"/>
                  </a:cxn>
                </a:cxnLst>
                <a:rect l="0" t="0" r="r" b="b"/>
                <a:pathLst>
                  <a:path w="15" h="21">
                    <a:moveTo>
                      <a:pt x="0" y="0"/>
                    </a:moveTo>
                    <a:lnTo>
                      <a:pt x="3" y="18"/>
                    </a:lnTo>
                    <a:lnTo>
                      <a:pt x="15" y="21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376" name="Freeform 352"/>
              <p:cNvSpPr>
                <a:spLocks/>
              </p:cNvSpPr>
              <p:nvPr/>
            </p:nvSpPr>
            <p:spPr bwMode="auto">
              <a:xfrm>
                <a:off x="2729" y="1200"/>
                <a:ext cx="12" cy="1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9"/>
                  </a:cxn>
                  <a:cxn ang="0">
                    <a:pos x="12" y="14"/>
                  </a:cxn>
                </a:cxnLst>
                <a:rect l="0" t="0" r="r" b="b"/>
                <a:pathLst>
                  <a:path w="12" h="14">
                    <a:moveTo>
                      <a:pt x="0" y="0"/>
                    </a:moveTo>
                    <a:lnTo>
                      <a:pt x="1" y="9"/>
                    </a:lnTo>
                    <a:lnTo>
                      <a:pt x="12" y="14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377" name="Line 353"/>
              <p:cNvSpPr>
                <a:spLocks noChangeShapeType="1"/>
              </p:cNvSpPr>
              <p:nvPr/>
            </p:nvSpPr>
            <p:spPr bwMode="auto">
              <a:xfrm flipV="1">
                <a:off x="2665" y="1200"/>
                <a:ext cx="73" cy="73"/>
              </a:xfrm>
              <a:prstGeom prst="line">
                <a:avLst/>
              </a:pr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378" name="Freeform 354"/>
              <p:cNvSpPr>
                <a:spLocks/>
              </p:cNvSpPr>
              <p:nvPr/>
            </p:nvSpPr>
            <p:spPr bwMode="auto">
              <a:xfrm>
                <a:off x="2582" y="1181"/>
                <a:ext cx="65" cy="67"/>
              </a:xfrm>
              <a:custGeom>
                <a:avLst/>
                <a:gdLst/>
                <a:ahLst/>
                <a:cxnLst>
                  <a:cxn ang="0">
                    <a:pos x="56" y="61"/>
                  </a:cxn>
                  <a:cxn ang="0">
                    <a:pos x="65" y="48"/>
                  </a:cxn>
                  <a:cxn ang="0">
                    <a:pos x="65" y="37"/>
                  </a:cxn>
                  <a:cxn ang="0">
                    <a:pos x="57" y="27"/>
                  </a:cxn>
                  <a:cxn ang="0">
                    <a:pos x="46" y="18"/>
                  </a:cxn>
                  <a:cxn ang="0">
                    <a:pos x="33" y="11"/>
                  </a:cxn>
                  <a:cxn ang="0">
                    <a:pos x="20" y="5"/>
                  </a:cxn>
                  <a:cxn ang="0">
                    <a:pos x="7" y="1"/>
                  </a:cxn>
                  <a:cxn ang="0">
                    <a:pos x="0" y="0"/>
                  </a:cxn>
                  <a:cxn ang="0">
                    <a:pos x="1" y="7"/>
                  </a:cxn>
                  <a:cxn ang="0">
                    <a:pos x="4" y="19"/>
                  </a:cxn>
                  <a:cxn ang="0">
                    <a:pos x="10" y="33"/>
                  </a:cxn>
                  <a:cxn ang="0">
                    <a:pos x="16" y="46"/>
                  </a:cxn>
                  <a:cxn ang="0">
                    <a:pos x="24" y="58"/>
                  </a:cxn>
                  <a:cxn ang="0">
                    <a:pos x="34" y="66"/>
                  </a:cxn>
                  <a:cxn ang="0">
                    <a:pos x="44" y="67"/>
                  </a:cxn>
                  <a:cxn ang="0">
                    <a:pos x="56" y="61"/>
                  </a:cxn>
                </a:cxnLst>
                <a:rect l="0" t="0" r="r" b="b"/>
                <a:pathLst>
                  <a:path w="65" h="67">
                    <a:moveTo>
                      <a:pt x="56" y="61"/>
                    </a:moveTo>
                    <a:lnTo>
                      <a:pt x="65" y="48"/>
                    </a:lnTo>
                    <a:lnTo>
                      <a:pt x="65" y="37"/>
                    </a:lnTo>
                    <a:lnTo>
                      <a:pt x="57" y="27"/>
                    </a:lnTo>
                    <a:lnTo>
                      <a:pt x="46" y="18"/>
                    </a:lnTo>
                    <a:lnTo>
                      <a:pt x="33" y="11"/>
                    </a:lnTo>
                    <a:lnTo>
                      <a:pt x="20" y="5"/>
                    </a:lnTo>
                    <a:lnTo>
                      <a:pt x="7" y="1"/>
                    </a:lnTo>
                    <a:lnTo>
                      <a:pt x="0" y="0"/>
                    </a:lnTo>
                    <a:lnTo>
                      <a:pt x="1" y="7"/>
                    </a:lnTo>
                    <a:lnTo>
                      <a:pt x="4" y="19"/>
                    </a:lnTo>
                    <a:lnTo>
                      <a:pt x="10" y="33"/>
                    </a:lnTo>
                    <a:lnTo>
                      <a:pt x="16" y="46"/>
                    </a:lnTo>
                    <a:lnTo>
                      <a:pt x="24" y="58"/>
                    </a:lnTo>
                    <a:lnTo>
                      <a:pt x="34" y="66"/>
                    </a:lnTo>
                    <a:lnTo>
                      <a:pt x="44" y="67"/>
                    </a:lnTo>
                    <a:lnTo>
                      <a:pt x="56" y="61"/>
                    </a:lnTo>
                    <a:close/>
                  </a:path>
                </a:pathLst>
              </a:custGeom>
              <a:solidFill>
                <a:srgbClr val="00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379" name="Freeform 355"/>
              <p:cNvSpPr>
                <a:spLocks/>
              </p:cNvSpPr>
              <p:nvPr/>
            </p:nvSpPr>
            <p:spPr bwMode="auto">
              <a:xfrm>
                <a:off x="2582" y="1181"/>
                <a:ext cx="65" cy="67"/>
              </a:xfrm>
              <a:custGeom>
                <a:avLst/>
                <a:gdLst/>
                <a:ahLst/>
                <a:cxnLst>
                  <a:cxn ang="0">
                    <a:pos x="56" y="61"/>
                  </a:cxn>
                  <a:cxn ang="0">
                    <a:pos x="56" y="61"/>
                  </a:cxn>
                  <a:cxn ang="0">
                    <a:pos x="65" y="48"/>
                  </a:cxn>
                  <a:cxn ang="0">
                    <a:pos x="65" y="37"/>
                  </a:cxn>
                  <a:cxn ang="0">
                    <a:pos x="57" y="27"/>
                  </a:cxn>
                  <a:cxn ang="0">
                    <a:pos x="46" y="18"/>
                  </a:cxn>
                  <a:cxn ang="0">
                    <a:pos x="33" y="11"/>
                  </a:cxn>
                  <a:cxn ang="0">
                    <a:pos x="20" y="5"/>
                  </a:cxn>
                  <a:cxn ang="0">
                    <a:pos x="7" y="1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1" y="7"/>
                  </a:cxn>
                  <a:cxn ang="0">
                    <a:pos x="4" y="19"/>
                  </a:cxn>
                  <a:cxn ang="0">
                    <a:pos x="10" y="33"/>
                  </a:cxn>
                  <a:cxn ang="0">
                    <a:pos x="16" y="46"/>
                  </a:cxn>
                  <a:cxn ang="0">
                    <a:pos x="24" y="58"/>
                  </a:cxn>
                  <a:cxn ang="0">
                    <a:pos x="34" y="66"/>
                  </a:cxn>
                  <a:cxn ang="0">
                    <a:pos x="44" y="67"/>
                  </a:cxn>
                  <a:cxn ang="0">
                    <a:pos x="56" y="61"/>
                  </a:cxn>
                </a:cxnLst>
                <a:rect l="0" t="0" r="r" b="b"/>
                <a:pathLst>
                  <a:path w="65" h="67">
                    <a:moveTo>
                      <a:pt x="56" y="61"/>
                    </a:moveTo>
                    <a:lnTo>
                      <a:pt x="56" y="61"/>
                    </a:lnTo>
                    <a:lnTo>
                      <a:pt x="65" y="48"/>
                    </a:lnTo>
                    <a:lnTo>
                      <a:pt x="65" y="37"/>
                    </a:lnTo>
                    <a:lnTo>
                      <a:pt x="57" y="27"/>
                    </a:lnTo>
                    <a:lnTo>
                      <a:pt x="46" y="18"/>
                    </a:lnTo>
                    <a:lnTo>
                      <a:pt x="33" y="11"/>
                    </a:lnTo>
                    <a:lnTo>
                      <a:pt x="20" y="5"/>
                    </a:lnTo>
                    <a:lnTo>
                      <a:pt x="7" y="1"/>
                    </a:lnTo>
                    <a:lnTo>
                      <a:pt x="0" y="0"/>
                    </a:lnTo>
                    <a:lnTo>
                      <a:pt x="1" y="7"/>
                    </a:lnTo>
                    <a:lnTo>
                      <a:pt x="4" y="19"/>
                    </a:lnTo>
                    <a:lnTo>
                      <a:pt x="10" y="33"/>
                    </a:lnTo>
                    <a:lnTo>
                      <a:pt x="16" y="46"/>
                    </a:lnTo>
                    <a:lnTo>
                      <a:pt x="24" y="58"/>
                    </a:lnTo>
                    <a:lnTo>
                      <a:pt x="34" y="66"/>
                    </a:lnTo>
                    <a:lnTo>
                      <a:pt x="44" y="67"/>
                    </a:lnTo>
                    <a:lnTo>
                      <a:pt x="56" y="61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380" name="Freeform 356"/>
              <p:cNvSpPr>
                <a:spLocks/>
              </p:cNvSpPr>
              <p:nvPr/>
            </p:nvSpPr>
            <p:spPr bwMode="auto">
              <a:xfrm>
                <a:off x="2614" y="1217"/>
                <a:ext cx="28" cy="18"/>
              </a:xfrm>
              <a:custGeom>
                <a:avLst/>
                <a:gdLst/>
                <a:ahLst/>
                <a:cxnLst>
                  <a:cxn ang="0">
                    <a:pos x="0" y="15"/>
                  </a:cxn>
                  <a:cxn ang="0">
                    <a:pos x="18" y="18"/>
                  </a:cxn>
                  <a:cxn ang="0">
                    <a:pos x="28" y="0"/>
                  </a:cxn>
                </a:cxnLst>
                <a:rect l="0" t="0" r="r" b="b"/>
                <a:pathLst>
                  <a:path w="28" h="18">
                    <a:moveTo>
                      <a:pt x="0" y="15"/>
                    </a:moveTo>
                    <a:lnTo>
                      <a:pt x="18" y="18"/>
                    </a:lnTo>
                    <a:lnTo>
                      <a:pt x="28" y="0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381" name="Freeform 357"/>
              <p:cNvSpPr>
                <a:spLocks/>
              </p:cNvSpPr>
              <p:nvPr/>
            </p:nvSpPr>
            <p:spPr bwMode="auto">
              <a:xfrm>
                <a:off x="2606" y="1208"/>
                <a:ext cx="21" cy="14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17" y="12"/>
                  </a:cxn>
                  <a:cxn ang="0">
                    <a:pos x="21" y="0"/>
                  </a:cxn>
                </a:cxnLst>
                <a:rect l="0" t="0" r="r" b="b"/>
                <a:pathLst>
                  <a:path w="21" h="14">
                    <a:moveTo>
                      <a:pt x="0" y="14"/>
                    </a:moveTo>
                    <a:lnTo>
                      <a:pt x="17" y="12"/>
                    </a:lnTo>
                    <a:lnTo>
                      <a:pt x="21" y="0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382" name="Freeform 358"/>
              <p:cNvSpPr>
                <a:spLocks/>
              </p:cNvSpPr>
              <p:nvPr/>
            </p:nvSpPr>
            <p:spPr bwMode="auto">
              <a:xfrm>
                <a:off x="2594" y="1194"/>
                <a:ext cx="15" cy="11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12" y="9"/>
                  </a:cxn>
                  <a:cxn ang="0">
                    <a:pos x="15" y="0"/>
                  </a:cxn>
                </a:cxnLst>
                <a:rect l="0" t="0" r="r" b="b"/>
                <a:pathLst>
                  <a:path w="15" h="11">
                    <a:moveTo>
                      <a:pt x="0" y="11"/>
                    </a:moveTo>
                    <a:lnTo>
                      <a:pt x="12" y="9"/>
                    </a:lnTo>
                    <a:lnTo>
                      <a:pt x="15" y="0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383" name="Line 359"/>
              <p:cNvSpPr>
                <a:spLocks noChangeShapeType="1"/>
              </p:cNvSpPr>
              <p:nvPr/>
            </p:nvSpPr>
            <p:spPr bwMode="auto">
              <a:xfrm flipH="1" flipV="1">
                <a:off x="2597" y="1196"/>
                <a:ext cx="68" cy="77"/>
              </a:xfrm>
              <a:prstGeom prst="line">
                <a:avLst/>
              </a:pr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384" name="Freeform 360"/>
              <p:cNvSpPr>
                <a:spLocks/>
              </p:cNvSpPr>
              <p:nvPr/>
            </p:nvSpPr>
            <p:spPr bwMode="auto">
              <a:xfrm>
                <a:off x="2644" y="1150"/>
                <a:ext cx="45" cy="82"/>
              </a:xfrm>
              <a:custGeom>
                <a:avLst/>
                <a:gdLst/>
                <a:ahLst/>
                <a:cxnLst>
                  <a:cxn ang="0">
                    <a:pos x="23" y="82"/>
                  </a:cxn>
                  <a:cxn ang="0">
                    <a:pos x="37" y="79"/>
                  </a:cxn>
                  <a:cxn ang="0">
                    <a:pos x="44" y="70"/>
                  </a:cxn>
                  <a:cxn ang="0">
                    <a:pos x="45" y="58"/>
                  </a:cxn>
                  <a:cxn ang="0">
                    <a:pos x="43" y="44"/>
                  </a:cxn>
                  <a:cxn ang="0">
                    <a:pos x="38" y="29"/>
                  </a:cxn>
                  <a:cxn ang="0">
                    <a:pos x="32" y="16"/>
                  </a:cxn>
                  <a:cxn ang="0">
                    <a:pos x="26" y="6"/>
                  </a:cxn>
                  <a:cxn ang="0">
                    <a:pos x="21" y="0"/>
                  </a:cxn>
                  <a:cxn ang="0">
                    <a:pos x="16" y="6"/>
                  </a:cxn>
                  <a:cxn ang="0">
                    <a:pos x="10" y="16"/>
                  </a:cxn>
                  <a:cxn ang="0">
                    <a:pos x="5" y="29"/>
                  </a:cxn>
                  <a:cxn ang="0">
                    <a:pos x="1" y="44"/>
                  </a:cxn>
                  <a:cxn ang="0">
                    <a:pos x="0" y="58"/>
                  </a:cxn>
                  <a:cxn ang="0">
                    <a:pos x="2" y="70"/>
                  </a:cxn>
                  <a:cxn ang="0">
                    <a:pos x="10" y="79"/>
                  </a:cxn>
                  <a:cxn ang="0">
                    <a:pos x="23" y="82"/>
                  </a:cxn>
                </a:cxnLst>
                <a:rect l="0" t="0" r="r" b="b"/>
                <a:pathLst>
                  <a:path w="45" h="82">
                    <a:moveTo>
                      <a:pt x="23" y="82"/>
                    </a:moveTo>
                    <a:lnTo>
                      <a:pt x="37" y="79"/>
                    </a:lnTo>
                    <a:lnTo>
                      <a:pt x="44" y="70"/>
                    </a:lnTo>
                    <a:lnTo>
                      <a:pt x="45" y="58"/>
                    </a:lnTo>
                    <a:lnTo>
                      <a:pt x="43" y="44"/>
                    </a:lnTo>
                    <a:lnTo>
                      <a:pt x="38" y="29"/>
                    </a:lnTo>
                    <a:lnTo>
                      <a:pt x="32" y="16"/>
                    </a:lnTo>
                    <a:lnTo>
                      <a:pt x="26" y="6"/>
                    </a:lnTo>
                    <a:lnTo>
                      <a:pt x="21" y="0"/>
                    </a:lnTo>
                    <a:lnTo>
                      <a:pt x="16" y="6"/>
                    </a:lnTo>
                    <a:lnTo>
                      <a:pt x="10" y="16"/>
                    </a:lnTo>
                    <a:lnTo>
                      <a:pt x="5" y="29"/>
                    </a:lnTo>
                    <a:lnTo>
                      <a:pt x="1" y="44"/>
                    </a:lnTo>
                    <a:lnTo>
                      <a:pt x="0" y="58"/>
                    </a:lnTo>
                    <a:lnTo>
                      <a:pt x="2" y="70"/>
                    </a:lnTo>
                    <a:lnTo>
                      <a:pt x="10" y="79"/>
                    </a:lnTo>
                    <a:lnTo>
                      <a:pt x="23" y="82"/>
                    </a:lnTo>
                    <a:close/>
                  </a:path>
                </a:pathLst>
              </a:custGeom>
              <a:solidFill>
                <a:srgbClr val="00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385" name="Freeform 361"/>
              <p:cNvSpPr>
                <a:spLocks/>
              </p:cNvSpPr>
              <p:nvPr/>
            </p:nvSpPr>
            <p:spPr bwMode="auto">
              <a:xfrm>
                <a:off x="2644" y="1150"/>
                <a:ext cx="45" cy="82"/>
              </a:xfrm>
              <a:custGeom>
                <a:avLst/>
                <a:gdLst/>
                <a:ahLst/>
                <a:cxnLst>
                  <a:cxn ang="0">
                    <a:pos x="23" y="82"/>
                  </a:cxn>
                  <a:cxn ang="0">
                    <a:pos x="23" y="82"/>
                  </a:cxn>
                  <a:cxn ang="0">
                    <a:pos x="37" y="79"/>
                  </a:cxn>
                  <a:cxn ang="0">
                    <a:pos x="44" y="70"/>
                  </a:cxn>
                  <a:cxn ang="0">
                    <a:pos x="45" y="58"/>
                  </a:cxn>
                  <a:cxn ang="0">
                    <a:pos x="43" y="44"/>
                  </a:cxn>
                  <a:cxn ang="0">
                    <a:pos x="38" y="29"/>
                  </a:cxn>
                  <a:cxn ang="0">
                    <a:pos x="32" y="16"/>
                  </a:cxn>
                  <a:cxn ang="0">
                    <a:pos x="26" y="6"/>
                  </a:cxn>
                  <a:cxn ang="0">
                    <a:pos x="21" y="0"/>
                  </a:cxn>
                  <a:cxn ang="0">
                    <a:pos x="21" y="0"/>
                  </a:cxn>
                  <a:cxn ang="0">
                    <a:pos x="16" y="6"/>
                  </a:cxn>
                  <a:cxn ang="0">
                    <a:pos x="10" y="16"/>
                  </a:cxn>
                  <a:cxn ang="0">
                    <a:pos x="5" y="29"/>
                  </a:cxn>
                  <a:cxn ang="0">
                    <a:pos x="1" y="44"/>
                  </a:cxn>
                  <a:cxn ang="0">
                    <a:pos x="0" y="58"/>
                  </a:cxn>
                  <a:cxn ang="0">
                    <a:pos x="2" y="70"/>
                  </a:cxn>
                  <a:cxn ang="0">
                    <a:pos x="10" y="79"/>
                  </a:cxn>
                  <a:cxn ang="0">
                    <a:pos x="23" y="82"/>
                  </a:cxn>
                </a:cxnLst>
                <a:rect l="0" t="0" r="r" b="b"/>
                <a:pathLst>
                  <a:path w="45" h="82">
                    <a:moveTo>
                      <a:pt x="23" y="82"/>
                    </a:moveTo>
                    <a:lnTo>
                      <a:pt x="23" y="82"/>
                    </a:lnTo>
                    <a:lnTo>
                      <a:pt x="37" y="79"/>
                    </a:lnTo>
                    <a:lnTo>
                      <a:pt x="44" y="70"/>
                    </a:lnTo>
                    <a:lnTo>
                      <a:pt x="45" y="58"/>
                    </a:lnTo>
                    <a:lnTo>
                      <a:pt x="43" y="44"/>
                    </a:lnTo>
                    <a:lnTo>
                      <a:pt x="38" y="29"/>
                    </a:lnTo>
                    <a:lnTo>
                      <a:pt x="32" y="16"/>
                    </a:lnTo>
                    <a:lnTo>
                      <a:pt x="26" y="6"/>
                    </a:lnTo>
                    <a:lnTo>
                      <a:pt x="21" y="0"/>
                    </a:lnTo>
                    <a:lnTo>
                      <a:pt x="16" y="6"/>
                    </a:lnTo>
                    <a:lnTo>
                      <a:pt x="10" y="16"/>
                    </a:lnTo>
                    <a:lnTo>
                      <a:pt x="5" y="29"/>
                    </a:lnTo>
                    <a:lnTo>
                      <a:pt x="1" y="44"/>
                    </a:lnTo>
                    <a:lnTo>
                      <a:pt x="0" y="58"/>
                    </a:lnTo>
                    <a:lnTo>
                      <a:pt x="2" y="70"/>
                    </a:lnTo>
                    <a:lnTo>
                      <a:pt x="10" y="79"/>
                    </a:lnTo>
                    <a:lnTo>
                      <a:pt x="23" y="82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386" name="Freeform 362"/>
              <p:cNvSpPr>
                <a:spLocks/>
              </p:cNvSpPr>
              <p:nvPr/>
            </p:nvSpPr>
            <p:spPr bwMode="auto">
              <a:xfrm>
                <a:off x="2653" y="1209"/>
                <a:ext cx="32" cy="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4" y="13"/>
                  </a:cxn>
                  <a:cxn ang="0">
                    <a:pos x="32" y="6"/>
                  </a:cxn>
                </a:cxnLst>
                <a:rect l="0" t="0" r="r" b="b"/>
                <a:pathLst>
                  <a:path w="32" h="13">
                    <a:moveTo>
                      <a:pt x="0" y="0"/>
                    </a:moveTo>
                    <a:lnTo>
                      <a:pt x="14" y="13"/>
                    </a:lnTo>
                    <a:lnTo>
                      <a:pt x="32" y="6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387" name="Freeform 363"/>
              <p:cNvSpPr>
                <a:spLocks/>
              </p:cNvSpPr>
              <p:nvPr/>
            </p:nvSpPr>
            <p:spPr bwMode="auto">
              <a:xfrm>
                <a:off x="2654" y="1196"/>
                <a:ext cx="26" cy="1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6" y="10"/>
                  </a:cxn>
                  <a:cxn ang="0">
                    <a:pos x="26" y="4"/>
                  </a:cxn>
                </a:cxnLst>
                <a:rect l="0" t="0" r="r" b="b"/>
                <a:pathLst>
                  <a:path w="26" h="10">
                    <a:moveTo>
                      <a:pt x="0" y="0"/>
                    </a:moveTo>
                    <a:lnTo>
                      <a:pt x="16" y="10"/>
                    </a:lnTo>
                    <a:lnTo>
                      <a:pt x="26" y="4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388" name="Freeform 364"/>
              <p:cNvSpPr>
                <a:spLocks/>
              </p:cNvSpPr>
              <p:nvPr/>
            </p:nvSpPr>
            <p:spPr bwMode="auto">
              <a:xfrm>
                <a:off x="2659" y="1175"/>
                <a:ext cx="18" cy="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" y="6"/>
                  </a:cxn>
                  <a:cxn ang="0">
                    <a:pos x="18" y="1"/>
                  </a:cxn>
                </a:cxnLst>
                <a:rect l="0" t="0" r="r" b="b"/>
                <a:pathLst>
                  <a:path w="18" h="6">
                    <a:moveTo>
                      <a:pt x="0" y="0"/>
                    </a:moveTo>
                    <a:lnTo>
                      <a:pt x="8" y="6"/>
                    </a:lnTo>
                    <a:lnTo>
                      <a:pt x="18" y="1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389" name="Line 365"/>
              <p:cNvSpPr>
                <a:spLocks noChangeShapeType="1"/>
              </p:cNvSpPr>
              <p:nvPr/>
            </p:nvSpPr>
            <p:spPr bwMode="auto">
              <a:xfrm flipV="1">
                <a:off x="2667" y="1169"/>
                <a:ext cx="1" cy="104"/>
              </a:xfrm>
              <a:prstGeom prst="line">
                <a:avLst/>
              </a:pr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390" name="Rectangle 366"/>
              <p:cNvSpPr>
                <a:spLocks noChangeArrowheads="1"/>
              </p:cNvSpPr>
              <p:nvPr/>
            </p:nvSpPr>
            <p:spPr bwMode="auto">
              <a:xfrm>
                <a:off x="2629" y="1271"/>
                <a:ext cx="68" cy="11"/>
              </a:xfrm>
              <a:prstGeom prst="rect">
                <a:avLst/>
              </a:prstGeom>
              <a:solidFill>
                <a:srgbClr val="00663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391" name="Rectangle 367"/>
              <p:cNvSpPr>
                <a:spLocks noChangeArrowheads="1"/>
              </p:cNvSpPr>
              <p:nvPr/>
            </p:nvSpPr>
            <p:spPr bwMode="auto">
              <a:xfrm>
                <a:off x="2697" y="1271"/>
                <a:ext cx="9" cy="12"/>
              </a:xfrm>
              <a:prstGeom prst="rect">
                <a:avLst/>
              </a:prstGeom>
              <a:solidFill>
                <a:srgbClr val="CCCC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392" name="Rectangle 368"/>
              <p:cNvSpPr>
                <a:spLocks noChangeArrowheads="1"/>
              </p:cNvSpPr>
              <p:nvPr/>
            </p:nvSpPr>
            <p:spPr bwMode="auto">
              <a:xfrm>
                <a:off x="2621" y="1271"/>
                <a:ext cx="8" cy="12"/>
              </a:xfrm>
              <a:prstGeom prst="rect">
                <a:avLst/>
              </a:prstGeom>
              <a:solidFill>
                <a:srgbClr val="CCCC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393" name="Freeform 369"/>
              <p:cNvSpPr>
                <a:spLocks/>
              </p:cNvSpPr>
              <p:nvPr/>
            </p:nvSpPr>
            <p:spPr bwMode="auto">
              <a:xfrm>
                <a:off x="2687" y="1325"/>
                <a:ext cx="69" cy="71"/>
              </a:xfrm>
              <a:custGeom>
                <a:avLst/>
                <a:gdLst/>
                <a:ahLst/>
                <a:cxnLst>
                  <a:cxn ang="0">
                    <a:pos x="8" y="63"/>
                  </a:cxn>
                  <a:cxn ang="0">
                    <a:pos x="21" y="71"/>
                  </a:cxn>
                  <a:cxn ang="0">
                    <a:pos x="32" y="70"/>
                  </a:cxn>
                  <a:cxn ang="0">
                    <a:pos x="42" y="62"/>
                  </a:cxn>
                  <a:cxn ang="0">
                    <a:pos x="51" y="50"/>
                  </a:cxn>
                  <a:cxn ang="0">
                    <a:pos x="59" y="35"/>
                  </a:cxn>
                  <a:cxn ang="0">
                    <a:pos x="65" y="20"/>
                  </a:cxn>
                  <a:cxn ang="0">
                    <a:pos x="68" y="8"/>
                  </a:cxn>
                  <a:cxn ang="0">
                    <a:pos x="69" y="0"/>
                  </a:cxn>
                  <a:cxn ang="0">
                    <a:pos x="61" y="0"/>
                  </a:cxn>
                  <a:cxn ang="0">
                    <a:pos x="48" y="4"/>
                  </a:cxn>
                  <a:cxn ang="0">
                    <a:pos x="34" y="9"/>
                  </a:cxn>
                  <a:cxn ang="0">
                    <a:pos x="20" y="17"/>
                  </a:cxn>
                  <a:cxn ang="0">
                    <a:pos x="9" y="27"/>
                  </a:cxn>
                  <a:cxn ang="0">
                    <a:pos x="0" y="38"/>
                  </a:cxn>
                  <a:cxn ang="0">
                    <a:pos x="0" y="50"/>
                  </a:cxn>
                  <a:cxn ang="0">
                    <a:pos x="8" y="63"/>
                  </a:cxn>
                </a:cxnLst>
                <a:rect l="0" t="0" r="r" b="b"/>
                <a:pathLst>
                  <a:path w="69" h="71">
                    <a:moveTo>
                      <a:pt x="8" y="63"/>
                    </a:moveTo>
                    <a:lnTo>
                      <a:pt x="21" y="71"/>
                    </a:lnTo>
                    <a:lnTo>
                      <a:pt x="32" y="70"/>
                    </a:lnTo>
                    <a:lnTo>
                      <a:pt x="42" y="62"/>
                    </a:lnTo>
                    <a:lnTo>
                      <a:pt x="51" y="50"/>
                    </a:lnTo>
                    <a:lnTo>
                      <a:pt x="59" y="35"/>
                    </a:lnTo>
                    <a:lnTo>
                      <a:pt x="65" y="20"/>
                    </a:lnTo>
                    <a:lnTo>
                      <a:pt x="68" y="8"/>
                    </a:lnTo>
                    <a:lnTo>
                      <a:pt x="69" y="0"/>
                    </a:lnTo>
                    <a:lnTo>
                      <a:pt x="61" y="0"/>
                    </a:lnTo>
                    <a:lnTo>
                      <a:pt x="48" y="4"/>
                    </a:lnTo>
                    <a:lnTo>
                      <a:pt x="34" y="9"/>
                    </a:lnTo>
                    <a:lnTo>
                      <a:pt x="20" y="17"/>
                    </a:lnTo>
                    <a:lnTo>
                      <a:pt x="9" y="27"/>
                    </a:lnTo>
                    <a:lnTo>
                      <a:pt x="0" y="38"/>
                    </a:lnTo>
                    <a:lnTo>
                      <a:pt x="0" y="50"/>
                    </a:lnTo>
                    <a:lnTo>
                      <a:pt x="8" y="63"/>
                    </a:lnTo>
                    <a:close/>
                  </a:path>
                </a:pathLst>
              </a:custGeom>
              <a:solidFill>
                <a:srgbClr val="00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394" name="Freeform 370"/>
              <p:cNvSpPr>
                <a:spLocks/>
              </p:cNvSpPr>
              <p:nvPr/>
            </p:nvSpPr>
            <p:spPr bwMode="auto">
              <a:xfrm>
                <a:off x="2687" y="1325"/>
                <a:ext cx="69" cy="71"/>
              </a:xfrm>
              <a:custGeom>
                <a:avLst/>
                <a:gdLst/>
                <a:ahLst/>
                <a:cxnLst>
                  <a:cxn ang="0">
                    <a:pos x="8" y="63"/>
                  </a:cxn>
                  <a:cxn ang="0">
                    <a:pos x="8" y="63"/>
                  </a:cxn>
                  <a:cxn ang="0">
                    <a:pos x="21" y="71"/>
                  </a:cxn>
                  <a:cxn ang="0">
                    <a:pos x="32" y="70"/>
                  </a:cxn>
                  <a:cxn ang="0">
                    <a:pos x="42" y="62"/>
                  </a:cxn>
                  <a:cxn ang="0">
                    <a:pos x="51" y="50"/>
                  </a:cxn>
                  <a:cxn ang="0">
                    <a:pos x="59" y="35"/>
                  </a:cxn>
                  <a:cxn ang="0">
                    <a:pos x="65" y="20"/>
                  </a:cxn>
                  <a:cxn ang="0">
                    <a:pos x="68" y="8"/>
                  </a:cxn>
                  <a:cxn ang="0">
                    <a:pos x="69" y="0"/>
                  </a:cxn>
                  <a:cxn ang="0">
                    <a:pos x="69" y="0"/>
                  </a:cxn>
                  <a:cxn ang="0">
                    <a:pos x="61" y="0"/>
                  </a:cxn>
                  <a:cxn ang="0">
                    <a:pos x="48" y="4"/>
                  </a:cxn>
                  <a:cxn ang="0">
                    <a:pos x="34" y="9"/>
                  </a:cxn>
                  <a:cxn ang="0">
                    <a:pos x="20" y="17"/>
                  </a:cxn>
                  <a:cxn ang="0">
                    <a:pos x="9" y="27"/>
                  </a:cxn>
                  <a:cxn ang="0">
                    <a:pos x="0" y="38"/>
                  </a:cxn>
                  <a:cxn ang="0">
                    <a:pos x="0" y="50"/>
                  </a:cxn>
                  <a:cxn ang="0">
                    <a:pos x="8" y="63"/>
                  </a:cxn>
                </a:cxnLst>
                <a:rect l="0" t="0" r="r" b="b"/>
                <a:pathLst>
                  <a:path w="69" h="71">
                    <a:moveTo>
                      <a:pt x="8" y="63"/>
                    </a:moveTo>
                    <a:lnTo>
                      <a:pt x="8" y="63"/>
                    </a:lnTo>
                    <a:lnTo>
                      <a:pt x="21" y="71"/>
                    </a:lnTo>
                    <a:lnTo>
                      <a:pt x="32" y="70"/>
                    </a:lnTo>
                    <a:lnTo>
                      <a:pt x="42" y="62"/>
                    </a:lnTo>
                    <a:lnTo>
                      <a:pt x="51" y="50"/>
                    </a:lnTo>
                    <a:lnTo>
                      <a:pt x="59" y="35"/>
                    </a:lnTo>
                    <a:lnTo>
                      <a:pt x="65" y="20"/>
                    </a:lnTo>
                    <a:lnTo>
                      <a:pt x="68" y="8"/>
                    </a:lnTo>
                    <a:lnTo>
                      <a:pt x="69" y="0"/>
                    </a:lnTo>
                    <a:lnTo>
                      <a:pt x="61" y="0"/>
                    </a:lnTo>
                    <a:lnTo>
                      <a:pt x="48" y="4"/>
                    </a:lnTo>
                    <a:lnTo>
                      <a:pt x="34" y="9"/>
                    </a:lnTo>
                    <a:lnTo>
                      <a:pt x="20" y="17"/>
                    </a:lnTo>
                    <a:lnTo>
                      <a:pt x="9" y="27"/>
                    </a:lnTo>
                    <a:lnTo>
                      <a:pt x="0" y="38"/>
                    </a:lnTo>
                    <a:lnTo>
                      <a:pt x="0" y="50"/>
                    </a:lnTo>
                    <a:lnTo>
                      <a:pt x="8" y="63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395" name="Freeform 371"/>
              <p:cNvSpPr>
                <a:spLocks/>
              </p:cNvSpPr>
              <p:nvPr/>
            </p:nvSpPr>
            <p:spPr bwMode="auto">
              <a:xfrm>
                <a:off x="2703" y="1358"/>
                <a:ext cx="18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2"/>
                  </a:cxn>
                  <a:cxn ang="0">
                    <a:pos x="18" y="30"/>
                  </a:cxn>
                </a:cxnLst>
                <a:rect l="0" t="0" r="r" b="b"/>
                <a:pathLst>
                  <a:path w="18" h="30">
                    <a:moveTo>
                      <a:pt x="0" y="0"/>
                    </a:moveTo>
                    <a:lnTo>
                      <a:pt x="0" y="22"/>
                    </a:lnTo>
                    <a:lnTo>
                      <a:pt x="18" y="30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396" name="Freeform 372"/>
              <p:cNvSpPr>
                <a:spLocks/>
              </p:cNvSpPr>
              <p:nvPr/>
            </p:nvSpPr>
            <p:spPr bwMode="auto">
              <a:xfrm>
                <a:off x="2714" y="1350"/>
                <a:ext cx="16" cy="2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18"/>
                  </a:cxn>
                  <a:cxn ang="0">
                    <a:pos x="16" y="24"/>
                  </a:cxn>
                </a:cxnLst>
                <a:rect l="0" t="0" r="r" b="b"/>
                <a:pathLst>
                  <a:path w="16" h="24">
                    <a:moveTo>
                      <a:pt x="0" y="0"/>
                    </a:moveTo>
                    <a:lnTo>
                      <a:pt x="1" y="18"/>
                    </a:lnTo>
                    <a:lnTo>
                      <a:pt x="16" y="24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397" name="Freeform 373"/>
              <p:cNvSpPr>
                <a:spLocks/>
              </p:cNvSpPr>
              <p:nvPr/>
            </p:nvSpPr>
            <p:spPr bwMode="auto">
              <a:xfrm>
                <a:off x="2730" y="1338"/>
                <a:ext cx="14" cy="1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10"/>
                  </a:cxn>
                  <a:cxn ang="0">
                    <a:pos x="14" y="15"/>
                  </a:cxn>
                </a:cxnLst>
                <a:rect l="0" t="0" r="r" b="b"/>
                <a:pathLst>
                  <a:path w="14" h="15">
                    <a:moveTo>
                      <a:pt x="0" y="0"/>
                    </a:moveTo>
                    <a:lnTo>
                      <a:pt x="3" y="10"/>
                    </a:lnTo>
                    <a:lnTo>
                      <a:pt x="14" y="15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398" name="Line 374"/>
              <p:cNvSpPr>
                <a:spLocks noChangeShapeType="1"/>
              </p:cNvSpPr>
              <p:nvPr/>
            </p:nvSpPr>
            <p:spPr bwMode="auto">
              <a:xfrm flipV="1">
                <a:off x="2664" y="1339"/>
                <a:ext cx="77" cy="77"/>
              </a:xfrm>
              <a:prstGeom prst="line">
                <a:avLst/>
              </a:pr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399" name="Freeform 375"/>
              <p:cNvSpPr>
                <a:spLocks/>
              </p:cNvSpPr>
              <p:nvPr/>
            </p:nvSpPr>
            <p:spPr bwMode="auto">
              <a:xfrm>
                <a:off x="2576" y="1318"/>
                <a:ext cx="69" cy="72"/>
              </a:xfrm>
              <a:custGeom>
                <a:avLst/>
                <a:gdLst/>
                <a:ahLst/>
                <a:cxnLst>
                  <a:cxn ang="0">
                    <a:pos x="59" y="65"/>
                  </a:cxn>
                  <a:cxn ang="0">
                    <a:pos x="69" y="53"/>
                  </a:cxn>
                  <a:cxn ang="0">
                    <a:pos x="68" y="40"/>
                  </a:cxn>
                  <a:cxn ang="0">
                    <a:pos x="60" y="29"/>
                  </a:cxn>
                  <a:cxn ang="0">
                    <a:pos x="48" y="20"/>
                  </a:cxn>
                  <a:cxn ang="0">
                    <a:pos x="34" y="12"/>
                  </a:cxn>
                  <a:cxn ang="0">
                    <a:pos x="20" y="5"/>
                  </a:cxn>
                  <a:cxn ang="0">
                    <a:pos x="7" y="1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3" y="21"/>
                  </a:cxn>
                  <a:cxn ang="0">
                    <a:pos x="8" y="35"/>
                  </a:cxn>
                  <a:cxn ang="0">
                    <a:pos x="16" y="49"/>
                  </a:cxn>
                  <a:cxn ang="0">
                    <a:pos x="24" y="62"/>
                  </a:cxn>
                  <a:cxn ang="0">
                    <a:pos x="35" y="70"/>
                  </a:cxn>
                  <a:cxn ang="0">
                    <a:pos x="46" y="72"/>
                  </a:cxn>
                  <a:cxn ang="0">
                    <a:pos x="59" y="65"/>
                  </a:cxn>
                </a:cxnLst>
                <a:rect l="0" t="0" r="r" b="b"/>
                <a:pathLst>
                  <a:path w="69" h="72">
                    <a:moveTo>
                      <a:pt x="59" y="65"/>
                    </a:moveTo>
                    <a:lnTo>
                      <a:pt x="69" y="53"/>
                    </a:lnTo>
                    <a:lnTo>
                      <a:pt x="68" y="40"/>
                    </a:lnTo>
                    <a:lnTo>
                      <a:pt x="60" y="29"/>
                    </a:lnTo>
                    <a:lnTo>
                      <a:pt x="48" y="20"/>
                    </a:lnTo>
                    <a:lnTo>
                      <a:pt x="34" y="12"/>
                    </a:lnTo>
                    <a:lnTo>
                      <a:pt x="20" y="5"/>
                    </a:lnTo>
                    <a:lnTo>
                      <a:pt x="7" y="1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3" y="21"/>
                    </a:lnTo>
                    <a:lnTo>
                      <a:pt x="8" y="35"/>
                    </a:lnTo>
                    <a:lnTo>
                      <a:pt x="16" y="49"/>
                    </a:lnTo>
                    <a:lnTo>
                      <a:pt x="24" y="62"/>
                    </a:lnTo>
                    <a:lnTo>
                      <a:pt x="35" y="70"/>
                    </a:lnTo>
                    <a:lnTo>
                      <a:pt x="46" y="72"/>
                    </a:lnTo>
                    <a:lnTo>
                      <a:pt x="59" y="65"/>
                    </a:lnTo>
                    <a:close/>
                  </a:path>
                </a:pathLst>
              </a:custGeom>
              <a:solidFill>
                <a:srgbClr val="00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400" name="Freeform 376"/>
              <p:cNvSpPr>
                <a:spLocks/>
              </p:cNvSpPr>
              <p:nvPr/>
            </p:nvSpPr>
            <p:spPr bwMode="auto">
              <a:xfrm>
                <a:off x="2576" y="1318"/>
                <a:ext cx="69" cy="72"/>
              </a:xfrm>
              <a:custGeom>
                <a:avLst/>
                <a:gdLst/>
                <a:ahLst/>
                <a:cxnLst>
                  <a:cxn ang="0">
                    <a:pos x="59" y="65"/>
                  </a:cxn>
                  <a:cxn ang="0">
                    <a:pos x="59" y="65"/>
                  </a:cxn>
                  <a:cxn ang="0">
                    <a:pos x="69" y="53"/>
                  </a:cxn>
                  <a:cxn ang="0">
                    <a:pos x="68" y="40"/>
                  </a:cxn>
                  <a:cxn ang="0">
                    <a:pos x="60" y="29"/>
                  </a:cxn>
                  <a:cxn ang="0">
                    <a:pos x="48" y="20"/>
                  </a:cxn>
                  <a:cxn ang="0">
                    <a:pos x="34" y="12"/>
                  </a:cxn>
                  <a:cxn ang="0">
                    <a:pos x="20" y="5"/>
                  </a:cxn>
                  <a:cxn ang="0">
                    <a:pos x="7" y="1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9"/>
                  </a:cxn>
                  <a:cxn ang="0">
                    <a:pos x="3" y="21"/>
                  </a:cxn>
                  <a:cxn ang="0">
                    <a:pos x="8" y="35"/>
                  </a:cxn>
                  <a:cxn ang="0">
                    <a:pos x="16" y="49"/>
                  </a:cxn>
                  <a:cxn ang="0">
                    <a:pos x="24" y="62"/>
                  </a:cxn>
                  <a:cxn ang="0">
                    <a:pos x="35" y="70"/>
                  </a:cxn>
                  <a:cxn ang="0">
                    <a:pos x="46" y="72"/>
                  </a:cxn>
                  <a:cxn ang="0">
                    <a:pos x="59" y="65"/>
                  </a:cxn>
                </a:cxnLst>
                <a:rect l="0" t="0" r="r" b="b"/>
                <a:pathLst>
                  <a:path w="69" h="72">
                    <a:moveTo>
                      <a:pt x="59" y="65"/>
                    </a:moveTo>
                    <a:lnTo>
                      <a:pt x="59" y="65"/>
                    </a:lnTo>
                    <a:lnTo>
                      <a:pt x="69" y="53"/>
                    </a:lnTo>
                    <a:lnTo>
                      <a:pt x="68" y="40"/>
                    </a:lnTo>
                    <a:lnTo>
                      <a:pt x="60" y="29"/>
                    </a:lnTo>
                    <a:lnTo>
                      <a:pt x="48" y="20"/>
                    </a:lnTo>
                    <a:lnTo>
                      <a:pt x="34" y="12"/>
                    </a:lnTo>
                    <a:lnTo>
                      <a:pt x="20" y="5"/>
                    </a:lnTo>
                    <a:lnTo>
                      <a:pt x="7" y="1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3" y="21"/>
                    </a:lnTo>
                    <a:lnTo>
                      <a:pt x="8" y="35"/>
                    </a:lnTo>
                    <a:lnTo>
                      <a:pt x="16" y="49"/>
                    </a:lnTo>
                    <a:lnTo>
                      <a:pt x="24" y="62"/>
                    </a:lnTo>
                    <a:lnTo>
                      <a:pt x="35" y="70"/>
                    </a:lnTo>
                    <a:lnTo>
                      <a:pt x="46" y="72"/>
                    </a:lnTo>
                    <a:lnTo>
                      <a:pt x="59" y="65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401" name="Freeform 377"/>
              <p:cNvSpPr>
                <a:spLocks/>
              </p:cNvSpPr>
              <p:nvPr/>
            </p:nvSpPr>
            <p:spPr bwMode="auto">
              <a:xfrm>
                <a:off x="2609" y="1356"/>
                <a:ext cx="28" cy="18"/>
              </a:xfrm>
              <a:custGeom>
                <a:avLst/>
                <a:gdLst/>
                <a:ahLst/>
                <a:cxnLst>
                  <a:cxn ang="0">
                    <a:pos x="0" y="18"/>
                  </a:cxn>
                  <a:cxn ang="0">
                    <a:pos x="18" y="18"/>
                  </a:cxn>
                  <a:cxn ang="0">
                    <a:pos x="28" y="0"/>
                  </a:cxn>
                </a:cxnLst>
                <a:rect l="0" t="0" r="r" b="b"/>
                <a:pathLst>
                  <a:path w="28" h="18">
                    <a:moveTo>
                      <a:pt x="0" y="18"/>
                    </a:moveTo>
                    <a:lnTo>
                      <a:pt x="18" y="18"/>
                    </a:lnTo>
                    <a:lnTo>
                      <a:pt x="28" y="0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402" name="Freeform 378"/>
              <p:cNvSpPr>
                <a:spLocks/>
              </p:cNvSpPr>
              <p:nvPr/>
            </p:nvSpPr>
            <p:spPr bwMode="auto">
              <a:xfrm>
                <a:off x="2600" y="1347"/>
                <a:ext cx="23" cy="14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18" y="14"/>
                  </a:cxn>
                  <a:cxn ang="0">
                    <a:pos x="23" y="0"/>
                  </a:cxn>
                </a:cxnLst>
                <a:rect l="0" t="0" r="r" b="b"/>
                <a:pathLst>
                  <a:path w="23" h="14">
                    <a:moveTo>
                      <a:pt x="0" y="14"/>
                    </a:moveTo>
                    <a:lnTo>
                      <a:pt x="18" y="14"/>
                    </a:lnTo>
                    <a:lnTo>
                      <a:pt x="23" y="0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403" name="Freeform 379"/>
              <p:cNvSpPr>
                <a:spLocks/>
              </p:cNvSpPr>
              <p:nvPr/>
            </p:nvSpPr>
            <p:spPr bwMode="auto">
              <a:xfrm>
                <a:off x="2588" y="1330"/>
                <a:ext cx="16" cy="14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12" y="12"/>
                  </a:cxn>
                  <a:cxn ang="0">
                    <a:pos x="16" y="0"/>
                  </a:cxn>
                </a:cxnLst>
                <a:rect l="0" t="0" r="r" b="b"/>
                <a:pathLst>
                  <a:path w="16" h="14">
                    <a:moveTo>
                      <a:pt x="0" y="14"/>
                    </a:moveTo>
                    <a:lnTo>
                      <a:pt x="12" y="12"/>
                    </a:lnTo>
                    <a:lnTo>
                      <a:pt x="16" y="0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404" name="Line 380"/>
              <p:cNvSpPr>
                <a:spLocks noChangeShapeType="1"/>
              </p:cNvSpPr>
              <p:nvPr/>
            </p:nvSpPr>
            <p:spPr bwMode="auto">
              <a:xfrm flipH="1" flipV="1">
                <a:off x="2591" y="1335"/>
                <a:ext cx="71" cy="80"/>
              </a:xfrm>
              <a:prstGeom prst="line">
                <a:avLst/>
              </a:pr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405" name="Freeform 381"/>
              <p:cNvSpPr>
                <a:spLocks/>
              </p:cNvSpPr>
              <p:nvPr/>
            </p:nvSpPr>
            <p:spPr bwMode="auto">
              <a:xfrm>
                <a:off x="2641" y="1286"/>
                <a:ext cx="47" cy="88"/>
              </a:xfrm>
              <a:custGeom>
                <a:avLst/>
                <a:gdLst/>
                <a:ahLst/>
                <a:cxnLst>
                  <a:cxn ang="0">
                    <a:pos x="23" y="88"/>
                  </a:cxn>
                  <a:cxn ang="0">
                    <a:pos x="38" y="85"/>
                  </a:cxn>
                  <a:cxn ang="0">
                    <a:pos x="45" y="75"/>
                  </a:cxn>
                  <a:cxn ang="0">
                    <a:pos x="47" y="62"/>
                  </a:cxn>
                  <a:cxn ang="0">
                    <a:pos x="45" y="47"/>
                  </a:cxn>
                  <a:cxn ang="0">
                    <a:pos x="40" y="31"/>
                  </a:cxn>
                  <a:cxn ang="0">
                    <a:pos x="34" y="17"/>
                  </a:cxn>
                  <a:cxn ang="0">
                    <a:pos x="28" y="6"/>
                  </a:cxn>
                  <a:cxn ang="0">
                    <a:pos x="23" y="0"/>
                  </a:cxn>
                  <a:cxn ang="0">
                    <a:pos x="18" y="6"/>
                  </a:cxn>
                  <a:cxn ang="0">
                    <a:pos x="12" y="17"/>
                  </a:cxn>
                  <a:cxn ang="0">
                    <a:pos x="6" y="31"/>
                  </a:cxn>
                  <a:cxn ang="0">
                    <a:pos x="2" y="47"/>
                  </a:cxn>
                  <a:cxn ang="0">
                    <a:pos x="0" y="62"/>
                  </a:cxn>
                  <a:cxn ang="0">
                    <a:pos x="2" y="75"/>
                  </a:cxn>
                  <a:cxn ang="0">
                    <a:pos x="9" y="85"/>
                  </a:cxn>
                  <a:cxn ang="0">
                    <a:pos x="23" y="88"/>
                  </a:cxn>
                </a:cxnLst>
                <a:rect l="0" t="0" r="r" b="b"/>
                <a:pathLst>
                  <a:path w="47" h="88">
                    <a:moveTo>
                      <a:pt x="23" y="88"/>
                    </a:moveTo>
                    <a:lnTo>
                      <a:pt x="38" y="85"/>
                    </a:lnTo>
                    <a:lnTo>
                      <a:pt x="45" y="75"/>
                    </a:lnTo>
                    <a:lnTo>
                      <a:pt x="47" y="62"/>
                    </a:lnTo>
                    <a:lnTo>
                      <a:pt x="45" y="47"/>
                    </a:lnTo>
                    <a:lnTo>
                      <a:pt x="40" y="31"/>
                    </a:lnTo>
                    <a:lnTo>
                      <a:pt x="34" y="17"/>
                    </a:lnTo>
                    <a:lnTo>
                      <a:pt x="28" y="6"/>
                    </a:lnTo>
                    <a:lnTo>
                      <a:pt x="23" y="0"/>
                    </a:lnTo>
                    <a:lnTo>
                      <a:pt x="18" y="6"/>
                    </a:lnTo>
                    <a:lnTo>
                      <a:pt x="12" y="17"/>
                    </a:lnTo>
                    <a:lnTo>
                      <a:pt x="6" y="31"/>
                    </a:lnTo>
                    <a:lnTo>
                      <a:pt x="2" y="47"/>
                    </a:lnTo>
                    <a:lnTo>
                      <a:pt x="0" y="62"/>
                    </a:lnTo>
                    <a:lnTo>
                      <a:pt x="2" y="75"/>
                    </a:lnTo>
                    <a:lnTo>
                      <a:pt x="9" y="85"/>
                    </a:lnTo>
                    <a:lnTo>
                      <a:pt x="23" y="88"/>
                    </a:lnTo>
                    <a:close/>
                  </a:path>
                </a:pathLst>
              </a:custGeom>
              <a:solidFill>
                <a:srgbClr val="00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406" name="Freeform 382"/>
              <p:cNvSpPr>
                <a:spLocks/>
              </p:cNvSpPr>
              <p:nvPr/>
            </p:nvSpPr>
            <p:spPr bwMode="auto">
              <a:xfrm>
                <a:off x="2641" y="1286"/>
                <a:ext cx="47" cy="88"/>
              </a:xfrm>
              <a:custGeom>
                <a:avLst/>
                <a:gdLst/>
                <a:ahLst/>
                <a:cxnLst>
                  <a:cxn ang="0">
                    <a:pos x="23" y="88"/>
                  </a:cxn>
                  <a:cxn ang="0">
                    <a:pos x="23" y="88"/>
                  </a:cxn>
                  <a:cxn ang="0">
                    <a:pos x="38" y="85"/>
                  </a:cxn>
                  <a:cxn ang="0">
                    <a:pos x="45" y="75"/>
                  </a:cxn>
                  <a:cxn ang="0">
                    <a:pos x="47" y="62"/>
                  </a:cxn>
                  <a:cxn ang="0">
                    <a:pos x="45" y="47"/>
                  </a:cxn>
                  <a:cxn ang="0">
                    <a:pos x="40" y="31"/>
                  </a:cxn>
                  <a:cxn ang="0">
                    <a:pos x="34" y="17"/>
                  </a:cxn>
                  <a:cxn ang="0">
                    <a:pos x="28" y="6"/>
                  </a:cxn>
                  <a:cxn ang="0">
                    <a:pos x="23" y="0"/>
                  </a:cxn>
                  <a:cxn ang="0">
                    <a:pos x="23" y="0"/>
                  </a:cxn>
                  <a:cxn ang="0">
                    <a:pos x="18" y="6"/>
                  </a:cxn>
                  <a:cxn ang="0">
                    <a:pos x="12" y="17"/>
                  </a:cxn>
                  <a:cxn ang="0">
                    <a:pos x="6" y="31"/>
                  </a:cxn>
                  <a:cxn ang="0">
                    <a:pos x="2" y="47"/>
                  </a:cxn>
                  <a:cxn ang="0">
                    <a:pos x="0" y="62"/>
                  </a:cxn>
                  <a:cxn ang="0">
                    <a:pos x="2" y="75"/>
                  </a:cxn>
                  <a:cxn ang="0">
                    <a:pos x="9" y="85"/>
                  </a:cxn>
                  <a:cxn ang="0">
                    <a:pos x="23" y="88"/>
                  </a:cxn>
                </a:cxnLst>
                <a:rect l="0" t="0" r="r" b="b"/>
                <a:pathLst>
                  <a:path w="47" h="88">
                    <a:moveTo>
                      <a:pt x="23" y="88"/>
                    </a:moveTo>
                    <a:lnTo>
                      <a:pt x="23" y="88"/>
                    </a:lnTo>
                    <a:lnTo>
                      <a:pt x="38" y="85"/>
                    </a:lnTo>
                    <a:lnTo>
                      <a:pt x="45" y="75"/>
                    </a:lnTo>
                    <a:lnTo>
                      <a:pt x="47" y="62"/>
                    </a:lnTo>
                    <a:lnTo>
                      <a:pt x="45" y="47"/>
                    </a:lnTo>
                    <a:lnTo>
                      <a:pt x="40" y="31"/>
                    </a:lnTo>
                    <a:lnTo>
                      <a:pt x="34" y="17"/>
                    </a:lnTo>
                    <a:lnTo>
                      <a:pt x="28" y="6"/>
                    </a:lnTo>
                    <a:lnTo>
                      <a:pt x="23" y="0"/>
                    </a:lnTo>
                    <a:lnTo>
                      <a:pt x="18" y="6"/>
                    </a:lnTo>
                    <a:lnTo>
                      <a:pt x="12" y="17"/>
                    </a:lnTo>
                    <a:lnTo>
                      <a:pt x="6" y="31"/>
                    </a:lnTo>
                    <a:lnTo>
                      <a:pt x="2" y="47"/>
                    </a:lnTo>
                    <a:lnTo>
                      <a:pt x="0" y="62"/>
                    </a:lnTo>
                    <a:lnTo>
                      <a:pt x="2" y="75"/>
                    </a:lnTo>
                    <a:lnTo>
                      <a:pt x="9" y="85"/>
                    </a:lnTo>
                    <a:lnTo>
                      <a:pt x="23" y="88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407" name="Freeform 383"/>
              <p:cNvSpPr>
                <a:spLocks/>
              </p:cNvSpPr>
              <p:nvPr/>
            </p:nvSpPr>
            <p:spPr bwMode="auto">
              <a:xfrm>
                <a:off x="2651" y="1348"/>
                <a:ext cx="32" cy="1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4" y="14"/>
                  </a:cxn>
                  <a:cxn ang="0">
                    <a:pos x="32" y="7"/>
                  </a:cxn>
                </a:cxnLst>
                <a:rect l="0" t="0" r="r" b="b"/>
                <a:pathLst>
                  <a:path w="32" h="14">
                    <a:moveTo>
                      <a:pt x="0" y="0"/>
                    </a:moveTo>
                    <a:lnTo>
                      <a:pt x="14" y="14"/>
                    </a:lnTo>
                    <a:lnTo>
                      <a:pt x="32" y="7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408" name="Freeform 384"/>
              <p:cNvSpPr>
                <a:spLocks/>
              </p:cNvSpPr>
              <p:nvPr/>
            </p:nvSpPr>
            <p:spPr bwMode="auto">
              <a:xfrm>
                <a:off x="2653" y="1335"/>
                <a:ext cx="26" cy="1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4" y="10"/>
                  </a:cxn>
                  <a:cxn ang="0">
                    <a:pos x="26" y="4"/>
                  </a:cxn>
                </a:cxnLst>
                <a:rect l="0" t="0" r="r" b="b"/>
                <a:pathLst>
                  <a:path w="26" h="10">
                    <a:moveTo>
                      <a:pt x="0" y="0"/>
                    </a:moveTo>
                    <a:lnTo>
                      <a:pt x="14" y="10"/>
                    </a:lnTo>
                    <a:lnTo>
                      <a:pt x="26" y="4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409" name="Freeform 385"/>
              <p:cNvSpPr>
                <a:spLocks/>
              </p:cNvSpPr>
              <p:nvPr/>
            </p:nvSpPr>
            <p:spPr bwMode="auto">
              <a:xfrm>
                <a:off x="2656" y="1312"/>
                <a:ext cx="20" cy="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" y="6"/>
                  </a:cxn>
                  <a:cxn ang="0">
                    <a:pos x="20" y="0"/>
                  </a:cxn>
                </a:cxnLst>
                <a:rect l="0" t="0" r="r" b="b"/>
                <a:pathLst>
                  <a:path w="20" h="6">
                    <a:moveTo>
                      <a:pt x="0" y="0"/>
                    </a:moveTo>
                    <a:lnTo>
                      <a:pt x="9" y="6"/>
                    </a:lnTo>
                    <a:lnTo>
                      <a:pt x="20" y="0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410" name="Line 386"/>
              <p:cNvSpPr>
                <a:spLocks noChangeShapeType="1"/>
              </p:cNvSpPr>
              <p:nvPr/>
            </p:nvSpPr>
            <p:spPr bwMode="auto">
              <a:xfrm flipV="1">
                <a:off x="2664" y="1306"/>
                <a:ext cx="1" cy="110"/>
              </a:xfrm>
              <a:prstGeom prst="line">
                <a:avLst/>
              </a:pr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411" name="Rectangle 387"/>
              <p:cNvSpPr>
                <a:spLocks noChangeArrowheads="1"/>
              </p:cNvSpPr>
              <p:nvPr/>
            </p:nvSpPr>
            <p:spPr bwMode="auto">
              <a:xfrm>
                <a:off x="2624" y="1415"/>
                <a:ext cx="73" cy="9"/>
              </a:xfrm>
              <a:prstGeom prst="rect">
                <a:avLst/>
              </a:prstGeom>
              <a:solidFill>
                <a:srgbClr val="00663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412" name="Rectangle 388"/>
              <p:cNvSpPr>
                <a:spLocks noChangeArrowheads="1"/>
              </p:cNvSpPr>
              <p:nvPr/>
            </p:nvSpPr>
            <p:spPr bwMode="auto">
              <a:xfrm>
                <a:off x="2697" y="1412"/>
                <a:ext cx="9" cy="13"/>
              </a:xfrm>
              <a:prstGeom prst="rect">
                <a:avLst/>
              </a:prstGeom>
              <a:solidFill>
                <a:srgbClr val="CCCC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413" name="Rectangle 389"/>
              <p:cNvSpPr>
                <a:spLocks noChangeArrowheads="1"/>
              </p:cNvSpPr>
              <p:nvPr/>
            </p:nvSpPr>
            <p:spPr bwMode="auto">
              <a:xfrm>
                <a:off x="2617" y="1412"/>
                <a:ext cx="7" cy="13"/>
              </a:xfrm>
              <a:prstGeom prst="rect">
                <a:avLst/>
              </a:prstGeom>
              <a:solidFill>
                <a:srgbClr val="CCCC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414" name="Freeform 390"/>
              <p:cNvSpPr>
                <a:spLocks/>
              </p:cNvSpPr>
              <p:nvPr/>
            </p:nvSpPr>
            <p:spPr bwMode="auto">
              <a:xfrm>
                <a:off x="2670" y="1480"/>
                <a:ext cx="75" cy="59"/>
              </a:xfrm>
              <a:custGeom>
                <a:avLst/>
                <a:gdLst/>
                <a:ahLst/>
                <a:cxnLst>
                  <a:cxn ang="0">
                    <a:pos x="4" y="47"/>
                  </a:cxn>
                  <a:cxn ang="0">
                    <a:pos x="14" y="57"/>
                  </a:cxn>
                  <a:cxn ang="0">
                    <a:pos x="27" y="59"/>
                  </a:cxn>
                  <a:cxn ang="0">
                    <a:pos x="38" y="54"/>
                  </a:cxn>
                  <a:cxn ang="0">
                    <a:pos x="49" y="44"/>
                  </a:cxn>
                  <a:cxn ang="0">
                    <a:pos x="59" y="32"/>
                  </a:cxn>
                  <a:cxn ang="0">
                    <a:pos x="66" y="18"/>
                  </a:cxn>
                  <a:cxn ang="0">
                    <a:pos x="73" y="8"/>
                  </a:cxn>
                  <a:cxn ang="0">
                    <a:pos x="75" y="1"/>
                  </a:cxn>
                  <a:cxn ang="0">
                    <a:pos x="67" y="0"/>
                  </a:cxn>
                  <a:cxn ang="0">
                    <a:pos x="55" y="1"/>
                  </a:cxn>
                  <a:cxn ang="0">
                    <a:pos x="41" y="4"/>
                  </a:cxn>
                  <a:cxn ang="0">
                    <a:pos x="26" y="8"/>
                  </a:cxn>
                  <a:cxn ang="0">
                    <a:pos x="13" y="14"/>
                  </a:cxn>
                  <a:cxn ang="0">
                    <a:pos x="3" y="22"/>
                  </a:cxn>
                  <a:cxn ang="0">
                    <a:pos x="0" y="34"/>
                  </a:cxn>
                  <a:cxn ang="0">
                    <a:pos x="4" y="47"/>
                  </a:cxn>
                </a:cxnLst>
                <a:rect l="0" t="0" r="r" b="b"/>
                <a:pathLst>
                  <a:path w="75" h="59">
                    <a:moveTo>
                      <a:pt x="4" y="47"/>
                    </a:moveTo>
                    <a:lnTo>
                      <a:pt x="14" y="57"/>
                    </a:lnTo>
                    <a:lnTo>
                      <a:pt x="27" y="59"/>
                    </a:lnTo>
                    <a:lnTo>
                      <a:pt x="38" y="54"/>
                    </a:lnTo>
                    <a:lnTo>
                      <a:pt x="49" y="44"/>
                    </a:lnTo>
                    <a:lnTo>
                      <a:pt x="59" y="32"/>
                    </a:lnTo>
                    <a:lnTo>
                      <a:pt x="66" y="18"/>
                    </a:lnTo>
                    <a:lnTo>
                      <a:pt x="73" y="8"/>
                    </a:lnTo>
                    <a:lnTo>
                      <a:pt x="75" y="1"/>
                    </a:lnTo>
                    <a:lnTo>
                      <a:pt x="67" y="0"/>
                    </a:lnTo>
                    <a:lnTo>
                      <a:pt x="55" y="1"/>
                    </a:lnTo>
                    <a:lnTo>
                      <a:pt x="41" y="4"/>
                    </a:lnTo>
                    <a:lnTo>
                      <a:pt x="26" y="8"/>
                    </a:lnTo>
                    <a:lnTo>
                      <a:pt x="13" y="14"/>
                    </a:lnTo>
                    <a:lnTo>
                      <a:pt x="3" y="22"/>
                    </a:lnTo>
                    <a:lnTo>
                      <a:pt x="0" y="34"/>
                    </a:lnTo>
                    <a:lnTo>
                      <a:pt x="4" y="47"/>
                    </a:lnTo>
                    <a:close/>
                  </a:path>
                </a:pathLst>
              </a:custGeom>
              <a:solidFill>
                <a:srgbClr val="00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415" name="Freeform 391"/>
              <p:cNvSpPr>
                <a:spLocks/>
              </p:cNvSpPr>
              <p:nvPr/>
            </p:nvSpPr>
            <p:spPr bwMode="auto">
              <a:xfrm>
                <a:off x="2670" y="1480"/>
                <a:ext cx="75" cy="59"/>
              </a:xfrm>
              <a:custGeom>
                <a:avLst/>
                <a:gdLst/>
                <a:ahLst/>
                <a:cxnLst>
                  <a:cxn ang="0">
                    <a:pos x="4" y="47"/>
                  </a:cxn>
                  <a:cxn ang="0">
                    <a:pos x="4" y="47"/>
                  </a:cxn>
                  <a:cxn ang="0">
                    <a:pos x="14" y="57"/>
                  </a:cxn>
                  <a:cxn ang="0">
                    <a:pos x="27" y="59"/>
                  </a:cxn>
                  <a:cxn ang="0">
                    <a:pos x="38" y="54"/>
                  </a:cxn>
                  <a:cxn ang="0">
                    <a:pos x="49" y="44"/>
                  </a:cxn>
                  <a:cxn ang="0">
                    <a:pos x="59" y="32"/>
                  </a:cxn>
                  <a:cxn ang="0">
                    <a:pos x="66" y="18"/>
                  </a:cxn>
                  <a:cxn ang="0">
                    <a:pos x="73" y="8"/>
                  </a:cxn>
                  <a:cxn ang="0">
                    <a:pos x="75" y="1"/>
                  </a:cxn>
                  <a:cxn ang="0">
                    <a:pos x="75" y="1"/>
                  </a:cxn>
                  <a:cxn ang="0">
                    <a:pos x="67" y="0"/>
                  </a:cxn>
                  <a:cxn ang="0">
                    <a:pos x="55" y="1"/>
                  </a:cxn>
                  <a:cxn ang="0">
                    <a:pos x="41" y="4"/>
                  </a:cxn>
                  <a:cxn ang="0">
                    <a:pos x="26" y="8"/>
                  </a:cxn>
                  <a:cxn ang="0">
                    <a:pos x="13" y="14"/>
                  </a:cxn>
                  <a:cxn ang="0">
                    <a:pos x="3" y="22"/>
                  </a:cxn>
                  <a:cxn ang="0">
                    <a:pos x="0" y="34"/>
                  </a:cxn>
                  <a:cxn ang="0">
                    <a:pos x="4" y="47"/>
                  </a:cxn>
                </a:cxnLst>
                <a:rect l="0" t="0" r="r" b="b"/>
                <a:pathLst>
                  <a:path w="75" h="59">
                    <a:moveTo>
                      <a:pt x="4" y="47"/>
                    </a:moveTo>
                    <a:lnTo>
                      <a:pt x="4" y="47"/>
                    </a:lnTo>
                    <a:lnTo>
                      <a:pt x="14" y="57"/>
                    </a:lnTo>
                    <a:lnTo>
                      <a:pt x="27" y="59"/>
                    </a:lnTo>
                    <a:lnTo>
                      <a:pt x="38" y="54"/>
                    </a:lnTo>
                    <a:lnTo>
                      <a:pt x="49" y="44"/>
                    </a:lnTo>
                    <a:lnTo>
                      <a:pt x="59" y="32"/>
                    </a:lnTo>
                    <a:lnTo>
                      <a:pt x="66" y="18"/>
                    </a:lnTo>
                    <a:lnTo>
                      <a:pt x="73" y="8"/>
                    </a:lnTo>
                    <a:lnTo>
                      <a:pt x="75" y="1"/>
                    </a:lnTo>
                    <a:lnTo>
                      <a:pt x="67" y="0"/>
                    </a:lnTo>
                    <a:lnTo>
                      <a:pt x="55" y="1"/>
                    </a:lnTo>
                    <a:lnTo>
                      <a:pt x="41" y="4"/>
                    </a:lnTo>
                    <a:lnTo>
                      <a:pt x="26" y="8"/>
                    </a:lnTo>
                    <a:lnTo>
                      <a:pt x="13" y="14"/>
                    </a:lnTo>
                    <a:lnTo>
                      <a:pt x="3" y="22"/>
                    </a:lnTo>
                    <a:lnTo>
                      <a:pt x="0" y="34"/>
                    </a:lnTo>
                    <a:lnTo>
                      <a:pt x="4" y="47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416" name="Freeform 392"/>
              <p:cNvSpPr>
                <a:spLocks/>
              </p:cNvSpPr>
              <p:nvPr/>
            </p:nvSpPr>
            <p:spPr bwMode="auto">
              <a:xfrm>
                <a:off x="2683" y="1503"/>
                <a:ext cx="17" cy="30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0" y="19"/>
                  </a:cxn>
                  <a:cxn ang="0">
                    <a:pos x="17" y="30"/>
                  </a:cxn>
                </a:cxnLst>
                <a:rect l="0" t="0" r="r" b="b"/>
                <a:pathLst>
                  <a:path w="17" h="30">
                    <a:moveTo>
                      <a:pt x="4" y="0"/>
                    </a:moveTo>
                    <a:lnTo>
                      <a:pt x="0" y="19"/>
                    </a:lnTo>
                    <a:lnTo>
                      <a:pt x="17" y="30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417" name="Freeform 393"/>
              <p:cNvSpPr>
                <a:spLocks/>
              </p:cNvSpPr>
              <p:nvPr/>
            </p:nvSpPr>
            <p:spPr bwMode="auto">
              <a:xfrm>
                <a:off x="2700" y="1497"/>
                <a:ext cx="12" cy="25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0" y="17"/>
                  </a:cxn>
                  <a:cxn ang="0">
                    <a:pos x="12" y="25"/>
                  </a:cxn>
                </a:cxnLst>
                <a:rect l="0" t="0" r="r" b="b"/>
                <a:pathLst>
                  <a:path w="12" h="25">
                    <a:moveTo>
                      <a:pt x="1" y="0"/>
                    </a:moveTo>
                    <a:lnTo>
                      <a:pt x="0" y="17"/>
                    </a:lnTo>
                    <a:lnTo>
                      <a:pt x="12" y="25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418" name="Freeform 394"/>
              <p:cNvSpPr>
                <a:spLocks/>
              </p:cNvSpPr>
              <p:nvPr/>
            </p:nvSpPr>
            <p:spPr bwMode="auto">
              <a:xfrm>
                <a:off x="2720" y="1487"/>
                <a:ext cx="9" cy="1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1"/>
                  </a:cxn>
                  <a:cxn ang="0">
                    <a:pos x="9" y="18"/>
                  </a:cxn>
                </a:cxnLst>
                <a:rect l="0" t="0" r="r" b="b"/>
                <a:pathLst>
                  <a:path w="9" h="18">
                    <a:moveTo>
                      <a:pt x="0" y="0"/>
                    </a:moveTo>
                    <a:lnTo>
                      <a:pt x="0" y="11"/>
                    </a:lnTo>
                    <a:lnTo>
                      <a:pt x="9" y="18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419" name="Line 395"/>
              <p:cNvSpPr>
                <a:spLocks noChangeShapeType="1"/>
              </p:cNvSpPr>
              <p:nvPr/>
            </p:nvSpPr>
            <p:spPr bwMode="auto">
              <a:xfrm flipV="1">
                <a:off x="2641" y="1492"/>
                <a:ext cx="88" cy="55"/>
              </a:xfrm>
              <a:prstGeom prst="line">
                <a:avLst/>
              </a:pr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420" name="Freeform 396"/>
              <p:cNvSpPr>
                <a:spLocks/>
              </p:cNvSpPr>
              <p:nvPr/>
            </p:nvSpPr>
            <p:spPr bwMode="auto">
              <a:xfrm>
                <a:off x="2572" y="1439"/>
                <a:ext cx="58" cy="76"/>
              </a:xfrm>
              <a:custGeom>
                <a:avLst/>
                <a:gdLst/>
                <a:ahLst/>
                <a:cxnLst>
                  <a:cxn ang="0">
                    <a:pos x="45" y="72"/>
                  </a:cxn>
                  <a:cxn ang="0">
                    <a:pos x="56" y="61"/>
                  </a:cxn>
                  <a:cxn ang="0">
                    <a:pos x="58" y="50"/>
                  </a:cxn>
                  <a:cxn ang="0">
                    <a:pos x="53" y="39"/>
                  </a:cxn>
                  <a:cxn ang="0">
                    <a:pos x="44" y="28"/>
                  </a:cxn>
                  <a:cxn ang="0">
                    <a:pos x="32" y="17"/>
                  </a:cxn>
                  <a:cxn ang="0">
                    <a:pos x="20" y="9"/>
                  </a:cxn>
                  <a:cxn ang="0">
                    <a:pos x="8" y="3"/>
                  </a:cxn>
                  <a:cxn ang="0">
                    <a:pos x="1" y="0"/>
                  </a:cxn>
                  <a:cxn ang="0">
                    <a:pos x="0" y="8"/>
                  </a:cxn>
                  <a:cxn ang="0">
                    <a:pos x="0" y="21"/>
                  </a:cxn>
                  <a:cxn ang="0">
                    <a:pos x="3" y="35"/>
                  </a:cxn>
                  <a:cxn ang="0">
                    <a:pos x="7" y="50"/>
                  </a:cxn>
                  <a:cxn ang="0">
                    <a:pos x="13" y="63"/>
                  </a:cxn>
                  <a:cxn ang="0">
                    <a:pos x="22" y="73"/>
                  </a:cxn>
                  <a:cxn ang="0">
                    <a:pos x="32" y="76"/>
                  </a:cxn>
                  <a:cxn ang="0">
                    <a:pos x="45" y="72"/>
                  </a:cxn>
                </a:cxnLst>
                <a:rect l="0" t="0" r="r" b="b"/>
                <a:pathLst>
                  <a:path w="58" h="76">
                    <a:moveTo>
                      <a:pt x="45" y="72"/>
                    </a:moveTo>
                    <a:lnTo>
                      <a:pt x="56" y="61"/>
                    </a:lnTo>
                    <a:lnTo>
                      <a:pt x="58" y="50"/>
                    </a:lnTo>
                    <a:lnTo>
                      <a:pt x="53" y="39"/>
                    </a:lnTo>
                    <a:lnTo>
                      <a:pt x="44" y="28"/>
                    </a:lnTo>
                    <a:lnTo>
                      <a:pt x="32" y="17"/>
                    </a:lnTo>
                    <a:lnTo>
                      <a:pt x="20" y="9"/>
                    </a:lnTo>
                    <a:lnTo>
                      <a:pt x="8" y="3"/>
                    </a:lnTo>
                    <a:lnTo>
                      <a:pt x="1" y="0"/>
                    </a:lnTo>
                    <a:lnTo>
                      <a:pt x="0" y="8"/>
                    </a:lnTo>
                    <a:lnTo>
                      <a:pt x="0" y="21"/>
                    </a:lnTo>
                    <a:lnTo>
                      <a:pt x="3" y="35"/>
                    </a:lnTo>
                    <a:lnTo>
                      <a:pt x="7" y="50"/>
                    </a:lnTo>
                    <a:lnTo>
                      <a:pt x="13" y="63"/>
                    </a:lnTo>
                    <a:lnTo>
                      <a:pt x="22" y="73"/>
                    </a:lnTo>
                    <a:lnTo>
                      <a:pt x="32" y="76"/>
                    </a:lnTo>
                    <a:lnTo>
                      <a:pt x="45" y="72"/>
                    </a:lnTo>
                    <a:close/>
                  </a:path>
                </a:pathLst>
              </a:custGeom>
              <a:solidFill>
                <a:srgbClr val="00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421" name="Freeform 397"/>
              <p:cNvSpPr>
                <a:spLocks/>
              </p:cNvSpPr>
              <p:nvPr/>
            </p:nvSpPr>
            <p:spPr bwMode="auto">
              <a:xfrm>
                <a:off x="2572" y="1439"/>
                <a:ext cx="58" cy="76"/>
              </a:xfrm>
              <a:custGeom>
                <a:avLst/>
                <a:gdLst/>
                <a:ahLst/>
                <a:cxnLst>
                  <a:cxn ang="0">
                    <a:pos x="45" y="72"/>
                  </a:cxn>
                  <a:cxn ang="0">
                    <a:pos x="45" y="72"/>
                  </a:cxn>
                  <a:cxn ang="0">
                    <a:pos x="56" y="61"/>
                  </a:cxn>
                  <a:cxn ang="0">
                    <a:pos x="58" y="50"/>
                  </a:cxn>
                  <a:cxn ang="0">
                    <a:pos x="53" y="39"/>
                  </a:cxn>
                  <a:cxn ang="0">
                    <a:pos x="44" y="28"/>
                  </a:cxn>
                  <a:cxn ang="0">
                    <a:pos x="32" y="17"/>
                  </a:cxn>
                  <a:cxn ang="0">
                    <a:pos x="20" y="9"/>
                  </a:cxn>
                  <a:cxn ang="0">
                    <a:pos x="8" y="3"/>
                  </a:cxn>
                  <a:cxn ang="0">
                    <a:pos x="1" y="0"/>
                  </a:cxn>
                  <a:cxn ang="0">
                    <a:pos x="1" y="0"/>
                  </a:cxn>
                  <a:cxn ang="0">
                    <a:pos x="0" y="8"/>
                  </a:cxn>
                  <a:cxn ang="0">
                    <a:pos x="0" y="21"/>
                  </a:cxn>
                  <a:cxn ang="0">
                    <a:pos x="3" y="35"/>
                  </a:cxn>
                  <a:cxn ang="0">
                    <a:pos x="7" y="50"/>
                  </a:cxn>
                  <a:cxn ang="0">
                    <a:pos x="13" y="63"/>
                  </a:cxn>
                  <a:cxn ang="0">
                    <a:pos x="22" y="73"/>
                  </a:cxn>
                  <a:cxn ang="0">
                    <a:pos x="32" y="76"/>
                  </a:cxn>
                  <a:cxn ang="0">
                    <a:pos x="45" y="72"/>
                  </a:cxn>
                </a:cxnLst>
                <a:rect l="0" t="0" r="r" b="b"/>
                <a:pathLst>
                  <a:path w="58" h="76">
                    <a:moveTo>
                      <a:pt x="45" y="72"/>
                    </a:moveTo>
                    <a:lnTo>
                      <a:pt x="45" y="72"/>
                    </a:lnTo>
                    <a:lnTo>
                      <a:pt x="56" y="61"/>
                    </a:lnTo>
                    <a:lnTo>
                      <a:pt x="58" y="50"/>
                    </a:lnTo>
                    <a:lnTo>
                      <a:pt x="53" y="39"/>
                    </a:lnTo>
                    <a:lnTo>
                      <a:pt x="44" y="28"/>
                    </a:lnTo>
                    <a:lnTo>
                      <a:pt x="32" y="17"/>
                    </a:lnTo>
                    <a:lnTo>
                      <a:pt x="20" y="9"/>
                    </a:lnTo>
                    <a:lnTo>
                      <a:pt x="8" y="3"/>
                    </a:lnTo>
                    <a:lnTo>
                      <a:pt x="1" y="0"/>
                    </a:lnTo>
                    <a:lnTo>
                      <a:pt x="0" y="8"/>
                    </a:lnTo>
                    <a:lnTo>
                      <a:pt x="0" y="21"/>
                    </a:lnTo>
                    <a:lnTo>
                      <a:pt x="3" y="35"/>
                    </a:lnTo>
                    <a:lnTo>
                      <a:pt x="7" y="50"/>
                    </a:lnTo>
                    <a:lnTo>
                      <a:pt x="13" y="63"/>
                    </a:lnTo>
                    <a:lnTo>
                      <a:pt x="22" y="73"/>
                    </a:lnTo>
                    <a:lnTo>
                      <a:pt x="32" y="76"/>
                    </a:lnTo>
                    <a:lnTo>
                      <a:pt x="45" y="72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422" name="Freeform 398"/>
              <p:cNvSpPr>
                <a:spLocks/>
              </p:cNvSpPr>
              <p:nvPr/>
            </p:nvSpPr>
            <p:spPr bwMode="auto">
              <a:xfrm>
                <a:off x="2592" y="1486"/>
                <a:ext cx="32" cy="15"/>
              </a:xfrm>
              <a:custGeom>
                <a:avLst/>
                <a:gdLst/>
                <a:ahLst/>
                <a:cxnLst>
                  <a:cxn ang="0">
                    <a:pos x="0" y="11"/>
                  </a:cxn>
                  <a:cxn ang="0">
                    <a:pos x="20" y="15"/>
                  </a:cxn>
                  <a:cxn ang="0">
                    <a:pos x="32" y="0"/>
                  </a:cxn>
                </a:cxnLst>
                <a:rect l="0" t="0" r="r" b="b"/>
                <a:pathLst>
                  <a:path w="32" h="15">
                    <a:moveTo>
                      <a:pt x="0" y="11"/>
                    </a:moveTo>
                    <a:lnTo>
                      <a:pt x="20" y="15"/>
                    </a:lnTo>
                    <a:lnTo>
                      <a:pt x="32" y="0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423" name="Freeform 399"/>
              <p:cNvSpPr>
                <a:spLocks/>
              </p:cNvSpPr>
              <p:nvPr/>
            </p:nvSpPr>
            <p:spPr bwMode="auto">
              <a:xfrm>
                <a:off x="2587" y="1474"/>
                <a:ext cx="27" cy="13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19" y="13"/>
                  </a:cxn>
                  <a:cxn ang="0">
                    <a:pos x="27" y="0"/>
                  </a:cxn>
                </a:cxnLst>
                <a:rect l="0" t="0" r="r" b="b"/>
                <a:pathLst>
                  <a:path w="27" h="13">
                    <a:moveTo>
                      <a:pt x="0" y="12"/>
                    </a:moveTo>
                    <a:lnTo>
                      <a:pt x="19" y="13"/>
                    </a:lnTo>
                    <a:lnTo>
                      <a:pt x="27" y="0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424" name="Freeform 400"/>
              <p:cNvSpPr>
                <a:spLocks/>
              </p:cNvSpPr>
              <p:nvPr/>
            </p:nvSpPr>
            <p:spPr bwMode="auto">
              <a:xfrm>
                <a:off x="2579" y="1456"/>
                <a:ext cx="18" cy="10"/>
              </a:xfrm>
              <a:custGeom>
                <a:avLst/>
                <a:gdLst/>
                <a:ahLst/>
                <a:cxnLst>
                  <a:cxn ang="0">
                    <a:pos x="0" y="10"/>
                  </a:cxn>
                  <a:cxn ang="0">
                    <a:pos x="13" y="10"/>
                  </a:cxn>
                  <a:cxn ang="0">
                    <a:pos x="18" y="0"/>
                  </a:cxn>
                </a:cxnLst>
                <a:rect l="0" t="0" r="r" b="b"/>
                <a:pathLst>
                  <a:path w="18" h="10">
                    <a:moveTo>
                      <a:pt x="0" y="10"/>
                    </a:moveTo>
                    <a:lnTo>
                      <a:pt x="13" y="10"/>
                    </a:lnTo>
                    <a:lnTo>
                      <a:pt x="18" y="0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425" name="Line 401"/>
              <p:cNvSpPr>
                <a:spLocks noChangeShapeType="1"/>
              </p:cNvSpPr>
              <p:nvPr/>
            </p:nvSpPr>
            <p:spPr bwMode="auto">
              <a:xfrm flipH="1" flipV="1">
                <a:off x="2582" y="1456"/>
                <a:ext cx="55" cy="89"/>
              </a:xfrm>
              <a:prstGeom prst="line">
                <a:avLst/>
              </a:pr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426" name="Freeform 402"/>
              <p:cNvSpPr>
                <a:spLocks/>
              </p:cNvSpPr>
              <p:nvPr/>
            </p:nvSpPr>
            <p:spPr bwMode="auto">
              <a:xfrm>
                <a:off x="2628" y="1425"/>
                <a:ext cx="46" cy="85"/>
              </a:xfrm>
              <a:custGeom>
                <a:avLst/>
                <a:gdLst/>
                <a:ahLst/>
                <a:cxnLst>
                  <a:cxn ang="0">
                    <a:pos x="19" y="85"/>
                  </a:cxn>
                  <a:cxn ang="0">
                    <a:pos x="33" y="84"/>
                  </a:cxn>
                  <a:cxn ang="0">
                    <a:pos x="42" y="76"/>
                  </a:cxn>
                  <a:cxn ang="0">
                    <a:pos x="46" y="64"/>
                  </a:cxn>
                  <a:cxn ang="0">
                    <a:pos x="46" y="49"/>
                  </a:cxn>
                  <a:cxn ang="0">
                    <a:pos x="44" y="33"/>
                  </a:cxn>
                  <a:cxn ang="0">
                    <a:pos x="41" y="18"/>
                  </a:cxn>
                  <a:cxn ang="0">
                    <a:pos x="37" y="7"/>
                  </a:cxn>
                  <a:cxn ang="0">
                    <a:pos x="34" y="0"/>
                  </a:cxn>
                  <a:cxn ang="0">
                    <a:pos x="28" y="5"/>
                  </a:cxn>
                  <a:cxn ang="0">
                    <a:pos x="20" y="14"/>
                  </a:cxn>
                  <a:cxn ang="0">
                    <a:pos x="11" y="27"/>
                  </a:cxn>
                  <a:cxn ang="0">
                    <a:pos x="4" y="41"/>
                  </a:cxn>
                  <a:cxn ang="0">
                    <a:pos x="0" y="55"/>
                  </a:cxn>
                  <a:cxn ang="0">
                    <a:pos x="0" y="68"/>
                  </a:cxn>
                  <a:cxn ang="0">
                    <a:pos x="5" y="78"/>
                  </a:cxn>
                  <a:cxn ang="0">
                    <a:pos x="19" y="85"/>
                  </a:cxn>
                </a:cxnLst>
                <a:rect l="0" t="0" r="r" b="b"/>
                <a:pathLst>
                  <a:path w="46" h="85">
                    <a:moveTo>
                      <a:pt x="19" y="85"/>
                    </a:moveTo>
                    <a:lnTo>
                      <a:pt x="33" y="84"/>
                    </a:lnTo>
                    <a:lnTo>
                      <a:pt x="42" y="76"/>
                    </a:lnTo>
                    <a:lnTo>
                      <a:pt x="46" y="64"/>
                    </a:lnTo>
                    <a:lnTo>
                      <a:pt x="46" y="49"/>
                    </a:lnTo>
                    <a:lnTo>
                      <a:pt x="44" y="33"/>
                    </a:lnTo>
                    <a:lnTo>
                      <a:pt x="41" y="18"/>
                    </a:lnTo>
                    <a:lnTo>
                      <a:pt x="37" y="7"/>
                    </a:lnTo>
                    <a:lnTo>
                      <a:pt x="34" y="0"/>
                    </a:lnTo>
                    <a:lnTo>
                      <a:pt x="28" y="5"/>
                    </a:lnTo>
                    <a:lnTo>
                      <a:pt x="20" y="14"/>
                    </a:lnTo>
                    <a:lnTo>
                      <a:pt x="11" y="27"/>
                    </a:lnTo>
                    <a:lnTo>
                      <a:pt x="4" y="41"/>
                    </a:lnTo>
                    <a:lnTo>
                      <a:pt x="0" y="55"/>
                    </a:lnTo>
                    <a:lnTo>
                      <a:pt x="0" y="68"/>
                    </a:lnTo>
                    <a:lnTo>
                      <a:pt x="5" y="78"/>
                    </a:lnTo>
                    <a:lnTo>
                      <a:pt x="19" y="85"/>
                    </a:lnTo>
                    <a:close/>
                  </a:path>
                </a:pathLst>
              </a:custGeom>
              <a:solidFill>
                <a:srgbClr val="00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427" name="Freeform 403"/>
              <p:cNvSpPr>
                <a:spLocks/>
              </p:cNvSpPr>
              <p:nvPr/>
            </p:nvSpPr>
            <p:spPr bwMode="auto">
              <a:xfrm>
                <a:off x="2628" y="1425"/>
                <a:ext cx="46" cy="85"/>
              </a:xfrm>
              <a:custGeom>
                <a:avLst/>
                <a:gdLst/>
                <a:ahLst/>
                <a:cxnLst>
                  <a:cxn ang="0">
                    <a:pos x="19" y="85"/>
                  </a:cxn>
                  <a:cxn ang="0">
                    <a:pos x="19" y="85"/>
                  </a:cxn>
                  <a:cxn ang="0">
                    <a:pos x="33" y="84"/>
                  </a:cxn>
                  <a:cxn ang="0">
                    <a:pos x="42" y="76"/>
                  </a:cxn>
                  <a:cxn ang="0">
                    <a:pos x="46" y="64"/>
                  </a:cxn>
                  <a:cxn ang="0">
                    <a:pos x="46" y="49"/>
                  </a:cxn>
                  <a:cxn ang="0">
                    <a:pos x="44" y="33"/>
                  </a:cxn>
                  <a:cxn ang="0">
                    <a:pos x="41" y="18"/>
                  </a:cxn>
                  <a:cxn ang="0">
                    <a:pos x="37" y="7"/>
                  </a:cxn>
                  <a:cxn ang="0">
                    <a:pos x="34" y="0"/>
                  </a:cxn>
                  <a:cxn ang="0">
                    <a:pos x="34" y="0"/>
                  </a:cxn>
                  <a:cxn ang="0">
                    <a:pos x="28" y="5"/>
                  </a:cxn>
                  <a:cxn ang="0">
                    <a:pos x="20" y="14"/>
                  </a:cxn>
                  <a:cxn ang="0">
                    <a:pos x="11" y="27"/>
                  </a:cxn>
                  <a:cxn ang="0">
                    <a:pos x="4" y="41"/>
                  </a:cxn>
                  <a:cxn ang="0">
                    <a:pos x="0" y="55"/>
                  </a:cxn>
                  <a:cxn ang="0">
                    <a:pos x="0" y="68"/>
                  </a:cxn>
                  <a:cxn ang="0">
                    <a:pos x="5" y="78"/>
                  </a:cxn>
                  <a:cxn ang="0">
                    <a:pos x="19" y="85"/>
                  </a:cxn>
                </a:cxnLst>
                <a:rect l="0" t="0" r="r" b="b"/>
                <a:pathLst>
                  <a:path w="46" h="85">
                    <a:moveTo>
                      <a:pt x="19" y="85"/>
                    </a:moveTo>
                    <a:lnTo>
                      <a:pt x="19" y="85"/>
                    </a:lnTo>
                    <a:lnTo>
                      <a:pt x="33" y="84"/>
                    </a:lnTo>
                    <a:lnTo>
                      <a:pt x="42" y="76"/>
                    </a:lnTo>
                    <a:lnTo>
                      <a:pt x="46" y="64"/>
                    </a:lnTo>
                    <a:lnTo>
                      <a:pt x="46" y="49"/>
                    </a:lnTo>
                    <a:lnTo>
                      <a:pt x="44" y="33"/>
                    </a:lnTo>
                    <a:lnTo>
                      <a:pt x="41" y="18"/>
                    </a:lnTo>
                    <a:lnTo>
                      <a:pt x="37" y="7"/>
                    </a:lnTo>
                    <a:lnTo>
                      <a:pt x="34" y="0"/>
                    </a:lnTo>
                    <a:lnTo>
                      <a:pt x="28" y="5"/>
                    </a:lnTo>
                    <a:lnTo>
                      <a:pt x="20" y="14"/>
                    </a:lnTo>
                    <a:lnTo>
                      <a:pt x="11" y="27"/>
                    </a:lnTo>
                    <a:lnTo>
                      <a:pt x="4" y="41"/>
                    </a:lnTo>
                    <a:lnTo>
                      <a:pt x="0" y="55"/>
                    </a:lnTo>
                    <a:lnTo>
                      <a:pt x="0" y="68"/>
                    </a:lnTo>
                    <a:lnTo>
                      <a:pt x="5" y="78"/>
                    </a:lnTo>
                    <a:lnTo>
                      <a:pt x="19" y="85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428" name="Freeform 404"/>
              <p:cNvSpPr>
                <a:spLocks/>
              </p:cNvSpPr>
              <p:nvPr/>
            </p:nvSpPr>
            <p:spPr bwMode="auto">
              <a:xfrm>
                <a:off x="2637" y="1483"/>
                <a:ext cx="31" cy="1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3" y="15"/>
                  </a:cxn>
                  <a:cxn ang="0">
                    <a:pos x="31" y="12"/>
                  </a:cxn>
                </a:cxnLst>
                <a:rect l="0" t="0" r="r" b="b"/>
                <a:pathLst>
                  <a:path w="31" h="15">
                    <a:moveTo>
                      <a:pt x="0" y="0"/>
                    </a:moveTo>
                    <a:lnTo>
                      <a:pt x="13" y="15"/>
                    </a:lnTo>
                    <a:lnTo>
                      <a:pt x="31" y="12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429" name="Freeform 405"/>
              <p:cNvSpPr>
                <a:spLocks/>
              </p:cNvSpPr>
              <p:nvPr/>
            </p:nvSpPr>
            <p:spPr bwMode="auto">
              <a:xfrm>
                <a:off x="2642" y="1469"/>
                <a:ext cx="26" cy="1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" y="14"/>
                  </a:cxn>
                  <a:cxn ang="0">
                    <a:pos x="26" y="9"/>
                  </a:cxn>
                </a:cxnLst>
                <a:rect l="0" t="0" r="r" b="b"/>
                <a:pathLst>
                  <a:path w="26" h="14">
                    <a:moveTo>
                      <a:pt x="0" y="0"/>
                    </a:moveTo>
                    <a:lnTo>
                      <a:pt x="12" y="14"/>
                    </a:lnTo>
                    <a:lnTo>
                      <a:pt x="26" y="9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</p:grpSp>
        <p:grpSp>
          <p:nvGrpSpPr>
            <p:cNvPr id="1430" name="Group 406"/>
            <p:cNvGrpSpPr>
              <a:grpSpLocks/>
            </p:cNvGrpSpPr>
            <p:nvPr/>
          </p:nvGrpSpPr>
          <p:grpSpPr bwMode="auto">
            <a:xfrm>
              <a:off x="1763" y="1001"/>
              <a:ext cx="932" cy="795"/>
              <a:chOff x="1763" y="1001"/>
              <a:chExt cx="932" cy="795"/>
            </a:xfrm>
          </p:grpSpPr>
          <p:sp>
            <p:nvSpPr>
              <p:cNvPr id="1431" name="Freeform 407"/>
              <p:cNvSpPr>
                <a:spLocks/>
              </p:cNvSpPr>
              <p:nvPr/>
            </p:nvSpPr>
            <p:spPr bwMode="auto">
              <a:xfrm>
                <a:off x="2650" y="1448"/>
                <a:ext cx="18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7" y="9"/>
                  </a:cxn>
                  <a:cxn ang="0">
                    <a:pos x="18" y="5"/>
                  </a:cxn>
                </a:cxnLst>
                <a:rect l="0" t="0" r="r" b="b"/>
                <a:pathLst>
                  <a:path w="18" h="9">
                    <a:moveTo>
                      <a:pt x="0" y="0"/>
                    </a:moveTo>
                    <a:lnTo>
                      <a:pt x="7" y="9"/>
                    </a:lnTo>
                    <a:lnTo>
                      <a:pt x="18" y="5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432" name="Line 408"/>
              <p:cNvSpPr>
                <a:spLocks noChangeShapeType="1"/>
              </p:cNvSpPr>
              <p:nvPr/>
            </p:nvSpPr>
            <p:spPr bwMode="auto">
              <a:xfrm flipV="1">
                <a:off x="2637" y="1444"/>
                <a:ext cx="22" cy="103"/>
              </a:xfrm>
              <a:prstGeom prst="line">
                <a:avLst/>
              </a:pr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433" name="Freeform 409"/>
              <p:cNvSpPr>
                <a:spLocks/>
              </p:cNvSpPr>
              <p:nvPr/>
            </p:nvSpPr>
            <p:spPr bwMode="auto">
              <a:xfrm>
                <a:off x="2601" y="1536"/>
                <a:ext cx="72" cy="31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72" y="22"/>
                  </a:cxn>
                  <a:cxn ang="0">
                    <a:pos x="70" y="31"/>
                  </a:cxn>
                  <a:cxn ang="0">
                    <a:pos x="0" y="9"/>
                  </a:cxn>
                  <a:cxn ang="0">
                    <a:pos x="3" y="0"/>
                  </a:cxn>
                </a:cxnLst>
                <a:rect l="0" t="0" r="r" b="b"/>
                <a:pathLst>
                  <a:path w="72" h="31">
                    <a:moveTo>
                      <a:pt x="3" y="0"/>
                    </a:moveTo>
                    <a:lnTo>
                      <a:pt x="72" y="22"/>
                    </a:lnTo>
                    <a:lnTo>
                      <a:pt x="70" y="31"/>
                    </a:lnTo>
                    <a:lnTo>
                      <a:pt x="0" y="9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006633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434" name="Freeform 410"/>
              <p:cNvSpPr>
                <a:spLocks/>
              </p:cNvSpPr>
              <p:nvPr/>
            </p:nvSpPr>
            <p:spPr bwMode="auto">
              <a:xfrm>
                <a:off x="2667" y="1555"/>
                <a:ext cx="10" cy="14"/>
              </a:xfrm>
              <a:custGeom>
                <a:avLst/>
                <a:gdLst/>
                <a:ahLst/>
                <a:cxnLst>
                  <a:cxn ang="0">
                    <a:pos x="10" y="3"/>
                  </a:cxn>
                  <a:cxn ang="0">
                    <a:pos x="3" y="0"/>
                  </a:cxn>
                  <a:cxn ang="0">
                    <a:pos x="0" y="12"/>
                  </a:cxn>
                  <a:cxn ang="0">
                    <a:pos x="7" y="14"/>
                  </a:cxn>
                  <a:cxn ang="0">
                    <a:pos x="10" y="3"/>
                  </a:cxn>
                </a:cxnLst>
                <a:rect l="0" t="0" r="r" b="b"/>
                <a:pathLst>
                  <a:path w="10" h="14">
                    <a:moveTo>
                      <a:pt x="10" y="3"/>
                    </a:moveTo>
                    <a:lnTo>
                      <a:pt x="3" y="0"/>
                    </a:lnTo>
                    <a:lnTo>
                      <a:pt x="0" y="12"/>
                    </a:lnTo>
                    <a:lnTo>
                      <a:pt x="7" y="14"/>
                    </a:ln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435" name="Freeform 411"/>
              <p:cNvSpPr>
                <a:spLocks/>
              </p:cNvSpPr>
              <p:nvPr/>
            </p:nvSpPr>
            <p:spPr bwMode="auto">
              <a:xfrm>
                <a:off x="2594" y="1533"/>
                <a:ext cx="10" cy="12"/>
              </a:xfrm>
              <a:custGeom>
                <a:avLst/>
                <a:gdLst/>
                <a:ahLst/>
                <a:cxnLst>
                  <a:cxn ang="0">
                    <a:pos x="10" y="1"/>
                  </a:cxn>
                  <a:cxn ang="0">
                    <a:pos x="3" y="0"/>
                  </a:cxn>
                  <a:cxn ang="0">
                    <a:pos x="0" y="11"/>
                  </a:cxn>
                  <a:cxn ang="0">
                    <a:pos x="7" y="12"/>
                  </a:cxn>
                  <a:cxn ang="0">
                    <a:pos x="10" y="1"/>
                  </a:cxn>
                </a:cxnLst>
                <a:rect l="0" t="0" r="r" b="b"/>
                <a:pathLst>
                  <a:path w="10" h="12">
                    <a:moveTo>
                      <a:pt x="10" y="1"/>
                    </a:moveTo>
                    <a:lnTo>
                      <a:pt x="3" y="0"/>
                    </a:lnTo>
                    <a:lnTo>
                      <a:pt x="0" y="11"/>
                    </a:lnTo>
                    <a:lnTo>
                      <a:pt x="7" y="12"/>
                    </a:lnTo>
                    <a:lnTo>
                      <a:pt x="10" y="1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436" name="Freeform 412"/>
              <p:cNvSpPr>
                <a:spLocks/>
              </p:cNvSpPr>
              <p:nvPr/>
            </p:nvSpPr>
            <p:spPr bwMode="auto">
              <a:xfrm>
                <a:off x="2614" y="1630"/>
                <a:ext cx="81" cy="48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6" y="43"/>
                  </a:cxn>
                  <a:cxn ang="0">
                    <a:pos x="16" y="48"/>
                  </a:cxn>
                  <a:cxn ang="0">
                    <a:pos x="29" y="47"/>
                  </a:cxn>
                  <a:cxn ang="0">
                    <a:pos x="43" y="41"/>
                  </a:cxn>
                  <a:cxn ang="0">
                    <a:pos x="56" y="33"/>
                  </a:cxn>
                  <a:cxn ang="0">
                    <a:pos x="67" y="24"/>
                  </a:cxn>
                  <a:cxn ang="0">
                    <a:pos x="76" y="16"/>
                  </a:cxn>
                  <a:cxn ang="0">
                    <a:pos x="81" y="10"/>
                  </a:cxn>
                  <a:cxn ang="0">
                    <a:pos x="74" y="6"/>
                  </a:cxn>
                  <a:cxn ang="0">
                    <a:pos x="62" y="3"/>
                  </a:cxn>
                  <a:cxn ang="0">
                    <a:pos x="48" y="0"/>
                  </a:cxn>
                  <a:cxn ang="0">
                    <a:pos x="33" y="0"/>
                  </a:cxn>
                  <a:cxn ang="0">
                    <a:pos x="18" y="2"/>
                  </a:cxn>
                  <a:cxn ang="0">
                    <a:pos x="6" y="7"/>
                  </a:cxn>
                  <a:cxn ang="0">
                    <a:pos x="0" y="16"/>
                  </a:cxn>
                  <a:cxn ang="0">
                    <a:pos x="0" y="30"/>
                  </a:cxn>
                </a:cxnLst>
                <a:rect l="0" t="0" r="r" b="b"/>
                <a:pathLst>
                  <a:path w="81" h="48">
                    <a:moveTo>
                      <a:pt x="0" y="30"/>
                    </a:moveTo>
                    <a:lnTo>
                      <a:pt x="6" y="43"/>
                    </a:lnTo>
                    <a:lnTo>
                      <a:pt x="16" y="48"/>
                    </a:lnTo>
                    <a:lnTo>
                      <a:pt x="29" y="47"/>
                    </a:lnTo>
                    <a:lnTo>
                      <a:pt x="43" y="41"/>
                    </a:lnTo>
                    <a:lnTo>
                      <a:pt x="56" y="33"/>
                    </a:lnTo>
                    <a:lnTo>
                      <a:pt x="67" y="24"/>
                    </a:lnTo>
                    <a:lnTo>
                      <a:pt x="76" y="16"/>
                    </a:lnTo>
                    <a:lnTo>
                      <a:pt x="81" y="10"/>
                    </a:lnTo>
                    <a:lnTo>
                      <a:pt x="74" y="6"/>
                    </a:lnTo>
                    <a:lnTo>
                      <a:pt x="62" y="3"/>
                    </a:lnTo>
                    <a:lnTo>
                      <a:pt x="48" y="0"/>
                    </a:lnTo>
                    <a:lnTo>
                      <a:pt x="33" y="0"/>
                    </a:lnTo>
                    <a:lnTo>
                      <a:pt x="18" y="2"/>
                    </a:lnTo>
                    <a:lnTo>
                      <a:pt x="6" y="7"/>
                    </a:lnTo>
                    <a:lnTo>
                      <a:pt x="0" y="16"/>
                    </a:lnTo>
                    <a:lnTo>
                      <a:pt x="0" y="30"/>
                    </a:lnTo>
                    <a:close/>
                  </a:path>
                </a:pathLst>
              </a:custGeom>
              <a:solidFill>
                <a:srgbClr val="00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437" name="Freeform 413"/>
              <p:cNvSpPr>
                <a:spLocks/>
              </p:cNvSpPr>
              <p:nvPr/>
            </p:nvSpPr>
            <p:spPr bwMode="auto">
              <a:xfrm>
                <a:off x="2614" y="1630"/>
                <a:ext cx="81" cy="48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0" y="30"/>
                  </a:cxn>
                  <a:cxn ang="0">
                    <a:pos x="6" y="43"/>
                  </a:cxn>
                  <a:cxn ang="0">
                    <a:pos x="16" y="48"/>
                  </a:cxn>
                  <a:cxn ang="0">
                    <a:pos x="29" y="47"/>
                  </a:cxn>
                  <a:cxn ang="0">
                    <a:pos x="43" y="41"/>
                  </a:cxn>
                  <a:cxn ang="0">
                    <a:pos x="56" y="33"/>
                  </a:cxn>
                  <a:cxn ang="0">
                    <a:pos x="67" y="24"/>
                  </a:cxn>
                  <a:cxn ang="0">
                    <a:pos x="76" y="16"/>
                  </a:cxn>
                  <a:cxn ang="0">
                    <a:pos x="81" y="10"/>
                  </a:cxn>
                  <a:cxn ang="0">
                    <a:pos x="81" y="10"/>
                  </a:cxn>
                  <a:cxn ang="0">
                    <a:pos x="74" y="6"/>
                  </a:cxn>
                  <a:cxn ang="0">
                    <a:pos x="62" y="3"/>
                  </a:cxn>
                  <a:cxn ang="0">
                    <a:pos x="48" y="0"/>
                  </a:cxn>
                  <a:cxn ang="0">
                    <a:pos x="33" y="0"/>
                  </a:cxn>
                  <a:cxn ang="0">
                    <a:pos x="18" y="2"/>
                  </a:cxn>
                  <a:cxn ang="0">
                    <a:pos x="6" y="7"/>
                  </a:cxn>
                  <a:cxn ang="0">
                    <a:pos x="0" y="16"/>
                  </a:cxn>
                  <a:cxn ang="0">
                    <a:pos x="0" y="30"/>
                  </a:cxn>
                </a:cxnLst>
                <a:rect l="0" t="0" r="r" b="b"/>
                <a:pathLst>
                  <a:path w="81" h="48">
                    <a:moveTo>
                      <a:pt x="0" y="30"/>
                    </a:moveTo>
                    <a:lnTo>
                      <a:pt x="0" y="30"/>
                    </a:lnTo>
                    <a:lnTo>
                      <a:pt x="6" y="43"/>
                    </a:lnTo>
                    <a:lnTo>
                      <a:pt x="16" y="48"/>
                    </a:lnTo>
                    <a:lnTo>
                      <a:pt x="29" y="47"/>
                    </a:lnTo>
                    <a:lnTo>
                      <a:pt x="43" y="41"/>
                    </a:lnTo>
                    <a:lnTo>
                      <a:pt x="56" y="33"/>
                    </a:lnTo>
                    <a:lnTo>
                      <a:pt x="67" y="24"/>
                    </a:lnTo>
                    <a:lnTo>
                      <a:pt x="76" y="16"/>
                    </a:lnTo>
                    <a:lnTo>
                      <a:pt x="81" y="10"/>
                    </a:lnTo>
                    <a:lnTo>
                      <a:pt x="74" y="6"/>
                    </a:lnTo>
                    <a:lnTo>
                      <a:pt x="62" y="3"/>
                    </a:lnTo>
                    <a:lnTo>
                      <a:pt x="48" y="0"/>
                    </a:lnTo>
                    <a:lnTo>
                      <a:pt x="33" y="0"/>
                    </a:lnTo>
                    <a:lnTo>
                      <a:pt x="18" y="2"/>
                    </a:lnTo>
                    <a:lnTo>
                      <a:pt x="6" y="7"/>
                    </a:lnTo>
                    <a:lnTo>
                      <a:pt x="0" y="16"/>
                    </a:lnTo>
                    <a:lnTo>
                      <a:pt x="0" y="30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438" name="Freeform 414"/>
              <p:cNvSpPr>
                <a:spLocks/>
              </p:cNvSpPr>
              <p:nvPr/>
            </p:nvSpPr>
            <p:spPr bwMode="auto">
              <a:xfrm>
                <a:off x="2624" y="1643"/>
                <a:ext cx="11" cy="32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0" y="15"/>
                  </a:cxn>
                  <a:cxn ang="0">
                    <a:pos x="11" y="32"/>
                  </a:cxn>
                </a:cxnLst>
                <a:rect l="0" t="0" r="r" b="b"/>
                <a:pathLst>
                  <a:path w="11" h="32">
                    <a:moveTo>
                      <a:pt x="10" y="0"/>
                    </a:moveTo>
                    <a:lnTo>
                      <a:pt x="0" y="15"/>
                    </a:lnTo>
                    <a:lnTo>
                      <a:pt x="11" y="32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439" name="Freeform 415"/>
              <p:cNvSpPr>
                <a:spLocks/>
              </p:cNvSpPr>
              <p:nvPr/>
            </p:nvSpPr>
            <p:spPr bwMode="auto">
              <a:xfrm>
                <a:off x="2641" y="1641"/>
                <a:ext cx="9" cy="26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16"/>
                  </a:cxn>
                  <a:cxn ang="0">
                    <a:pos x="9" y="26"/>
                  </a:cxn>
                </a:cxnLst>
                <a:rect l="0" t="0" r="r" b="b"/>
                <a:pathLst>
                  <a:path w="9" h="26">
                    <a:moveTo>
                      <a:pt x="7" y="0"/>
                    </a:moveTo>
                    <a:lnTo>
                      <a:pt x="0" y="16"/>
                    </a:lnTo>
                    <a:lnTo>
                      <a:pt x="9" y="26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440" name="Freeform 416"/>
              <p:cNvSpPr>
                <a:spLocks/>
              </p:cNvSpPr>
              <p:nvPr/>
            </p:nvSpPr>
            <p:spPr bwMode="auto">
              <a:xfrm>
                <a:off x="2665" y="1640"/>
                <a:ext cx="8" cy="18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0" y="9"/>
                  </a:cxn>
                  <a:cxn ang="0">
                    <a:pos x="8" y="18"/>
                  </a:cxn>
                </a:cxnLst>
                <a:rect l="0" t="0" r="r" b="b"/>
                <a:pathLst>
                  <a:path w="8" h="18">
                    <a:moveTo>
                      <a:pt x="3" y="0"/>
                    </a:moveTo>
                    <a:lnTo>
                      <a:pt x="0" y="9"/>
                    </a:lnTo>
                    <a:lnTo>
                      <a:pt x="8" y="18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441" name="Line 417"/>
              <p:cNvSpPr>
                <a:spLocks noChangeShapeType="1"/>
              </p:cNvSpPr>
              <p:nvPr/>
            </p:nvSpPr>
            <p:spPr bwMode="auto">
              <a:xfrm flipV="1">
                <a:off x="2573" y="1646"/>
                <a:ext cx="104" cy="23"/>
              </a:xfrm>
              <a:prstGeom prst="line">
                <a:avLst/>
              </a:pr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442" name="Freeform 418"/>
              <p:cNvSpPr>
                <a:spLocks/>
              </p:cNvSpPr>
              <p:nvPr/>
            </p:nvSpPr>
            <p:spPr bwMode="auto">
              <a:xfrm>
                <a:off x="2535" y="1544"/>
                <a:ext cx="49" cy="83"/>
              </a:xfrm>
              <a:custGeom>
                <a:avLst/>
                <a:gdLst/>
                <a:ahLst/>
                <a:cxnLst>
                  <a:cxn ang="0">
                    <a:pos x="30" y="83"/>
                  </a:cxn>
                  <a:cxn ang="0">
                    <a:pos x="43" y="77"/>
                  </a:cxn>
                  <a:cxn ang="0">
                    <a:pos x="49" y="67"/>
                  </a:cxn>
                  <a:cxn ang="0">
                    <a:pos x="48" y="54"/>
                  </a:cxn>
                  <a:cxn ang="0">
                    <a:pos x="42" y="40"/>
                  </a:cxn>
                  <a:cxn ang="0">
                    <a:pos x="34" y="27"/>
                  </a:cxn>
                  <a:cxn ang="0">
                    <a:pos x="25" y="15"/>
                  </a:cxn>
                  <a:cxn ang="0">
                    <a:pos x="16" y="6"/>
                  </a:cxn>
                  <a:cxn ang="0">
                    <a:pos x="10" y="0"/>
                  </a:cxn>
                  <a:cxn ang="0">
                    <a:pos x="7" y="8"/>
                  </a:cxn>
                  <a:cxn ang="0">
                    <a:pos x="3" y="19"/>
                  </a:cxn>
                  <a:cxn ang="0">
                    <a:pos x="1" y="33"/>
                  </a:cxn>
                  <a:cxn ang="0">
                    <a:pos x="0" y="49"/>
                  </a:cxn>
                  <a:cxn ang="0">
                    <a:pos x="1" y="64"/>
                  </a:cxn>
                  <a:cxn ang="0">
                    <a:pos x="7" y="76"/>
                  </a:cxn>
                  <a:cxn ang="0">
                    <a:pos x="16" y="83"/>
                  </a:cxn>
                  <a:cxn ang="0">
                    <a:pos x="30" y="83"/>
                  </a:cxn>
                </a:cxnLst>
                <a:rect l="0" t="0" r="r" b="b"/>
                <a:pathLst>
                  <a:path w="49" h="83">
                    <a:moveTo>
                      <a:pt x="30" y="83"/>
                    </a:moveTo>
                    <a:lnTo>
                      <a:pt x="43" y="77"/>
                    </a:lnTo>
                    <a:lnTo>
                      <a:pt x="49" y="67"/>
                    </a:lnTo>
                    <a:lnTo>
                      <a:pt x="48" y="54"/>
                    </a:lnTo>
                    <a:lnTo>
                      <a:pt x="42" y="40"/>
                    </a:lnTo>
                    <a:lnTo>
                      <a:pt x="34" y="27"/>
                    </a:lnTo>
                    <a:lnTo>
                      <a:pt x="25" y="15"/>
                    </a:lnTo>
                    <a:lnTo>
                      <a:pt x="16" y="6"/>
                    </a:lnTo>
                    <a:lnTo>
                      <a:pt x="10" y="0"/>
                    </a:lnTo>
                    <a:lnTo>
                      <a:pt x="7" y="8"/>
                    </a:lnTo>
                    <a:lnTo>
                      <a:pt x="3" y="19"/>
                    </a:lnTo>
                    <a:lnTo>
                      <a:pt x="1" y="33"/>
                    </a:lnTo>
                    <a:lnTo>
                      <a:pt x="0" y="49"/>
                    </a:lnTo>
                    <a:lnTo>
                      <a:pt x="1" y="64"/>
                    </a:lnTo>
                    <a:lnTo>
                      <a:pt x="7" y="76"/>
                    </a:lnTo>
                    <a:lnTo>
                      <a:pt x="16" y="83"/>
                    </a:lnTo>
                    <a:lnTo>
                      <a:pt x="30" y="83"/>
                    </a:lnTo>
                    <a:close/>
                  </a:path>
                </a:pathLst>
              </a:custGeom>
              <a:solidFill>
                <a:srgbClr val="00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443" name="Freeform 419"/>
              <p:cNvSpPr>
                <a:spLocks/>
              </p:cNvSpPr>
              <p:nvPr/>
            </p:nvSpPr>
            <p:spPr bwMode="auto">
              <a:xfrm>
                <a:off x="2535" y="1544"/>
                <a:ext cx="49" cy="83"/>
              </a:xfrm>
              <a:custGeom>
                <a:avLst/>
                <a:gdLst/>
                <a:ahLst/>
                <a:cxnLst>
                  <a:cxn ang="0">
                    <a:pos x="30" y="83"/>
                  </a:cxn>
                  <a:cxn ang="0">
                    <a:pos x="30" y="83"/>
                  </a:cxn>
                  <a:cxn ang="0">
                    <a:pos x="43" y="77"/>
                  </a:cxn>
                  <a:cxn ang="0">
                    <a:pos x="49" y="67"/>
                  </a:cxn>
                  <a:cxn ang="0">
                    <a:pos x="48" y="54"/>
                  </a:cxn>
                  <a:cxn ang="0">
                    <a:pos x="42" y="40"/>
                  </a:cxn>
                  <a:cxn ang="0">
                    <a:pos x="34" y="27"/>
                  </a:cxn>
                  <a:cxn ang="0">
                    <a:pos x="25" y="15"/>
                  </a:cxn>
                  <a:cxn ang="0">
                    <a:pos x="16" y="6"/>
                  </a:cxn>
                  <a:cxn ang="0">
                    <a:pos x="10" y="0"/>
                  </a:cxn>
                  <a:cxn ang="0">
                    <a:pos x="10" y="0"/>
                  </a:cxn>
                  <a:cxn ang="0">
                    <a:pos x="7" y="8"/>
                  </a:cxn>
                  <a:cxn ang="0">
                    <a:pos x="3" y="19"/>
                  </a:cxn>
                  <a:cxn ang="0">
                    <a:pos x="1" y="33"/>
                  </a:cxn>
                  <a:cxn ang="0">
                    <a:pos x="0" y="49"/>
                  </a:cxn>
                  <a:cxn ang="0">
                    <a:pos x="1" y="64"/>
                  </a:cxn>
                  <a:cxn ang="0">
                    <a:pos x="7" y="76"/>
                  </a:cxn>
                  <a:cxn ang="0">
                    <a:pos x="16" y="83"/>
                  </a:cxn>
                  <a:cxn ang="0">
                    <a:pos x="30" y="83"/>
                  </a:cxn>
                </a:cxnLst>
                <a:rect l="0" t="0" r="r" b="b"/>
                <a:pathLst>
                  <a:path w="49" h="83">
                    <a:moveTo>
                      <a:pt x="30" y="83"/>
                    </a:moveTo>
                    <a:lnTo>
                      <a:pt x="30" y="83"/>
                    </a:lnTo>
                    <a:lnTo>
                      <a:pt x="43" y="77"/>
                    </a:lnTo>
                    <a:lnTo>
                      <a:pt x="49" y="67"/>
                    </a:lnTo>
                    <a:lnTo>
                      <a:pt x="48" y="54"/>
                    </a:lnTo>
                    <a:lnTo>
                      <a:pt x="42" y="40"/>
                    </a:lnTo>
                    <a:lnTo>
                      <a:pt x="34" y="27"/>
                    </a:lnTo>
                    <a:lnTo>
                      <a:pt x="25" y="15"/>
                    </a:lnTo>
                    <a:lnTo>
                      <a:pt x="16" y="6"/>
                    </a:lnTo>
                    <a:lnTo>
                      <a:pt x="10" y="0"/>
                    </a:lnTo>
                    <a:lnTo>
                      <a:pt x="7" y="8"/>
                    </a:lnTo>
                    <a:lnTo>
                      <a:pt x="3" y="19"/>
                    </a:lnTo>
                    <a:lnTo>
                      <a:pt x="1" y="33"/>
                    </a:lnTo>
                    <a:lnTo>
                      <a:pt x="0" y="49"/>
                    </a:lnTo>
                    <a:lnTo>
                      <a:pt x="1" y="64"/>
                    </a:lnTo>
                    <a:lnTo>
                      <a:pt x="7" y="76"/>
                    </a:lnTo>
                    <a:lnTo>
                      <a:pt x="16" y="83"/>
                    </a:lnTo>
                    <a:lnTo>
                      <a:pt x="30" y="83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444" name="Freeform 420"/>
              <p:cNvSpPr>
                <a:spLocks/>
              </p:cNvSpPr>
              <p:nvPr/>
            </p:nvSpPr>
            <p:spPr bwMode="auto">
              <a:xfrm>
                <a:off x="2547" y="1607"/>
                <a:ext cx="32" cy="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7" y="9"/>
                  </a:cxn>
                  <a:cxn ang="0">
                    <a:pos x="32" y="0"/>
                  </a:cxn>
                </a:cxnLst>
                <a:rect l="0" t="0" r="r" b="b"/>
                <a:pathLst>
                  <a:path w="32" h="9">
                    <a:moveTo>
                      <a:pt x="0" y="0"/>
                    </a:moveTo>
                    <a:lnTo>
                      <a:pt x="17" y="9"/>
                    </a:lnTo>
                    <a:lnTo>
                      <a:pt x="32" y="0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445" name="Freeform 421"/>
              <p:cNvSpPr>
                <a:spLocks/>
              </p:cNvSpPr>
              <p:nvPr/>
            </p:nvSpPr>
            <p:spPr bwMode="auto">
              <a:xfrm>
                <a:off x="2545" y="1590"/>
                <a:ext cx="26" cy="11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17" y="11"/>
                  </a:cxn>
                  <a:cxn ang="0">
                    <a:pos x="26" y="0"/>
                  </a:cxn>
                </a:cxnLst>
                <a:rect l="0" t="0" r="r" b="b"/>
                <a:pathLst>
                  <a:path w="26" h="11">
                    <a:moveTo>
                      <a:pt x="0" y="3"/>
                    </a:moveTo>
                    <a:lnTo>
                      <a:pt x="17" y="11"/>
                    </a:lnTo>
                    <a:lnTo>
                      <a:pt x="26" y="0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446" name="Freeform 422"/>
              <p:cNvSpPr>
                <a:spLocks/>
              </p:cNvSpPr>
              <p:nvPr/>
            </p:nvSpPr>
            <p:spPr bwMode="auto">
              <a:xfrm>
                <a:off x="2544" y="1569"/>
                <a:ext cx="20" cy="6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11" y="6"/>
                  </a:cxn>
                  <a:cxn ang="0">
                    <a:pos x="20" y="0"/>
                  </a:cxn>
                </a:cxnLst>
                <a:rect l="0" t="0" r="r" b="b"/>
                <a:pathLst>
                  <a:path w="20" h="6">
                    <a:moveTo>
                      <a:pt x="0" y="3"/>
                    </a:moveTo>
                    <a:lnTo>
                      <a:pt x="11" y="6"/>
                    </a:lnTo>
                    <a:lnTo>
                      <a:pt x="20" y="0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447" name="Line 423"/>
              <p:cNvSpPr>
                <a:spLocks noChangeShapeType="1"/>
              </p:cNvSpPr>
              <p:nvPr/>
            </p:nvSpPr>
            <p:spPr bwMode="auto">
              <a:xfrm flipH="1" flipV="1">
                <a:off x="2551" y="1564"/>
                <a:ext cx="22" cy="103"/>
              </a:xfrm>
              <a:prstGeom prst="line">
                <a:avLst/>
              </a:pr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448" name="Freeform 424"/>
              <p:cNvSpPr>
                <a:spLocks/>
              </p:cNvSpPr>
              <p:nvPr/>
            </p:nvSpPr>
            <p:spPr bwMode="auto">
              <a:xfrm>
                <a:off x="2582" y="1560"/>
                <a:ext cx="55" cy="77"/>
              </a:xfrm>
              <a:custGeom>
                <a:avLst/>
                <a:gdLst/>
                <a:ahLst/>
                <a:cxnLst>
                  <a:cxn ang="0">
                    <a:pos x="13" y="73"/>
                  </a:cxn>
                  <a:cxn ang="0">
                    <a:pos x="27" y="77"/>
                  </a:cxn>
                  <a:cxn ang="0">
                    <a:pos x="38" y="73"/>
                  </a:cxn>
                  <a:cxn ang="0">
                    <a:pos x="45" y="64"/>
                  </a:cxn>
                  <a:cxn ang="0">
                    <a:pos x="51" y="50"/>
                  </a:cxn>
                  <a:cxn ang="0">
                    <a:pos x="54" y="35"/>
                  </a:cxn>
                  <a:cxn ang="0">
                    <a:pos x="55" y="19"/>
                  </a:cxn>
                  <a:cxn ang="0">
                    <a:pos x="54" y="7"/>
                  </a:cxn>
                  <a:cxn ang="0">
                    <a:pos x="53" y="0"/>
                  </a:cxn>
                  <a:cxn ang="0">
                    <a:pos x="46" y="2"/>
                  </a:cxn>
                  <a:cxn ang="0">
                    <a:pos x="36" y="8"/>
                  </a:cxn>
                  <a:cxn ang="0">
                    <a:pos x="25" y="17"/>
                  </a:cxn>
                  <a:cxn ang="0">
                    <a:pos x="14" y="28"/>
                  </a:cxn>
                  <a:cxn ang="0">
                    <a:pos x="4" y="40"/>
                  </a:cxn>
                  <a:cxn ang="0">
                    <a:pos x="0" y="52"/>
                  </a:cxn>
                  <a:cxn ang="0">
                    <a:pos x="2" y="63"/>
                  </a:cxn>
                  <a:cxn ang="0">
                    <a:pos x="13" y="73"/>
                  </a:cxn>
                </a:cxnLst>
                <a:rect l="0" t="0" r="r" b="b"/>
                <a:pathLst>
                  <a:path w="55" h="77">
                    <a:moveTo>
                      <a:pt x="13" y="73"/>
                    </a:moveTo>
                    <a:lnTo>
                      <a:pt x="27" y="77"/>
                    </a:lnTo>
                    <a:lnTo>
                      <a:pt x="38" y="73"/>
                    </a:lnTo>
                    <a:lnTo>
                      <a:pt x="45" y="64"/>
                    </a:lnTo>
                    <a:lnTo>
                      <a:pt x="51" y="50"/>
                    </a:lnTo>
                    <a:lnTo>
                      <a:pt x="54" y="35"/>
                    </a:lnTo>
                    <a:lnTo>
                      <a:pt x="55" y="19"/>
                    </a:lnTo>
                    <a:lnTo>
                      <a:pt x="54" y="7"/>
                    </a:lnTo>
                    <a:lnTo>
                      <a:pt x="53" y="0"/>
                    </a:lnTo>
                    <a:lnTo>
                      <a:pt x="46" y="2"/>
                    </a:lnTo>
                    <a:lnTo>
                      <a:pt x="36" y="8"/>
                    </a:lnTo>
                    <a:lnTo>
                      <a:pt x="25" y="17"/>
                    </a:lnTo>
                    <a:lnTo>
                      <a:pt x="14" y="28"/>
                    </a:lnTo>
                    <a:lnTo>
                      <a:pt x="4" y="40"/>
                    </a:lnTo>
                    <a:lnTo>
                      <a:pt x="0" y="52"/>
                    </a:lnTo>
                    <a:lnTo>
                      <a:pt x="2" y="63"/>
                    </a:lnTo>
                    <a:lnTo>
                      <a:pt x="13" y="73"/>
                    </a:lnTo>
                    <a:close/>
                  </a:path>
                </a:pathLst>
              </a:custGeom>
              <a:solidFill>
                <a:srgbClr val="00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449" name="Freeform 425"/>
              <p:cNvSpPr>
                <a:spLocks/>
              </p:cNvSpPr>
              <p:nvPr/>
            </p:nvSpPr>
            <p:spPr bwMode="auto">
              <a:xfrm>
                <a:off x="2582" y="1560"/>
                <a:ext cx="55" cy="77"/>
              </a:xfrm>
              <a:custGeom>
                <a:avLst/>
                <a:gdLst/>
                <a:ahLst/>
                <a:cxnLst>
                  <a:cxn ang="0">
                    <a:pos x="13" y="73"/>
                  </a:cxn>
                  <a:cxn ang="0">
                    <a:pos x="13" y="73"/>
                  </a:cxn>
                  <a:cxn ang="0">
                    <a:pos x="27" y="77"/>
                  </a:cxn>
                  <a:cxn ang="0">
                    <a:pos x="38" y="73"/>
                  </a:cxn>
                  <a:cxn ang="0">
                    <a:pos x="45" y="64"/>
                  </a:cxn>
                  <a:cxn ang="0">
                    <a:pos x="51" y="50"/>
                  </a:cxn>
                  <a:cxn ang="0">
                    <a:pos x="54" y="35"/>
                  </a:cxn>
                  <a:cxn ang="0">
                    <a:pos x="55" y="19"/>
                  </a:cxn>
                  <a:cxn ang="0">
                    <a:pos x="54" y="7"/>
                  </a:cxn>
                  <a:cxn ang="0">
                    <a:pos x="53" y="0"/>
                  </a:cxn>
                  <a:cxn ang="0">
                    <a:pos x="53" y="0"/>
                  </a:cxn>
                  <a:cxn ang="0">
                    <a:pos x="46" y="2"/>
                  </a:cxn>
                  <a:cxn ang="0">
                    <a:pos x="36" y="8"/>
                  </a:cxn>
                  <a:cxn ang="0">
                    <a:pos x="25" y="17"/>
                  </a:cxn>
                  <a:cxn ang="0">
                    <a:pos x="14" y="28"/>
                  </a:cxn>
                  <a:cxn ang="0">
                    <a:pos x="4" y="40"/>
                  </a:cxn>
                  <a:cxn ang="0">
                    <a:pos x="0" y="52"/>
                  </a:cxn>
                  <a:cxn ang="0">
                    <a:pos x="2" y="63"/>
                  </a:cxn>
                  <a:cxn ang="0">
                    <a:pos x="13" y="73"/>
                  </a:cxn>
                </a:cxnLst>
                <a:rect l="0" t="0" r="r" b="b"/>
                <a:pathLst>
                  <a:path w="55" h="77">
                    <a:moveTo>
                      <a:pt x="13" y="73"/>
                    </a:moveTo>
                    <a:lnTo>
                      <a:pt x="13" y="73"/>
                    </a:lnTo>
                    <a:lnTo>
                      <a:pt x="27" y="77"/>
                    </a:lnTo>
                    <a:lnTo>
                      <a:pt x="38" y="73"/>
                    </a:lnTo>
                    <a:lnTo>
                      <a:pt x="45" y="64"/>
                    </a:lnTo>
                    <a:lnTo>
                      <a:pt x="51" y="50"/>
                    </a:lnTo>
                    <a:lnTo>
                      <a:pt x="54" y="35"/>
                    </a:lnTo>
                    <a:lnTo>
                      <a:pt x="55" y="19"/>
                    </a:lnTo>
                    <a:lnTo>
                      <a:pt x="54" y="7"/>
                    </a:lnTo>
                    <a:lnTo>
                      <a:pt x="53" y="0"/>
                    </a:lnTo>
                    <a:lnTo>
                      <a:pt x="46" y="2"/>
                    </a:lnTo>
                    <a:lnTo>
                      <a:pt x="36" y="8"/>
                    </a:lnTo>
                    <a:lnTo>
                      <a:pt x="25" y="17"/>
                    </a:lnTo>
                    <a:lnTo>
                      <a:pt x="14" y="28"/>
                    </a:lnTo>
                    <a:lnTo>
                      <a:pt x="4" y="40"/>
                    </a:lnTo>
                    <a:lnTo>
                      <a:pt x="0" y="52"/>
                    </a:lnTo>
                    <a:lnTo>
                      <a:pt x="2" y="63"/>
                    </a:lnTo>
                    <a:lnTo>
                      <a:pt x="13" y="73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450" name="Freeform 426"/>
              <p:cNvSpPr>
                <a:spLocks/>
              </p:cNvSpPr>
              <p:nvPr/>
            </p:nvSpPr>
            <p:spPr bwMode="auto">
              <a:xfrm>
                <a:off x="2595" y="1605"/>
                <a:ext cx="23" cy="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" y="20"/>
                  </a:cxn>
                  <a:cxn ang="0">
                    <a:pos x="23" y="22"/>
                  </a:cxn>
                </a:cxnLst>
                <a:rect l="0" t="0" r="r" b="b"/>
                <a:pathLst>
                  <a:path w="23" h="22">
                    <a:moveTo>
                      <a:pt x="0" y="0"/>
                    </a:moveTo>
                    <a:lnTo>
                      <a:pt x="5" y="20"/>
                    </a:lnTo>
                    <a:lnTo>
                      <a:pt x="23" y="22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451" name="Freeform 427"/>
              <p:cNvSpPr>
                <a:spLocks/>
              </p:cNvSpPr>
              <p:nvPr/>
            </p:nvSpPr>
            <p:spPr bwMode="auto">
              <a:xfrm>
                <a:off x="2604" y="1593"/>
                <a:ext cx="20" cy="1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7" y="18"/>
                  </a:cxn>
                  <a:cxn ang="0">
                    <a:pos x="20" y="18"/>
                  </a:cxn>
                </a:cxnLst>
                <a:rect l="0" t="0" r="r" b="b"/>
                <a:pathLst>
                  <a:path w="20" h="18">
                    <a:moveTo>
                      <a:pt x="0" y="0"/>
                    </a:moveTo>
                    <a:lnTo>
                      <a:pt x="7" y="18"/>
                    </a:lnTo>
                    <a:lnTo>
                      <a:pt x="20" y="18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452" name="Freeform 428"/>
              <p:cNvSpPr>
                <a:spLocks/>
              </p:cNvSpPr>
              <p:nvPr/>
            </p:nvSpPr>
            <p:spPr bwMode="auto">
              <a:xfrm>
                <a:off x="2617" y="1578"/>
                <a:ext cx="15" cy="1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9"/>
                  </a:cxn>
                  <a:cxn ang="0">
                    <a:pos x="15" y="11"/>
                  </a:cxn>
                </a:cxnLst>
                <a:rect l="0" t="0" r="r" b="b"/>
                <a:pathLst>
                  <a:path w="15" h="11">
                    <a:moveTo>
                      <a:pt x="0" y="0"/>
                    </a:moveTo>
                    <a:lnTo>
                      <a:pt x="4" y="9"/>
                    </a:lnTo>
                    <a:lnTo>
                      <a:pt x="15" y="11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453" name="Line 429"/>
              <p:cNvSpPr>
                <a:spLocks noChangeShapeType="1"/>
              </p:cNvSpPr>
              <p:nvPr/>
            </p:nvSpPr>
            <p:spPr bwMode="auto">
              <a:xfrm flipV="1">
                <a:off x="2573" y="1577"/>
                <a:ext cx="53" cy="92"/>
              </a:xfrm>
              <a:prstGeom prst="line">
                <a:avLst/>
              </a:pr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454" name="Freeform 430"/>
              <p:cNvSpPr>
                <a:spLocks/>
              </p:cNvSpPr>
              <p:nvPr/>
            </p:nvSpPr>
            <p:spPr bwMode="auto">
              <a:xfrm>
                <a:off x="2538" y="1646"/>
                <a:ext cx="66" cy="51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66" y="44"/>
                  </a:cxn>
                  <a:cxn ang="0">
                    <a:pos x="62" y="51"/>
                  </a:cxn>
                  <a:cxn ang="0">
                    <a:pos x="0" y="8"/>
                  </a:cxn>
                  <a:cxn ang="0">
                    <a:pos x="7" y="0"/>
                  </a:cxn>
                </a:cxnLst>
                <a:rect l="0" t="0" r="r" b="b"/>
                <a:pathLst>
                  <a:path w="66" h="51">
                    <a:moveTo>
                      <a:pt x="7" y="0"/>
                    </a:moveTo>
                    <a:lnTo>
                      <a:pt x="66" y="44"/>
                    </a:lnTo>
                    <a:lnTo>
                      <a:pt x="62" y="51"/>
                    </a:lnTo>
                    <a:lnTo>
                      <a:pt x="0" y="8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006633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455" name="Freeform 431"/>
              <p:cNvSpPr>
                <a:spLocks/>
              </p:cNvSpPr>
              <p:nvPr/>
            </p:nvSpPr>
            <p:spPr bwMode="auto">
              <a:xfrm>
                <a:off x="2594" y="1687"/>
                <a:ext cx="14" cy="13"/>
              </a:xfrm>
              <a:custGeom>
                <a:avLst/>
                <a:gdLst/>
                <a:ahLst/>
                <a:cxnLst>
                  <a:cxn ang="0">
                    <a:pos x="14" y="4"/>
                  </a:cxn>
                  <a:cxn ang="0">
                    <a:pos x="6" y="0"/>
                  </a:cxn>
                  <a:cxn ang="0">
                    <a:pos x="0" y="9"/>
                  </a:cxn>
                  <a:cxn ang="0">
                    <a:pos x="6" y="13"/>
                  </a:cxn>
                  <a:cxn ang="0">
                    <a:pos x="14" y="4"/>
                  </a:cxn>
                </a:cxnLst>
                <a:rect l="0" t="0" r="r" b="b"/>
                <a:pathLst>
                  <a:path w="14" h="13">
                    <a:moveTo>
                      <a:pt x="14" y="4"/>
                    </a:moveTo>
                    <a:lnTo>
                      <a:pt x="6" y="0"/>
                    </a:lnTo>
                    <a:lnTo>
                      <a:pt x="0" y="9"/>
                    </a:lnTo>
                    <a:lnTo>
                      <a:pt x="6" y="13"/>
                    </a:lnTo>
                    <a:lnTo>
                      <a:pt x="14" y="4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456" name="Freeform 432"/>
              <p:cNvSpPr>
                <a:spLocks/>
              </p:cNvSpPr>
              <p:nvPr/>
            </p:nvSpPr>
            <p:spPr bwMode="auto">
              <a:xfrm>
                <a:off x="2532" y="1640"/>
                <a:ext cx="13" cy="14"/>
              </a:xfrm>
              <a:custGeom>
                <a:avLst/>
                <a:gdLst/>
                <a:ahLst/>
                <a:cxnLst>
                  <a:cxn ang="0">
                    <a:pos x="13" y="4"/>
                  </a:cxn>
                  <a:cxn ang="0">
                    <a:pos x="6" y="0"/>
                  </a:cxn>
                  <a:cxn ang="0">
                    <a:pos x="0" y="9"/>
                  </a:cxn>
                  <a:cxn ang="0">
                    <a:pos x="6" y="14"/>
                  </a:cxn>
                  <a:cxn ang="0">
                    <a:pos x="13" y="4"/>
                  </a:cxn>
                </a:cxnLst>
                <a:rect l="0" t="0" r="r" b="b"/>
                <a:pathLst>
                  <a:path w="13" h="14">
                    <a:moveTo>
                      <a:pt x="13" y="4"/>
                    </a:moveTo>
                    <a:lnTo>
                      <a:pt x="6" y="0"/>
                    </a:lnTo>
                    <a:lnTo>
                      <a:pt x="0" y="9"/>
                    </a:lnTo>
                    <a:lnTo>
                      <a:pt x="6" y="14"/>
                    </a:lnTo>
                    <a:lnTo>
                      <a:pt x="13" y="4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457" name="Freeform 433"/>
              <p:cNvSpPr>
                <a:spLocks/>
              </p:cNvSpPr>
              <p:nvPr/>
            </p:nvSpPr>
            <p:spPr bwMode="auto">
              <a:xfrm>
                <a:off x="2515" y="1744"/>
                <a:ext cx="85" cy="47"/>
              </a:xfrm>
              <a:custGeom>
                <a:avLst/>
                <a:gdLst/>
                <a:ahLst/>
                <a:cxnLst>
                  <a:cxn ang="0">
                    <a:pos x="0" y="20"/>
                  </a:cxn>
                  <a:cxn ang="0">
                    <a:pos x="2" y="36"/>
                  </a:cxn>
                  <a:cxn ang="0">
                    <a:pos x="10" y="44"/>
                  </a:cxn>
                  <a:cxn ang="0">
                    <a:pos x="22" y="47"/>
                  </a:cxn>
                  <a:cxn ang="0">
                    <a:pos x="38" y="46"/>
                  </a:cxn>
                  <a:cxn ang="0">
                    <a:pos x="53" y="42"/>
                  </a:cxn>
                  <a:cxn ang="0">
                    <a:pos x="67" y="37"/>
                  </a:cxn>
                  <a:cxn ang="0">
                    <a:pos x="79" y="31"/>
                  </a:cxn>
                  <a:cxn ang="0">
                    <a:pos x="85" y="26"/>
                  </a:cxn>
                  <a:cxn ang="0">
                    <a:pos x="79" y="21"/>
                  </a:cxn>
                  <a:cxn ang="0">
                    <a:pos x="68" y="15"/>
                  </a:cxn>
                  <a:cxn ang="0">
                    <a:pos x="56" y="8"/>
                  </a:cxn>
                  <a:cxn ang="0">
                    <a:pos x="41" y="3"/>
                  </a:cxn>
                  <a:cxn ang="0">
                    <a:pos x="27" y="0"/>
                  </a:cxn>
                  <a:cxn ang="0">
                    <a:pos x="14" y="1"/>
                  </a:cxn>
                  <a:cxn ang="0">
                    <a:pos x="5" y="7"/>
                  </a:cxn>
                  <a:cxn ang="0">
                    <a:pos x="0" y="20"/>
                  </a:cxn>
                </a:cxnLst>
                <a:rect l="0" t="0" r="r" b="b"/>
                <a:pathLst>
                  <a:path w="85" h="47">
                    <a:moveTo>
                      <a:pt x="0" y="20"/>
                    </a:moveTo>
                    <a:lnTo>
                      <a:pt x="2" y="36"/>
                    </a:lnTo>
                    <a:lnTo>
                      <a:pt x="10" y="44"/>
                    </a:lnTo>
                    <a:lnTo>
                      <a:pt x="22" y="47"/>
                    </a:lnTo>
                    <a:lnTo>
                      <a:pt x="38" y="46"/>
                    </a:lnTo>
                    <a:lnTo>
                      <a:pt x="53" y="42"/>
                    </a:lnTo>
                    <a:lnTo>
                      <a:pt x="67" y="37"/>
                    </a:lnTo>
                    <a:lnTo>
                      <a:pt x="79" y="31"/>
                    </a:lnTo>
                    <a:lnTo>
                      <a:pt x="85" y="26"/>
                    </a:lnTo>
                    <a:lnTo>
                      <a:pt x="79" y="21"/>
                    </a:lnTo>
                    <a:lnTo>
                      <a:pt x="68" y="15"/>
                    </a:lnTo>
                    <a:lnTo>
                      <a:pt x="56" y="8"/>
                    </a:lnTo>
                    <a:lnTo>
                      <a:pt x="41" y="3"/>
                    </a:lnTo>
                    <a:lnTo>
                      <a:pt x="27" y="0"/>
                    </a:lnTo>
                    <a:lnTo>
                      <a:pt x="14" y="1"/>
                    </a:lnTo>
                    <a:lnTo>
                      <a:pt x="5" y="7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00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458" name="Freeform 434"/>
              <p:cNvSpPr>
                <a:spLocks/>
              </p:cNvSpPr>
              <p:nvPr/>
            </p:nvSpPr>
            <p:spPr bwMode="auto">
              <a:xfrm>
                <a:off x="2515" y="1744"/>
                <a:ext cx="85" cy="47"/>
              </a:xfrm>
              <a:custGeom>
                <a:avLst/>
                <a:gdLst/>
                <a:ahLst/>
                <a:cxnLst>
                  <a:cxn ang="0">
                    <a:pos x="0" y="20"/>
                  </a:cxn>
                  <a:cxn ang="0">
                    <a:pos x="0" y="20"/>
                  </a:cxn>
                  <a:cxn ang="0">
                    <a:pos x="2" y="36"/>
                  </a:cxn>
                  <a:cxn ang="0">
                    <a:pos x="10" y="44"/>
                  </a:cxn>
                  <a:cxn ang="0">
                    <a:pos x="22" y="47"/>
                  </a:cxn>
                  <a:cxn ang="0">
                    <a:pos x="38" y="46"/>
                  </a:cxn>
                  <a:cxn ang="0">
                    <a:pos x="53" y="42"/>
                  </a:cxn>
                  <a:cxn ang="0">
                    <a:pos x="67" y="37"/>
                  </a:cxn>
                  <a:cxn ang="0">
                    <a:pos x="79" y="31"/>
                  </a:cxn>
                  <a:cxn ang="0">
                    <a:pos x="85" y="26"/>
                  </a:cxn>
                  <a:cxn ang="0">
                    <a:pos x="85" y="26"/>
                  </a:cxn>
                  <a:cxn ang="0">
                    <a:pos x="79" y="21"/>
                  </a:cxn>
                  <a:cxn ang="0">
                    <a:pos x="68" y="15"/>
                  </a:cxn>
                  <a:cxn ang="0">
                    <a:pos x="56" y="8"/>
                  </a:cxn>
                  <a:cxn ang="0">
                    <a:pos x="41" y="3"/>
                  </a:cxn>
                  <a:cxn ang="0">
                    <a:pos x="27" y="0"/>
                  </a:cxn>
                  <a:cxn ang="0">
                    <a:pos x="14" y="1"/>
                  </a:cxn>
                  <a:cxn ang="0">
                    <a:pos x="5" y="7"/>
                  </a:cxn>
                  <a:cxn ang="0">
                    <a:pos x="0" y="20"/>
                  </a:cxn>
                </a:cxnLst>
                <a:rect l="0" t="0" r="r" b="b"/>
                <a:pathLst>
                  <a:path w="85" h="47">
                    <a:moveTo>
                      <a:pt x="0" y="20"/>
                    </a:moveTo>
                    <a:lnTo>
                      <a:pt x="0" y="20"/>
                    </a:lnTo>
                    <a:lnTo>
                      <a:pt x="2" y="36"/>
                    </a:lnTo>
                    <a:lnTo>
                      <a:pt x="10" y="44"/>
                    </a:lnTo>
                    <a:lnTo>
                      <a:pt x="22" y="47"/>
                    </a:lnTo>
                    <a:lnTo>
                      <a:pt x="38" y="46"/>
                    </a:lnTo>
                    <a:lnTo>
                      <a:pt x="53" y="42"/>
                    </a:lnTo>
                    <a:lnTo>
                      <a:pt x="67" y="37"/>
                    </a:lnTo>
                    <a:lnTo>
                      <a:pt x="79" y="31"/>
                    </a:lnTo>
                    <a:lnTo>
                      <a:pt x="85" y="26"/>
                    </a:lnTo>
                    <a:lnTo>
                      <a:pt x="79" y="21"/>
                    </a:lnTo>
                    <a:lnTo>
                      <a:pt x="68" y="15"/>
                    </a:lnTo>
                    <a:lnTo>
                      <a:pt x="56" y="8"/>
                    </a:lnTo>
                    <a:lnTo>
                      <a:pt x="41" y="3"/>
                    </a:lnTo>
                    <a:lnTo>
                      <a:pt x="27" y="0"/>
                    </a:lnTo>
                    <a:lnTo>
                      <a:pt x="14" y="1"/>
                    </a:lnTo>
                    <a:lnTo>
                      <a:pt x="5" y="7"/>
                    </a:lnTo>
                    <a:lnTo>
                      <a:pt x="0" y="20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459" name="Freeform 435"/>
              <p:cNvSpPr>
                <a:spLocks/>
              </p:cNvSpPr>
              <p:nvPr/>
            </p:nvSpPr>
            <p:spPr bwMode="auto">
              <a:xfrm>
                <a:off x="2526" y="1753"/>
                <a:ext cx="16" cy="32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13"/>
                  </a:cxn>
                  <a:cxn ang="0">
                    <a:pos x="5" y="32"/>
                  </a:cxn>
                </a:cxnLst>
                <a:rect l="0" t="0" r="r" b="b"/>
                <a:pathLst>
                  <a:path w="16" h="32">
                    <a:moveTo>
                      <a:pt x="16" y="0"/>
                    </a:moveTo>
                    <a:lnTo>
                      <a:pt x="0" y="13"/>
                    </a:lnTo>
                    <a:lnTo>
                      <a:pt x="5" y="32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460" name="Freeform 436"/>
              <p:cNvSpPr>
                <a:spLocks/>
              </p:cNvSpPr>
              <p:nvPr/>
            </p:nvSpPr>
            <p:spPr bwMode="auto">
              <a:xfrm>
                <a:off x="2542" y="1756"/>
                <a:ext cx="13" cy="27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0" y="13"/>
                  </a:cxn>
                  <a:cxn ang="0">
                    <a:pos x="5" y="27"/>
                  </a:cxn>
                </a:cxnLst>
                <a:rect l="0" t="0" r="r" b="b"/>
                <a:pathLst>
                  <a:path w="13" h="27">
                    <a:moveTo>
                      <a:pt x="13" y="0"/>
                    </a:moveTo>
                    <a:lnTo>
                      <a:pt x="0" y="13"/>
                    </a:lnTo>
                    <a:lnTo>
                      <a:pt x="5" y="27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461" name="Freeform 437"/>
              <p:cNvSpPr>
                <a:spLocks/>
              </p:cNvSpPr>
              <p:nvPr/>
            </p:nvSpPr>
            <p:spPr bwMode="auto">
              <a:xfrm>
                <a:off x="2567" y="1761"/>
                <a:ext cx="7" cy="19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9"/>
                  </a:cxn>
                  <a:cxn ang="0">
                    <a:pos x="4" y="19"/>
                  </a:cxn>
                </a:cxnLst>
                <a:rect l="0" t="0" r="r" b="b"/>
                <a:pathLst>
                  <a:path w="7" h="19">
                    <a:moveTo>
                      <a:pt x="7" y="0"/>
                    </a:moveTo>
                    <a:lnTo>
                      <a:pt x="0" y="9"/>
                    </a:lnTo>
                    <a:lnTo>
                      <a:pt x="4" y="19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462" name="Line 438"/>
              <p:cNvSpPr>
                <a:spLocks noChangeShapeType="1"/>
              </p:cNvSpPr>
              <p:nvPr/>
            </p:nvSpPr>
            <p:spPr bwMode="auto">
              <a:xfrm>
                <a:off x="2476" y="1760"/>
                <a:ext cx="103" cy="9"/>
              </a:xfrm>
              <a:prstGeom prst="line">
                <a:avLst/>
              </a:pr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463" name="Freeform 439"/>
              <p:cNvSpPr>
                <a:spLocks/>
              </p:cNvSpPr>
              <p:nvPr/>
            </p:nvSpPr>
            <p:spPr bwMode="auto">
              <a:xfrm>
                <a:off x="2460" y="1633"/>
                <a:ext cx="47" cy="84"/>
              </a:xfrm>
              <a:custGeom>
                <a:avLst/>
                <a:gdLst/>
                <a:ahLst/>
                <a:cxnLst>
                  <a:cxn ang="0">
                    <a:pos x="20" y="84"/>
                  </a:cxn>
                  <a:cxn ang="0">
                    <a:pos x="35" y="83"/>
                  </a:cxn>
                  <a:cxn ang="0">
                    <a:pos x="44" y="75"/>
                  </a:cxn>
                  <a:cxn ang="0">
                    <a:pos x="47" y="63"/>
                  </a:cxn>
                  <a:cxn ang="0">
                    <a:pos x="46" y="48"/>
                  </a:cxn>
                  <a:cxn ang="0">
                    <a:pos x="43" y="32"/>
                  </a:cxn>
                  <a:cxn ang="0">
                    <a:pos x="38" y="18"/>
                  </a:cxn>
                  <a:cxn ang="0">
                    <a:pos x="33" y="7"/>
                  </a:cxn>
                  <a:cxn ang="0">
                    <a:pos x="29" y="0"/>
                  </a:cxn>
                  <a:cxn ang="0">
                    <a:pos x="23" y="5"/>
                  </a:cxn>
                  <a:cxn ang="0">
                    <a:pos x="16" y="16"/>
                  </a:cxn>
                  <a:cxn ang="0">
                    <a:pos x="9" y="29"/>
                  </a:cxn>
                  <a:cxn ang="0">
                    <a:pos x="3" y="43"/>
                  </a:cxn>
                  <a:cxn ang="0">
                    <a:pos x="0" y="58"/>
                  </a:cxn>
                  <a:cxn ang="0">
                    <a:pos x="1" y="70"/>
                  </a:cxn>
                  <a:cxn ang="0">
                    <a:pos x="7" y="80"/>
                  </a:cxn>
                  <a:cxn ang="0">
                    <a:pos x="20" y="84"/>
                  </a:cxn>
                </a:cxnLst>
                <a:rect l="0" t="0" r="r" b="b"/>
                <a:pathLst>
                  <a:path w="47" h="84">
                    <a:moveTo>
                      <a:pt x="20" y="84"/>
                    </a:moveTo>
                    <a:lnTo>
                      <a:pt x="35" y="83"/>
                    </a:lnTo>
                    <a:lnTo>
                      <a:pt x="44" y="75"/>
                    </a:lnTo>
                    <a:lnTo>
                      <a:pt x="47" y="63"/>
                    </a:lnTo>
                    <a:lnTo>
                      <a:pt x="46" y="48"/>
                    </a:lnTo>
                    <a:lnTo>
                      <a:pt x="43" y="32"/>
                    </a:lnTo>
                    <a:lnTo>
                      <a:pt x="38" y="18"/>
                    </a:lnTo>
                    <a:lnTo>
                      <a:pt x="33" y="7"/>
                    </a:lnTo>
                    <a:lnTo>
                      <a:pt x="29" y="0"/>
                    </a:lnTo>
                    <a:lnTo>
                      <a:pt x="23" y="5"/>
                    </a:lnTo>
                    <a:lnTo>
                      <a:pt x="16" y="16"/>
                    </a:lnTo>
                    <a:lnTo>
                      <a:pt x="9" y="29"/>
                    </a:lnTo>
                    <a:lnTo>
                      <a:pt x="3" y="43"/>
                    </a:lnTo>
                    <a:lnTo>
                      <a:pt x="0" y="58"/>
                    </a:lnTo>
                    <a:lnTo>
                      <a:pt x="1" y="70"/>
                    </a:lnTo>
                    <a:lnTo>
                      <a:pt x="7" y="80"/>
                    </a:lnTo>
                    <a:lnTo>
                      <a:pt x="20" y="84"/>
                    </a:lnTo>
                    <a:close/>
                  </a:path>
                </a:pathLst>
              </a:custGeom>
              <a:solidFill>
                <a:srgbClr val="00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464" name="Freeform 440"/>
              <p:cNvSpPr>
                <a:spLocks/>
              </p:cNvSpPr>
              <p:nvPr/>
            </p:nvSpPr>
            <p:spPr bwMode="auto">
              <a:xfrm>
                <a:off x="2460" y="1633"/>
                <a:ext cx="47" cy="84"/>
              </a:xfrm>
              <a:custGeom>
                <a:avLst/>
                <a:gdLst/>
                <a:ahLst/>
                <a:cxnLst>
                  <a:cxn ang="0">
                    <a:pos x="20" y="84"/>
                  </a:cxn>
                  <a:cxn ang="0">
                    <a:pos x="20" y="84"/>
                  </a:cxn>
                  <a:cxn ang="0">
                    <a:pos x="35" y="83"/>
                  </a:cxn>
                  <a:cxn ang="0">
                    <a:pos x="44" y="75"/>
                  </a:cxn>
                  <a:cxn ang="0">
                    <a:pos x="47" y="63"/>
                  </a:cxn>
                  <a:cxn ang="0">
                    <a:pos x="46" y="48"/>
                  </a:cxn>
                  <a:cxn ang="0">
                    <a:pos x="43" y="32"/>
                  </a:cxn>
                  <a:cxn ang="0">
                    <a:pos x="38" y="18"/>
                  </a:cxn>
                  <a:cxn ang="0">
                    <a:pos x="33" y="7"/>
                  </a:cxn>
                  <a:cxn ang="0">
                    <a:pos x="29" y="0"/>
                  </a:cxn>
                  <a:cxn ang="0">
                    <a:pos x="29" y="0"/>
                  </a:cxn>
                  <a:cxn ang="0">
                    <a:pos x="23" y="5"/>
                  </a:cxn>
                  <a:cxn ang="0">
                    <a:pos x="16" y="16"/>
                  </a:cxn>
                  <a:cxn ang="0">
                    <a:pos x="9" y="29"/>
                  </a:cxn>
                  <a:cxn ang="0">
                    <a:pos x="3" y="43"/>
                  </a:cxn>
                  <a:cxn ang="0">
                    <a:pos x="0" y="58"/>
                  </a:cxn>
                  <a:cxn ang="0">
                    <a:pos x="1" y="70"/>
                  </a:cxn>
                  <a:cxn ang="0">
                    <a:pos x="7" y="80"/>
                  </a:cxn>
                  <a:cxn ang="0">
                    <a:pos x="20" y="84"/>
                  </a:cxn>
                </a:cxnLst>
                <a:rect l="0" t="0" r="r" b="b"/>
                <a:pathLst>
                  <a:path w="47" h="84">
                    <a:moveTo>
                      <a:pt x="20" y="84"/>
                    </a:moveTo>
                    <a:lnTo>
                      <a:pt x="20" y="84"/>
                    </a:lnTo>
                    <a:lnTo>
                      <a:pt x="35" y="83"/>
                    </a:lnTo>
                    <a:lnTo>
                      <a:pt x="44" y="75"/>
                    </a:lnTo>
                    <a:lnTo>
                      <a:pt x="47" y="63"/>
                    </a:lnTo>
                    <a:lnTo>
                      <a:pt x="46" y="48"/>
                    </a:lnTo>
                    <a:lnTo>
                      <a:pt x="43" y="32"/>
                    </a:lnTo>
                    <a:lnTo>
                      <a:pt x="38" y="18"/>
                    </a:lnTo>
                    <a:lnTo>
                      <a:pt x="33" y="7"/>
                    </a:lnTo>
                    <a:lnTo>
                      <a:pt x="29" y="0"/>
                    </a:lnTo>
                    <a:lnTo>
                      <a:pt x="23" y="5"/>
                    </a:lnTo>
                    <a:lnTo>
                      <a:pt x="16" y="16"/>
                    </a:lnTo>
                    <a:lnTo>
                      <a:pt x="9" y="29"/>
                    </a:lnTo>
                    <a:lnTo>
                      <a:pt x="3" y="43"/>
                    </a:lnTo>
                    <a:lnTo>
                      <a:pt x="0" y="58"/>
                    </a:lnTo>
                    <a:lnTo>
                      <a:pt x="1" y="70"/>
                    </a:lnTo>
                    <a:lnTo>
                      <a:pt x="7" y="80"/>
                    </a:lnTo>
                    <a:lnTo>
                      <a:pt x="20" y="84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465" name="Freeform 441"/>
              <p:cNvSpPr>
                <a:spLocks/>
              </p:cNvSpPr>
              <p:nvPr/>
            </p:nvSpPr>
            <p:spPr bwMode="auto">
              <a:xfrm>
                <a:off x="2469" y="1693"/>
                <a:ext cx="31" cy="1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3" y="14"/>
                  </a:cxn>
                  <a:cxn ang="0">
                    <a:pos x="31" y="10"/>
                  </a:cxn>
                </a:cxnLst>
                <a:rect l="0" t="0" r="r" b="b"/>
                <a:pathLst>
                  <a:path w="31" h="14">
                    <a:moveTo>
                      <a:pt x="0" y="0"/>
                    </a:moveTo>
                    <a:lnTo>
                      <a:pt x="13" y="14"/>
                    </a:lnTo>
                    <a:lnTo>
                      <a:pt x="31" y="10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466" name="Freeform 442"/>
              <p:cNvSpPr>
                <a:spLocks/>
              </p:cNvSpPr>
              <p:nvPr/>
            </p:nvSpPr>
            <p:spPr bwMode="auto">
              <a:xfrm>
                <a:off x="2473" y="1678"/>
                <a:ext cx="26" cy="1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3" y="15"/>
                  </a:cxn>
                  <a:cxn ang="0">
                    <a:pos x="26" y="9"/>
                  </a:cxn>
                </a:cxnLst>
                <a:rect l="0" t="0" r="r" b="b"/>
                <a:pathLst>
                  <a:path w="26" h="15">
                    <a:moveTo>
                      <a:pt x="0" y="0"/>
                    </a:moveTo>
                    <a:lnTo>
                      <a:pt x="13" y="15"/>
                    </a:lnTo>
                    <a:lnTo>
                      <a:pt x="26" y="9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467" name="Freeform 443"/>
              <p:cNvSpPr>
                <a:spLocks/>
              </p:cNvSpPr>
              <p:nvPr/>
            </p:nvSpPr>
            <p:spPr bwMode="auto">
              <a:xfrm>
                <a:off x="2479" y="1658"/>
                <a:ext cx="19" cy="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" y="8"/>
                  </a:cxn>
                  <a:cxn ang="0">
                    <a:pos x="19" y="3"/>
                  </a:cxn>
                </a:cxnLst>
                <a:rect l="0" t="0" r="r" b="b"/>
                <a:pathLst>
                  <a:path w="19" h="8">
                    <a:moveTo>
                      <a:pt x="0" y="0"/>
                    </a:moveTo>
                    <a:lnTo>
                      <a:pt x="10" y="8"/>
                    </a:lnTo>
                    <a:lnTo>
                      <a:pt x="19" y="3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468" name="Line 444"/>
              <p:cNvSpPr>
                <a:spLocks noChangeShapeType="1"/>
              </p:cNvSpPr>
              <p:nvPr/>
            </p:nvSpPr>
            <p:spPr bwMode="auto">
              <a:xfrm flipV="1">
                <a:off x="2476" y="1654"/>
                <a:ext cx="10" cy="104"/>
              </a:xfrm>
              <a:prstGeom prst="line">
                <a:avLst/>
              </a:pr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469" name="Freeform 445"/>
              <p:cNvSpPr>
                <a:spLocks/>
              </p:cNvSpPr>
              <p:nvPr/>
            </p:nvSpPr>
            <p:spPr bwMode="auto">
              <a:xfrm>
                <a:off x="2500" y="1675"/>
                <a:ext cx="68" cy="67"/>
              </a:xfrm>
              <a:custGeom>
                <a:avLst/>
                <a:gdLst/>
                <a:ahLst/>
                <a:cxnLst>
                  <a:cxn ang="0">
                    <a:pos x="6" y="59"/>
                  </a:cxn>
                  <a:cxn ang="0">
                    <a:pos x="17" y="67"/>
                  </a:cxn>
                  <a:cxn ang="0">
                    <a:pos x="28" y="67"/>
                  </a:cxn>
                  <a:cxn ang="0">
                    <a:pos x="40" y="60"/>
                  </a:cxn>
                  <a:cxn ang="0">
                    <a:pos x="49" y="47"/>
                  </a:cxn>
                  <a:cxn ang="0">
                    <a:pos x="56" y="34"/>
                  </a:cxn>
                  <a:cxn ang="0">
                    <a:pos x="62" y="20"/>
                  </a:cxn>
                  <a:cxn ang="0">
                    <a:pos x="66" y="7"/>
                  </a:cxn>
                  <a:cxn ang="0">
                    <a:pos x="68" y="0"/>
                  </a:cxn>
                  <a:cxn ang="0">
                    <a:pos x="60" y="0"/>
                  </a:cxn>
                  <a:cxn ang="0">
                    <a:pos x="49" y="3"/>
                  </a:cxn>
                  <a:cxn ang="0">
                    <a:pos x="34" y="8"/>
                  </a:cxn>
                  <a:cxn ang="0">
                    <a:pos x="21" y="16"/>
                  </a:cxn>
                  <a:cxn ang="0">
                    <a:pos x="9" y="24"/>
                  </a:cxn>
                  <a:cxn ang="0">
                    <a:pos x="1" y="34"/>
                  </a:cxn>
                  <a:cxn ang="0">
                    <a:pos x="0" y="46"/>
                  </a:cxn>
                  <a:cxn ang="0">
                    <a:pos x="6" y="59"/>
                  </a:cxn>
                </a:cxnLst>
                <a:rect l="0" t="0" r="r" b="b"/>
                <a:pathLst>
                  <a:path w="68" h="67">
                    <a:moveTo>
                      <a:pt x="6" y="59"/>
                    </a:moveTo>
                    <a:lnTo>
                      <a:pt x="17" y="67"/>
                    </a:lnTo>
                    <a:lnTo>
                      <a:pt x="28" y="67"/>
                    </a:lnTo>
                    <a:lnTo>
                      <a:pt x="40" y="60"/>
                    </a:lnTo>
                    <a:lnTo>
                      <a:pt x="49" y="47"/>
                    </a:lnTo>
                    <a:lnTo>
                      <a:pt x="56" y="34"/>
                    </a:lnTo>
                    <a:lnTo>
                      <a:pt x="62" y="20"/>
                    </a:lnTo>
                    <a:lnTo>
                      <a:pt x="66" y="7"/>
                    </a:lnTo>
                    <a:lnTo>
                      <a:pt x="68" y="0"/>
                    </a:lnTo>
                    <a:lnTo>
                      <a:pt x="60" y="0"/>
                    </a:lnTo>
                    <a:lnTo>
                      <a:pt x="49" y="3"/>
                    </a:lnTo>
                    <a:lnTo>
                      <a:pt x="34" y="8"/>
                    </a:lnTo>
                    <a:lnTo>
                      <a:pt x="21" y="16"/>
                    </a:lnTo>
                    <a:lnTo>
                      <a:pt x="9" y="24"/>
                    </a:lnTo>
                    <a:lnTo>
                      <a:pt x="1" y="34"/>
                    </a:lnTo>
                    <a:lnTo>
                      <a:pt x="0" y="46"/>
                    </a:lnTo>
                    <a:lnTo>
                      <a:pt x="6" y="59"/>
                    </a:lnTo>
                    <a:close/>
                  </a:path>
                </a:pathLst>
              </a:custGeom>
              <a:solidFill>
                <a:srgbClr val="00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470" name="Freeform 446"/>
              <p:cNvSpPr>
                <a:spLocks/>
              </p:cNvSpPr>
              <p:nvPr/>
            </p:nvSpPr>
            <p:spPr bwMode="auto">
              <a:xfrm>
                <a:off x="2500" y="1675"/>
                <a:ext cx="68" cy="67"/>
              </a:xfrm>
              <a:custGeom>
                <a:avLst/>
                <a:gdLst/>
                <a:ahLst/>
                <a:cxnLst>
                  <a:cxn ang="0">
                    <a:pos x="6" y="59"/>
                  </a:cxn>
                  <a:cxn ang="0">
                    <a:pos x="6" y="59"/>
                  </a:cxn>
                  <a:cxn ang="0">
                    <a:pos x="17" y="67"/>
                  </a:cxn>
                  <a:cxn ang="0">
                    <a:pos x="28" y="67"/>
                  </a:cxn>
                  <a:cxn ang="0">
                    <a:pos x="40" y="60"/>
                  </a:cxn>
                  <a:cxn ang="0">
                    <a:pos x="49" y="47"/>
                  </a:cxn>
                  <a:cxn ang="0">
                    <a:pos x="56" y="34"/>
                  </a:cxn>
                  <a:cxn ang="0">
                    <a:pos x="62" y="20"/>
                  </a:cxn>
                  <a:cxn ang="0">
                    <a:pos x="66" y="7"/>
                  </a:cxn>
                  <a:cxn ang="0">
                    <a:pos x="68" y="0"/>
                  </a:cxn>
                  <a:cxn ang="0">
                    <a:pos x="68" y="0"/>
                  </a:cxn>
                  <a:cxn ang="0">
                    <a:pos x="60" y="0"/>
                  </a:cxn>
                  <a:cxn ang="0">
                    <a:pos x="49" y="3"/>
                  </a:cxn>
                  <a:cxn ang="0">
                    <a:pos x="34" y="8"/>
                  </a:cxn>
                  <a:cxn ang="0">
                    <a:pos x="21" y="16"/>
                  </a:cxn>
                  <a:cxn ang="0">
                    <a:pos x="9" y="24"/>
                  </a:cxn>
                  <a:cxn ang="0">
                    <a:pos x="1" y="34"/>
                  </a:cxn>
                  <a:cxn ang="0">
                    <a:pos x="0" y="46"/>
                  </a:cxn>
                  <a:cxn ang="0">
                    <a:pos x="6" y="59"/>
                  </a:cxn>
                </a:cxnLst>
                <a:rect l="0" t="0" r="r" b="b"/>
                <a:pathLst>
                  <a:path w="68" h="67">
                    <a:moveTo>
                      <a:pt x="6" y="59"/>
                    </a:moveTo>
                    <a:lnTo>
                      <a:pt x="6" y="59"/>
                    </a:lnTo>
                    <a:lnTo>
                      <a:pt x="17" y="67"/>
                    </a:lnTo>
                    <a:lnTo>
                      <a:pt x="28" y="67"/>
                    </a:lnTo>
                    <a:lnTo>
                      <a:pt x="40" y="60"/>
                    </a:lnTo>
                    <a:lnTo>
                      <a:pt x="49" y="47"/>
                    </a:lnTo>
                    <a:lnTo>
                      <a:pt x="56" y="34"/>
                    </a:lnTo>
                    <a:lnTo>
                      <a:pt x="62" y="20"/>
                    </a:lnTo>
                    <a:lnTo>
                      <a:pt x="66" y="7"/>
                    </a:lnTo>
                    <a:lnTo>
                      <a:pt x="68" y="0"/>
                    </a:lnTo>
                    <a:lnTo>
                      <a:pt x="60" y="0"/>
                    </a:lnTo>
                    <a:lnTo>
                      <a:pt x="49" y="3"/>
                    </a:lnTo>
                    <a:lnTo>
                      <a:pt x="34" y="8"/>
                    </a:lnTo>
                    <a:lnTo>
                      <a:pt x="21" y="16"/>
                    </a:lnTo>
                    <a:lnTo>
                      <a:pt x="9" y="24"/>
                    </a:lnTo>
                    <a:lnTo>
                      <a:pt x="1" y="34"/>
                    </a:lnTo>
                    <a:lnTo>
                      <a:pt x="0" y="46"/>
                    </a:lnTo>
                    <a:lnTo>
                      <a:pt x="6" y="59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471" name="Freeform 447"/>
              <p:cNvSpPr>
                <a:spLocks/>
              </p:cNvSpPr>
              <p:nvPr/>
            </p:nvSpPr>
            <p:spPr bwMode="auto">
              <a:xfrm>
                <a:off x="2514" y="1707"/>
                <a:ext cx="15" cy="2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9"/>
                  </a:cxn>
                  <a:cxn ang="0">
                    <a:pos x="15" y="28"/>
                  </a:cxn>
                </a:cxnLst>
                <a:rect l="0" t="0" r="r" b="b"/>
                <a:pathLst>
                  <a:path w="15" h="28">
                    <a:moveTo>
                      <a:pt x="0" y="0"/>
                    </a:moveTo>
                    <a:lnTo>
                      <a:pt x="0" y="19"/>
                    </a:lnTo>
                    <a:lnTo>
                      <a:pt x="15" y="28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472" name="Freeform 448"/>
              <p:cNvSpPr>
                <a:spLocks/>
              </p:cNvSpPr>
              <p:nvPr/>
            </p:nvSpPr>
            <p:spPr bwMode="auto">
              <a:xfrm>
                <a:off x="2524" y="1699"/>
                <a:ext cx="14" cy="2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18"/>
                  </a:cxn>
                  <a:cxn ang="0">
                    <a:pos x="14" y="23"/>
                  </a:cxn>
                </a:cxnLst>
                <a:rect l="0" t="0" r="r" b="b"/>
                <a:pathLst>
                  <a:path w="14" h="23">
                    <a:moveTo>
                      <a:pt x="0" y="0"/>
                    </a:moveTo>
                    <a:lnTo>
                      <a:pt x="2" y="18"/>
                    </a:lnTo>
                    <a:lnTo>
                      <a:pt x="14" y="23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473" name="Freeform 449"/>
              <p:cNvSpPr>
                <a:spLocks/>
              </p:cNvSpPr>
              <p:nvPr/>
            </p:nvSpPr>
            <p:spPr bwMode="auto">
              <a:xfrm>
                <a:off x="2544" y="1688"/>
                <a:ext cx="11" cy="1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1"/>
                  </a:cxn>
                  <a:cxn ang="0">
                    <a:pos x="11" y="15"/>
                  </a:cxn>
                </a:cxnLst>
                <a:rect l="0" t="0" r="r" b="b"/>
                <a:pathLst>
                  <a:path w="11" h="15">
                    <a:moveTo>
                      <a:pt x="0" y="0"/>
                    </a:moveTo>
                    <a:lnTo>
                      <a:pt x="0" y="11"/>
                    </a:lnTo>
                    <a:lnTo>
                      <a:pt x="11" y="15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474" name="Line 450"/>
              <p:cNvSpPr>
                <a:spLocks noChangeShapeType="1"/>
              </p:cNvSpPr>
              <p:nvPr/>
            </p:nvSpPr>
            <p:spPr bwMode="auto">
              <a:xfrm flipV="1">
                <a:off x="2474" y="1690"/>
                <a:ext cx="79" cy="68"/>
              </a:xfrm>
              <a:prstGeom prst="line">
                <a:avLst/>
              </a:pr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475" name="Freeform 451"/>
              <p:cNvSpPr>
                <a:spLocks/>
              </p:cNvSpPr>
              <p:nvPr/>
            </p:nvSpPr>
            <p:spPr bwMode="auto">
              <a:xfrm>
                <a:off x="2447" y="1728"/>
                <a:ext cx="51" cy="66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51" y="60"/>
                  </a:cxn>
                  <a:cxn ang="0">
                    <a:pos x="43" y="66"/>
                  </a:cxn>
                  <a:cxn ang="0">
                    <a:pos x="0" y="6"/>
                  </a:cxn>
                  <a:cxn ang="0">
                    <a:pos x="7" y="0"/>
                  </a:cxn>
                </a:cxnLst>
                <a:rect l="0" t="0" r="r" b="b"/>
                <a:pathLst>
                  <a:path w="51" h="66">
                    <a:moveTo>
                      <a:pt x="7" y="0"/>
                    </a:moveTo>
                    <a:lnTo>
                      <a:pt x="51" y="60"/>
                    </a:lnTo>
                    <a:lnTo>
                      <a:pt x="43" y="66"/>
                    </a:lnTo>
                    <a:lnTo>
                      <a:pt x="0" y="6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006633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476" name="Freeform 452"/>
              <p:cNvSpPr>
                <a:spLocks/>
              </p:cNvSpPr>
              <p:nvPr/>
            </p:nvSpPr>
            <p:spPr bwMode="auto">
              <a:xfrm>
                <a:off x="2447" y="1728"/>
                <a:ext cx="51" cy="66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51" y="60"/>
                  </a:cxn>
                  <a:cxn ang="0">
                    <a:pos x="43" y="66"/>
                  </a:cxn>
                  <a:cxn ang="0">
                    <a:pos x="0" y="6"/>
                  </a:cxn>
                  <a:cxn ang="0">
                    <a:pos x="7" y="0"/>
                  </a:cxn>
                </a:cxnLst>
                <a:rect l="0" t="0" r="r" b="b"/>
                <a:pathLst>
                  <a:path w="51" h="66">
                    <a:moveTo>
                      <a:pt x="7" y="0"/>
                    </a:moveTo>
                    <a:lnTo>
                      <a:pt x="51" y="60"/>
                    </a:lnTo>
                    <a:lnTo>
                      <a:pt x="43" y="66"/>
                    </a:lnTo>
                    <a:lnTo>
                      <a:pt x="0" y="6"/>
                    </a:lnTo>
                    <a:lnTo>
                      <a:pt x="7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477" name="Freeform 453"/>
              <p:cNvSpPr>
                <a:spLocks/>
              </p:cNvSpPr>
              <p:nvPr/>
            </p:nvSpPr>
            <p:spPr bwMode="auto">
              <a:xfrm>
                <a:off x="2485" y="1783"/>
                <a:ext cx="14" cy="13"/>
              </a:xfrm>
              <a:custGeom>
                <a:avLst/>
                <a:gdLst/>
                <a:ahLst/>
                <a:cxnLst>
                  <a:cxn ang="0">
                    <a:pos x="14" y="8"/>
                  </a:cxn>
                  <a:cxn ang="0">
                    <a:pos x="10" y="0"/>
                  </a:cxn>
                  <a:cxn ang="0">
                    <a:pos x="0" y="7"/>
                  </a:cxn>
                  <a:cxn ang="0">
                    <a:pos x="5" y="13"/>
                  </a:cxn>
                  <a:cxn ang="0">
                    <a:pos x="14" y="8"/>
                  </a:cxn>
                </a:cxnLst>
                <a:rect l="0" t="0" r="r" b="b"/>
                <a:pathLst>
                  <a:path w="14" h="13">
                    <a:moveTo>
                      <a:pt x="14" y="8"/>
                    </a:moveTo>
                    <a:lnTo>
                      <a:pt x="10" y="0"/>
                    </a:lnTo>
                    <a:lnTo>
                      <a:pt x="0" y="7"/>
                    </a:lnTo>
                    <a:lnTo>
                      <a:pt x="5" y="13"/>
                    </a:lnTo>
                    <a:lnTo>
                      <a:pt x="14" y="8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478" name="Freeform 454"/>
              <p:cNvSpPr>
                <a:spLocks/>
              </p:cNvSpPr>
              <p:nvPr/>
            </p:nvSpPr>
            <p:spPr bwMode="auto">
              <a:xfrm>
                <a:off x="2485" y="1783"/>
                <a:ext cx="14" cy="13"/>
              </a:xfrm>
              <a:custGeom>
                <a:avLst/>
                <a:gdLst/>
                <a:ahLst/>
                <a:cxnLst>
                  <a:cxn ang="0">
                    <a:pos x="14" y="8"/>
                  </a:cxn>
                  <a:cxn ang="0">
                    <a:pos x="10" y="0"/>
                  </a:cxn>
                  <a:cxn ang="0">
                    <a:pos x="0" y="7"/>
                  </a:cxn>
                  <a:cxn ang="0">
                    <a:pos x="5" y="13"/>
                  </a:cxn>
                  <a:cxn ang="0">
                    <a:pos x="14" y="8"/>
                  </a:cxn>
                </a:cxnLst>
                <a:rect l="0" t="0" r="r" b="b"/>
                <a:pathLst>
                  <a:path w="14" h="13">
                    <a:moveTo>
                      <a:pt x="14" y="8"/>
                    </a:moveTo>
                    <a:lnTo>
                      <a:pt x="10" y="0"/>
                    </a:lnTo>
                    <a:lnTo>
                      <a:pt x="0" y="7"/>
                    </a:lnTo>
                    <a:lnTo>
                      <a:pt x="5" y="13"/>
                    </a:lnTo>
                    <a:lnTo>
                      <a:pt x="14" y="8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479" name="Freeform 455"/>
              <p:cNvSpPr>
                <a:spLocks/>
              </p:cNvSpPr>
              <p:nvPr/>
            </p:nvSpPr>
            <p:spPr bwMode="auto">
              <a:xfrm>
                <a:off x="2442" y="1720"/>
                <a:ext cx="15" cy="14"/>
              </a:xfrm>
              <a:custGeom>
                <a:avLst/>
                <a:gdLst/>
                <a:ahLst/>
                <a:cxnLst>
                  <a:cxn ang="0">
                    <a:pos x="15" y="6"/>
                  </a:cxn>
                  <a:cxn ang="0">
                    <a:pos x="11" y="0"/>
                  </a:cxn>
                  <a:cxn ang="0">
                    <a:pos x="0" y="6"/>
                  </a:cxn>
                  <a:cxn ang="0">
                    <a:pos x="6" y="14"/>
                  </a:cxn>
                  <a:cxn ang="0">
                    <a:pos x="15" y="6"/>
                  </a:cxn>
                </a:cxnLst>
                <a:rect l="0" t="0" r="r" b="b"/>
                <a:pathLst>
                  <a:path w="15" h="14">
                    <a:moveTo>
                      <a:pt x="15" y="6"/>
                    </a:moveTo>
                    <a:lnTo>
                      <a:pt x="11" y="0"/>
                    </a:lnTo>
                    <a:lnTo>
                      <a:pt x="0" y="6"/>
                    </a:lnTo>
                    <a:lnTo>
                      <a:pt x="6" y="14"/>
                    </a:lnTo>
                    <a:lnTo>
                      <a:pt x="15" y="6"/>
                    </a:lnTo>
                    <a:close/>
                  </a:path>
                </a:pathLst>
              </a:custGeom>
              <a:solidFill>
                <a:srgbClr val="CCCCCC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480" name="Freeform 456"/>
              <p:cNvSpPr>
                <a:spLocks/>
              </p:cNvSpPr>
              <p:nvPr/>
            </p:nvSpPr>
            <p:spPr bwMode="auto">
              <a:xfrm>
                <a:off x="2442" y="1720"/>
                <a:ext cx="15" cy="14"/>
              </a:xfrm>
              <a:custGeom>
                <a:avLst/>
                <a:gdLst/>
                <a:ahLst/>
                <a:cxnLst>
                  <a:cxn ang="0">
                    <a:pos x="15" y="6"/>
                  </a:cxn>
                  <a:cxn ang="0">
                    <a:pos x="11" y="0"/>
                  </a:cxn>
                  <a:cxn ang="0">
                    <a:pos x="0" y="6"/>
                  </a:cxn>
                  <a:cxn ang="0">
                    <a:pos x="6" y="14"/>
                  </a:cxn>
                  <a:cxn ang="0">
                    <a:pos x="15" y="6"/>
                  </a:cxn>
                </a:cxnLst>
                <a:rect l="0" t="0" r="r" b="b"/>
                <a:pathLst>
                  <a:path w="15" h="14">
                    <a:moveTo>
                      <a:pt x="15" y="6"/>
                    </a:moveTo>
                    <a:lnTo>
                      <a:pt x="11" y="0"/>
                    </a:lnTo>
                    <a:lnTo>
                      <a:pt x="0" y="6"/>
                    </a:lnTo>
                    <a:lnTo>
                      <a:pt x="6" y="14"/>
                    </a:lnTo>
                    <a:lnTo>
                      <a:pt x="15" y="6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481" name="Freeform 457"/>
              <p:cNvSpPr>
                <a:spLocks/>
              </p:cNvSpPr>
              <p:nvPr/>
            </p:nvSpPr>
            <p:spPr bwMode="auto">
              <a:xfrm>
                <a:off x="1863" y="1134"/>
                <a:ext cx="12" cy="15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8" y="1"/>
                  </a:cxn>
                  <a:cxn ang="0">
                    <a:pos x="10" y="2"/>
                  </a:cxn>
                  <a:cxn ang="0">
                    <a:pos x="11" y="5"/>
                  </a:cxn>
                  <a:cxn ang="0">
                    <a:pos x="12" y="8"/>
                  </a:cxn>
                  <a:cxn ang="0">
                    <a:pos x="11" y="11"/>
                  </a:cxn>
                  <a:cxn ang="0">
                    <a:pos x="10" y="13"/>
                  </a:cxn>
                  <a:cxn ang="0">
                    <a:pos x="8" y="14"/>
                  </a:cxn>
                  <a:cxn ang="0">
                    <a:pos x="6" y="15"/>
                  </a:cxn>
                  <a:cxn ang="0">
                    <a:pos x="3" y="14"/>
                  </a:cxn>
                  <a:cxn ang="0">
                    <a:pos x="1" y="13"/>
                  </a:cxn>
                  <a:cxn ang="0">
                    <a:pos x="0" y="11"/>
                  </a:cxn>
                  <a:cxn ang="0">
                    <a:pos x="0" y="8"/>
                  </a:cxn>
                  <a:cxn ang="0">
                    <a:pos x="0" y="5"/>
                  </a:cxn>
                  <a:cxn ang="0">
                    <a:pos x="1" y="2"/>
                  </a:cxn>
                  <a:cxn ang="0">
                    <a:pos x="3" y="1"/>
                  </a:cxn>
                  <a:cxn ang="0">
                    <a:pos x="6" y="0"/>
                  </a:cxn>
                </a:cxnLst>
                <a:rect l="0" t="0" r="r" b="b"/>
                <a:pathLst>
                  <a:path w="12" h="15">
                    <a:moveTo>
                      <a:pt x="6" y="0"/>
                    </a:moveTo>
                    <a:lnTo>
                      <a:pt x="8" y="1"/>
                    </a:lnTo>
                    <a:lnTo>
                      <a:pt x="10" y="2"/>
                    </a:lnTo>
                    <a:lnTo>
                      <a:pt x="11" y="5"/>
                    </a:lnTo>
                    <a:lnTo>
                      <a:pt x="12" y="8"/>
                    </a:lnTo>
                    <a:lnTo>
                      <a:pt x="11" y="11"/>
                    </a:lnTo>
                    <a:lnTo>
                      <a:pt x="10" y="13"/>
                    </a:lnTo>
                    <a:lnTo>
                      <a:pt x="8" y="14"/>
                    </a:lnTo>
                    <a:lnTo>
                      <a:pt x="6" y="15"/>
                    </a:lnTo>
                    <a:lnTo>
                      <a:pt x="3" y="14"/>
                    </a:lnTo>
                    <a:lnTo>
                      <a:pt x="1" y="13"/>
                    </a:lnTo>
                    <a:lnTo>
                      <a:pt x="0" y="11"/>
                    </a:lnTo>
                    <a:lnTo>
                      <a:pt x="0" y="8"/>
                    </a:lnTo>
                    <a:lnTo>
                      <a:pt x="0" y="5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482" name="Freeform 458"/>
              <p:cNvSpPr>
                <a:spLocks/>
              </p:cNvSpPr>
              <p:nvPr/>
            </p:nvSpPr>
            <p:spPr bwMode="auto">
              <a:xfrm>
                <a:off x="1863" y="1134"/>
                <a:ext cx="12" cy="15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0"/>
                  </a:cxn>
                  <a:cxn ang="0">
                    <a:pos x="8" y="1"/>
                  </a:cxn>
                  <a:cxn ang="0">
                    <a:pos x="10" y="2"/>
                  </a:cxn>
                  <a:cxn ang="0">
                    <a:pos x="11" y="5"/>
                  </a:cxn>
                  <a:cxn ang="0">
                    <a:pos x="12" y="8"/>
                  </a:cxn>
                  <a:cxn ang="0">
                    <a:pos x="12" y="8"/>
                  </a:cxn>
                  <a:cxn ang="0">
                    <a:pos x="11" y="11"/>
                  </a:cxn>
                  <a:cxn ang="0">
                    <a:pos x="10" y="13"/>
                  </a:cxn>
                  <a:cxn ang="0">
                    <a:pos x="8" y="14"/>
                  </a:cxn>
                  <a:cxn ang="0">
                    <a:pos x="6" y="15"/>
                  </a:cxn>
                  <a:cxn ang="0">
                    <a:pos x="6" y="15"/>
                  </a:cxn>
                  <a:cxn ang="0">
                    <a:pos x="3" y="14"/>
                  </a:cxn>
                  <a:cxn ang="0">
                    <a:pos x="1" y="13"/>
                  </a:cxn>
                  <a:cxn ang="0">
                    <a:pos x="0" y="11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5"/>
                  </a:cxn>
                  <a:cxn ang="0">
                    <a:pos x="1" y="2"/>
                  </a:cxn>
                  <a:cxn ang="0">
                    <a:pos x="3" y="1"/>
                  </a:cxn>
                  <a:cxn ang="0">
                    <a:pos x="6" y="0"/>
                  </a:cxn>
                </a:cxnLst>
                <a:rect l="0" t="0" r="r" b="b"/>
                <a:pathLst>
                  <a:path w="12" h="15">
                    <a:moveTo>
                      <a:pt x="6" y="0"/>
                    </a:moveTo>
                    <a:lnTo>
                      <a:pt x="6" y="0"/>
                    </a:lnTo>
                    <a:lnTo>
                      <a:pt x="8" y="1"/>
                    </a:lnTo>
                    <a:lnTo>
                      <a:pt x="10" y="2"/>
                    </a:lnTo>
                    <a:lnTo>
                      <a:pt x="11" y="5"/>
                    </a:lnTo>
                    <a:lnTo>
                      <a:pt x="12" y="8"/>
                    </a:lnTo>
                    <a:lnTo>
                      <a:pt x="11" y="11"/>
                    </a:lnTo>
                    <a:lnTo>
                      <a:pt x="10" y="13"/>
                    </a:lnTo>
                    <a:lnTo>
                      <a:pt x="8" y="14"/>
                    </a:lnTo>
                    <a:lnTo>
                      <a:pt x="6" y="15"/>
                    </a:lnTo>
                    <a:lnTo>
                      <a:pt x="3" y="14"/>
                    </a:lnTo>
                    <a:lnTo>
                      <a:pt x="1" y="13"/>
                    </a:lnTo>
                    <a:lnTo>
                      <a:pt x="0" y="11"/>
                    </a:lnTo>
                    <a:lnTo>
                      <a:pt x="0" y="8"/>
                    </a:lnTo>
                    <a:lnTo>
                      <a:pt x="0" y="5"/>
                    </a:lnTo>
                    <a:lnTo>
                      <a:pt x="1" y="2"/>
                    </a:lnTo>
                    <a:lnTo>
                      <a:pt x="3" y="1"/>
                    </a:lnTo>
                    <a:lnTo>
                      <a:pt x="6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483" name="Freeform 459"/>
              <p:cNvSpPr>
                <a:spLocks/>
              </p:cNvSpPr>
              <p:nvPr/>
            </p:nvSpPr>
            <p:spPr bwMode="auto">
              <a:xfrm>
                <a:off x="1832" y="1134"/>
                <a:ext cx="14" cy="15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9" y="1"/>
                  </a:cxn>
                  <a:cxn ang="0">
                    <a:pos x="11" y="2"/>
                  </a:cxn>
                  <a:cxn ang="0">
                    <a:pos x="13" y="5"/>
                  </a:cxn>
                  <a:cxn ang="0">
                    <a:pos x="14" y="8"/>
                  </a:cxn>
                  <a:cxn ang="0">
                    <a:pos x="13" y="11"/>
                  </a:cxn>
                  <a:cxn ang="0">
                    <a:pos x="11" y="13"/>
                  </a:cxn>
                  <a:cxn ang="0">
                    <a:pos x="9" y="14"/>
                  </a:cxn>
                  <a:cxn ang="0">
                    <a:pos x="6" y="15"/>
                  </a:cxn>
                  <a:cxn ang="0">
                    <a:pos x="3" y="14"/>
                  </a:cxn>
                  <a:cxn ang="0">
                    <a:pos x="2" y="13"/>
                  </a:cxn>
                  <a:cxn ang="0">
                    <a:pos x="0" y="11"/>
                  </a:cxn>
                  <a:cxn ang="0">
                    <a:pos x="0" y="8"/>
                  </a:cxn>
                  <a:cxn ang="0">
                    <a:pos x="0" y="5"/>
                  </a:cxn>
                  <a:cxn ang="0">
                    <a:pos x="2" y="2"/>
                  </a:cxn>
                  <a:cxn ang="0">
                    <a:pos x="3" y="1"/>
                  </a:cxn>
                  <a:cxn ang="0">
                    <a:pos x="6" y="0"/>
                  </a:cxn>
                </a:cxnLst>
                <a:rect l="0" t="0" r="r" b="b"/>
                <a:pathLst>
                  <a:path w="14" h="15">
                    <a:moveTo>
                      <a:pt x="6" y="0"/>
                    </a:moveTo>
                    <a:lnTo>
                      <a:pt x="9" y="1"/>
                    </a:lnTo>
                    <a:lnTo>
                      <a:pt x="11" y="2"/>
                    </a:lnTo>
                    <a:lnTo>
                      <a:pt x="13" y="5"/>
                    </a:lnTo>
                    <a:lnTo>
                      <a:pt x="14" y="8"/>
                    </a:lnTo>
                    <a:lnTo>
                      <a:pt x="13" y="11"/>
                    </a:lnTo>
                    <a:lnTo>
                      <a:pt x="11" y="13"/>
                    </a:lnTo>
                    <a:lnTo>
                      <a:pt x="9" y="14"/>
                    </a:lnTo>
                    <a:lnTo>
                      <a:pt x="6" y="15"/>
                    </a:lnTo>
                    <a:lnTo>
                      <a:pt x="3" y="14"/>
                    </a:lnTo>
                    <a:lnTo>
                      <a:pt x="2" y="13"/>
                    </a:lnTo>
                    <a:lnTo>
                      <a:pt x="0" y="11"/>
                    </a:lnTo>
                    <a:lnTo>
                      <a:pt x="0" y="8"/>
                    </a:lnTo>
                    <a:lnTo>
                      <a:pt x="0" y="5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484" name="Freeform 460"/>
              <p:cNvSpPr>
                <a:spLocks/>
              </p:cNvSpPr>
              <p:nvPr/>
            </p:nvSpPr>
            <p:spPr bwMode="auto">
              <a:xfrm>
                <a:off x="1832" y="1134"/>
                <a:ext cx="14" cy="15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0"/>
                  </a:cxn>
                  <a:cxn ang="0">
                    <a:pos x="9" y="1"/>
                  </a:cxn>
                  <a:cxn ang="0">
                    <a:pos x="11" y="2"/>
                  </a:cxn>
                  <a:cxn ang="0">
                    <a:pos x="13" y="5"/>
                  </a:cxn>
                  <a:cxn ang="0">
                    <a:pos x="14" y="8"/>
                  </a:cxn>
                  <a:cxn ang="0">
                    <a:pos x="14" y="8"/>
                  </a:cxn>
                  <a:cxn ang="0">
                    <a:pos x="13" y="11"/>
                  </a:cxn>
                  <a:cxn ang="0">
                    <a:pos x="11" y="13"/>
                  </a:cxn>
                  <a:cxn ang="0">
                    <a:pos x="9" y="14"/>
                  </a:cxn>
                  <a:cxn ang="0">
                    <a:pos x="6" y="15"/>
                  </a:cxn>
                  <a:cxn ang="0">
                    <a:pos x="6" y="15"/>
                  </a:cxn>
                  <a:cxn ang="0">
                    <a:pos x="3" y="14"/>
                  </a:cxn>
                  <a:cxn ang="0">
                    <a:pos x="2" y="13"/>
                  </a:cxn>
                  <a:cxn ang="0">
                    <a:pos x="0" y="11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5"/>
                  </a:cxn>
                  <a:cxn ang="0">
                    <a:pos x="2" y="2"/>
                  </a:cxn>
                  <a:cxn ang="0">
                    <a:pos x="3" y="1"/>
                  </a:cxn>
                  <a:cxn ang="0">
                    <a:pos x="6" y="0"/>
                  </a:cxn>
                </a:cxnLst>
                <a:rect l="0" t="0" r="r" b="b"/>
                <a:pathLst>
                  <a:path w="14" h="15">
                    <a:moveTo>
                      <a:pt x="6" y="0"/>
                    </a:moveTo>
                    <a:lnTo>
                      <a:pt x="6" y="0"/>
                    </a:lnTo>
                    <a:lnTo>
                      <a:pt x="9" y="1"/>
                    </a:lnTo>
                    <a:lnTo>
                      <a:pt x="11" y="2"/>
                    </a:lnTo>
                    <a:lnTo>
                      <a:pt x="13" y="5"/>
                    </a:lnTo>
                    <a:lnTo>
                      <a:pt x="14" y="8"/>
                    </a:lnTo>
                    <a:lnTo>
                      <a:pt x="13" y="11"/>
                    </a:lnTo>
                    <a:lnTo>
                      <a:pt x="11" y="13"/>
                    </a:lnTo>
                    <a:lnTo>
                      <a:pt x="9" y="14"/>
                    </a:lnTo>
                    <a:lnTo>
                      <a:pt x="6" y="15"/>
                    </a:lnTo>
                    <a:lnTo>
                      <a:pt x="3" y="14"/>
                    </a:lnTo>
                    <a:lnTo>
                      <a:pt x="2" y="13"/>
                    </a:lnTo>
                    <a:lnTo>
                      <a:pt x="0" y="11"/>
                    </a:lnTo>
                    <a:lnTo>
                      <a:pt x="0" y="8"/>
                    </a:lnTo>
                    <a:lnTo>
                      <a:pt x="0" y="5"/>
                    </a:lnTo>
                    <a:lnTo>
                      <a:pt x="2" y="2"/>
                    </a:lnTo>
                    <a:lnTo>
                      <a:pt x="3" y="1"/>
                    </a:lnTo>
                    <a:lnTo>
                      <a:pt x="6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485" name="Freeform 461"/>
              <p:cNvSpPr>
                <a:spLocks/>
              </p:cNvSpPr>
              <p:nvPr/>
            </p:nvSpPr>
            <p:spPr bwMode="auto">
              <a:xfrm>
                <a:off x="1858" y="1036"/>
                <a:ext cx="88" cy="98"/>
              </a:xfrm>
              <a:custGeom>
                <a:avLst/>
                <a:gdLst/>
                <a:ahLst/>
                <a:cxnLst>
                  <a:cxn ang="0">
                    <a:pos x="2" y="98"/>
                  </a:cxn>
                  <a:cxn ang="0">
                    <a:pos x="14" y="96"/>
                  </a:cxn>
                  <a:cxn ang="0">
                    <a:pos x="28" y="92"/>
                  </a:cxn>
                  <a:cxn ang="0">
                    <a:pos x="42" y="84"/>
                  </a:cxn>
                  <a:cxn ang="0">
                    <a:pos x="55" y="73"/>
                  </a:cxn>
                  <a:cxn ang="0">
                    <a:pos x="67" y="59"/>
                  </a:cxn>
                  <a:cxn ang="0">
                    <a:pos x="78" y="42"/>
                  </a:cxn>
                  <a:cxn ang="0">
                    <a:pos x="85" y="23"/>
                  </a:cxn>
                  <a:cxn ang="0">
                    <a:pos x="88" y="0"/>
                  </a:cxn>
                  <a:cxn ang="0">
                    <a:pos x="70" y="1"/>
                  </a:cxn>
                  <a:cxn ang="0">
                    <a:pos x="53" y="7"/>
                  </a:cxn>
                  <a:cxn ang="0">
                    <a:pos x="37" y="19"/>
                  </a:cxn>
                  <a:cxn ang="0">
                    <a:pos x="23" y="32"/>
                  </a:cxn>
                  <a:cxn ang="0">
                    <a:pos x="11" y="49"/>
                  </a:cxn>
                  <a:cxn ang="0">
                    <a:pos x="3" y="66"/>
                  </a:cxn>
                  <a:cxn ang="0">
                    <a:pos x="0" y="83"/>
                  </a:cxn>
                  <a:cxn ang="0">
                    <a:pos x="2" y="98"/>
                  </a:cxn>
                </a:cxnLst>
                <a:rect l="0" t="0" r="r" b="b"/>
                <a:pathLst>
                  <a:path w="88" h="98">
                    <a:moveTo>
                      <a:pt x="2" y="98"/>
                    </a:moveTo>
                    <a:lnTo>
                      <a:pt x="14" y="96"/>
                    </a:lnTo>
                    <a:lnTo>
                      <a:pt x="28" y="92"/>
                    </a:lnTo>
                    <a:lnTo>
                      <a:pt x="42" y="84"/>
                    </a:lnTo>
                    <a:lnTo>
                      <a:pt x="55" y="73"/>
                    </a:lnTo>
                    <a:lnTo>
                      <a:pt x="67" y="59"/>
                    </a:lnTo>
                    <a:lnTo>
                      <a:pt x="78" y="42"/>
                    </a:lnTo>
                    <a:lnTo>
                      <a:pt x="85" y="23"/>
                    </a:lnTo>
                    <a:lnTo>
                      <a:pt x="88" y="0"/>
                    </a:lnTo>
                    <a:lnTo>
                      <a:pt x="70" y="1"/>
                    </a:lnTo>
                    <a:lnTo>
                      <a:pt x="53" y="7"/>
                    </a:lnTo>
                    <a:lnTo>
                      <a:pt x="37" y="19"/>
                    </a:lnTo>
                    <a:lnTo>
                      <a:pt x="23" y="32"/>
                    </a:lnTo>
                    <a:lnTo>
                      <a:pt x="11" y="49"/>
                    </a:lnTo>
                    <a:lnTo>
                      <a:pt x="3" y="66"/>
                    </a:lnTo>
                    <a:lnTo>
                      <a:pt x="0" y="83"/>
                    </a:lnTo>
                    <a:lnTo>
                      <a:pt x="2" y="98"/>
                    </a:lnTo>
                    <a:close/>
                  </a:path>
                </a:pathLst>
              </a:custGeom>
              <a:solidFill>
                <a:srgbClr val="00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486" name="Freeform 462"/>
              <p:cNvSpPr>
                <a:spLocks/>
              </p:cNvSpPr>
              <p:nvPr/>
            </p:nvSpPr>
            <p:spPr bwMode="auto">
              <a:xfrm>
                <a:off x="1858" y="1036"/>
                <a:ext cx="88" cy="98"/>
              </a:xfrm>
              <a:custGeom>
                <a:avLst/>
                <a:gdLst/>
                <a:ahLst/>
                <a:cxnLst>
                  <a:cxn ang="0">
                    <a:pos x="2" y="98"/>
                  </a:cxn>
                  <a:cxn ang="0">
                    <a:pos x="2" y="98"/>
                  </a:cxn>
                  <a:cxn ang="0">
                    <a:pos x="14" y="96"/>
                  </a:cxn>
                  <a:cxn ang="0">
                    <a:pos x="28" y="92"/>
                  </a:cxn>
                  <a:cxn ang="0">
                    <a:pos x="42" y="84"/>
                  </a:cxn>
                  <a:cxn ang="0">
                    <a:pos x="55" y="73"/>
                  </a:cxn>
                  <a:cxn ang="0">
                    <a:pos x="67" y="59"/>
                  </a:cxn>
                  <a:cxn ang="0">
                    <a:pos x="78" y="42"/>
                  </a:cxn>
                  <a:cxn ang="0">
                    <a:pos x="85" y="23"/>
                  </a:cxn>
                  <a:cxn ang="0">
                    <a:pos x="88" y="0"/>
                  </a:cxn>
                  <a:cxn ang="0">
                    <a:pos x="88" y="0"/>
                  </a:cxn>
                  <a:cxn ang="0">
                    <a:pos x="70" y="1"/>
                  </a:cxn>
                  <a:cxn ang="0">
                    <a:pos x="53" y="7"/>
                  </a:cxn>
                  <a:cxn ang="0">
                    <a:pos x="37" y="19"/>
                  </a:cxn>
                  <a:cxn ang="0">
                    <a:pos x="23" y="32"/>
                  </a:cxn>
                  <a:cxn ang="0">
                    <a:pos x="11" y="49"/>
                  </a:cxn>
                  <a:cxn ang="0">
                    <a:pos x="3" y="66"/>
                  </a:cxn>
                  <a:cxn ang="0">
                    <a:pos x="0" y="83"/>
                  </a:cxn>
                  <a:cxn ang="0">
                    <a:pos x="2" y="98"/>
                  </a:cxn>
                </a:cxnLst>
                <a:rect l="0" t="0" r="r" b="b"/>
                <a:pathLst>
                  <a:path w="88" h="98">
                    <a:moveTo>
                      <a:pt x="2" y="98"/>
                    </a:moveTo>
                    <a:lnTo>
                      <a:pt x="2" y="98"/>
                    </a:lnTo>
                    <a:lnTo>
                      <a:pt x="14" y="96"/>
                    </a:lnTo>
                    <a:lnTo>
                      <a:pt x="28" y="92"/>
                    </a:lnTo>
                    <a:lnTo>
                      <a:pt x="42" y="84"/>
                    </a:lnTo>
                    <a:lnTo>
                      <a:pt x="55" y="73"/>
                    </a:lnTo>
                    <a:lnTo>
                      <a:pt x="67" y="59"/>
                    </a:lnTo>
                    <a:lnTo>
                      <a:pt x="78" y="42"/>
                    </a:lnTo>
                    <a:lnTo>
                      <a:pt x="85" y="23"/>
                    </a:lnTo>
                    <a:lnTo>
                      <a:pt x="88" y="0"/>
                    </a:lnTo>
                    <a:lnTo>
                      <a:pt x="70" y="1"/>
                    </a:lnTo>
                    <a:lnTo>
                      <a:pt x="53" y="7"/>
                    </a:lnTo>
                    <a:lnTo>
                      <a:pt x="37" y="19"/>
                    </a:lnTo>
                    <a:lnTo>
                      <a:pt x="23" y="32"/>
                    </a:lnTo>
                    <a:lnTo>
                      <a:pt x="11" y="49"/>
                    </a:lnTo>
                    <a:lnTo>
                      <a:pt x="3" y="66"/>
                    </a:lnTo>
                    <a:lnTo>
                      <a:pt x="0" y="83"/>
                    </a:lnTo>
                    <a:lnTo>
                      <a:pt x="2" y="98"/>
                    </a:lnTo>
                  </a:path>
                </a:pathLst>
              </a:custGeom>
              <a:noFill/>
              <a:ln w="0">
                <a:solidFill>
                  <a:srgbClr val="0033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487" name="Freeform 463"/>
              <p:cNvSpPr>
                <a:spLocks/>
              </p:cNvSpPr>
              <p:nvPr/>
            </p:nvSpPr>
            <p:spPr bwMode="auto">
              <a:xfrm>
                <a:off x="1873" y="1095"/>
                <a:ext cx="18" cy="25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0" y="22"/>
                  </a:cxn>
                  <a:cxn ang="0">
                    <a:pos x="18" y="25"/>
                  </a:cxn>
                </a:cxnLst>
                <a:rect l="0" t="0" r="r" b="b"/>
                <a:pathLst>
                  <a:path w="18" h="25">
                    <a:moveTo>
                      <a:pt x="2" y="0"/>
                    </a:moveTo>
                    <a:lnTo>
                      <a:pt x="0" y="22"/>
                    </a:lnTo>
                    <a:lnTo>
                      <a:pt x="18" y="25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488" name="Freeform 464"/>
              <p:cNvSpPr>
                <a:spLocks/>
              </p:cNvSpPr>
              <p:nvPr/>
            </p:nvSpPr>
            <p:spPr bwMode="auto">
              <a:xfrm>
                <a:off x="1887" y="1076"/>
                <a:ext cx="18" cy="2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6"/>
                  </a:cxn>
                  <a:cxn ang="0">
                    <a:pos x="18" y="26"/>
                  </a:cxn>
                </a:cxnLst>
                <a:rect l="0" t="0" r="r" b="b"/>
                <a:pathLst>
                  <a:path w="18" h="26">
                    <a:moveTo>
                      <a:pt x="0" y="0"/>
                    </a:moveTo>
                    <a:lnTo>
                      <a:pt x="0" y="26"/>
                    </a:lnTo>
                    <a:lnTo>
                      <a:pt x="18" y="26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489" name="Freeform 465"/>
              <p:cNvSpPr>
                <a:spLocks/>
              </p:cNvSpPr>
              <p:nvPr/>
            </p:nvSpPr>
            <p:spPr bwMode="auto">
              <a:xfrm>
                <a:off x="1902" y="1061"/>
                <a:ext cx="18" cy="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5"/>
                  </a:cxn>
                  <a:cxn ang="0">
                    <a:pos x="18" y="23"/>
                  </a:cxn>
                </a:cxnLst>
                <a:rect l="0" t="0" r="r" b="b"/>
                <a:pathLst>
                  <a:path w="18" h="25">
                    <a:moveTo>
                      <a:pt x="0" y="0"/>
                    </a:moveTo>
                    <a:lnTo>
                      <a:pt x="0" y="25"/>
                    </a:lnTo>
                    <a:lnTo>
                      <a:pt x="18" y="23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490" name="Freeform 466"/>
              <p:cNvSpPr>
                <a:spLocks/>
              </p:cNvSpPr>
              <p:nvPr/>
            </p:nvSpPr>
            <p:spPr bwMode="auto">
              <a:xfrm>
                <a:off x="1916" y="1051"/>
                <a:ext cx="19" cy="1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18"/>
                  </a:cxn>
                  <a:cxn ang="0">
                    <a:pos x="19" y="18"/>
                  </a:cxn>
                </a:cxnLst>
                <a:rect l="0" t="0" r="r" b="b"/>
                <a:pathLst>
                  <a:path w="19" h="18">
                    <a:moveTo>
                      <a:pt x="0" y="0"/>
                    </a:moveTo>
                    <a:lnTo>
                      <a:pt x="1" y="18"/>
                    </a:lnTo>
                    <a:lnTo>
                      <a:pt x="19" y="18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491" name="Line 467"/>
              <p:cNvSpPr>
                <a:spLocks noChangeShapeType="1"/>
              </p:cNvSpPr>
              <p:nvPr/>
            </p:nvSpPr>
            <p:spPr bwMode="auto">
              <a:xfrm flipV="1">
                <a:off x="1863" y="1046"/>
                <a:ext cx="72" cy="85"/>
              </a:xfrm>
              <a:prstGeom prst="line">
                <a:avLst/>
              </a:pr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492" name="Freeform 468"/>
              <p:cNvSpPr>
                <a:spLocks/>
              </p:cNvSpPr>
              <p:nvPr/>
            </p:nvSpPr>
            <p:spPr bwMode="auto">
              <a:xfrm>
                <a:off x="1763" y="1036"/>
                <a:ext cx="88" cy="98"/>
              </a:xfrm>
              <a:custGeom>
                <a:avLst/>
                <a:gdLst/>
                <a:ahLst/>
                <a:cxnLst>
                  <a:cxn ang="0">
                    <a:pos x="86" y="98"/>
                  </a:cxn>
                  <a:cxn ang="0">
                    <a:pos x="74" y="96"/>
                  </a:cxn>
                  <a:cxn ang="0">
                    <a:pos x="60" y="92"/>
                  </a:cxn>
                  <a:cxn ang="0">
                    <a:pos x="46" y="84"/>
                  </a:cxn>
                  <a:cxn ang="0">
                    <a:pos x="33" y="73"/>
                  </a:cxn>
                  <a:cxn ang="0">
                    <a:pos x="20" y="59"/>
                  </a:cxn>
                  <a:cxn ang="0">
                    <a:pos x="9" y="42"/>
                  </a:cxn>
                  <a:cxn ang="0">
                    <a:pos x="3" y="23"/>
                  </a:cxn>
                  <a:cxn ang="0">
                    <a:pos x="0" y="0"/>
                  </a:cxn>
                  <a:cxn ang="0">
                    <a:pos x="18" y="1"/>
                  </a:cxn>
                  <a:cxn ang="0">
                    <a:pos x="36" y="7"/>
                  </a:cxn>
                  <a:cxn ang="0">
                    <a:pos x="51" y="19"/>
                  </a:cxn>
                  <a:cxn ang="0">
                    <a:pos x="67" y="32"/>
                  </a:cxn>
                  <a:cxn ang="0">
                    <a:pos x="78" y="49"/>
                  </a:cxn>
                  <a:cxn ang="0">
                    <a:pos x="85" y="66"/>
                  </a:cxn>
                  <a:cxn ang="0">
                    <a:pos x="88" y="83"/>
                  </a:cxn>
                  <a:cxn ang="0">
                    <a:pos x="86" y="98"/>
                  </a:cxn>
                </a:cxnLst>
                <a:rect l="0" t="0" r="r" b="b"/>
                <a:pathLst>
                  <a:path w="88" h="98">
                    <a:moveTo>
                      <a:pt x="86" y="98"/>
                    </a:moveTo>
                    <a:lnTo>
                      <a:pt x="74" y="96"/>
                    </a:lnTo>
                    <a:lnTo>
                      <a:pt x="60" y="92"/>
                    </a:lnTo>
                    <a:lnTo>
                      <a:pt x="46" y="84"/>
                    </a:lnTo>
                    <a:lnTo>
                      <a:pt x="33" y="73"/>
                    </a:lnTo>
                    <a:lnTo>
                      <a:pt x="20" y="59"/>
                    </a:lnTo>
                    <a:lnTo>
                      <a:pt x="9" y="42"/>
                    </a:lnTo>
                    <a:lnTo>
                      <a:pt x="3" y="23"/>
                    </a:lnTo>
                    <a:lnTo>
                      <a:pt x="0" y="0"/>
                    </a:lnTo>
                    <a:lnTo>
                      <a:pt x="18" y="1"/>
                    </a:lnTo>
                    <a:lnTo>
                      <a:pt x="36" y="7"/>
                    </a:lnTo>
                    <a:lnTo>
                      <a:pt x="51" y="19"/>
                    </a:lnTo>
                    <a:lnTo>
                      <a:pt x="67" y="32"/>
                    </a:lnTo>
                    <a:lnTo>
                      <a:pt x="78" y="49"/>
                    </a:lnTo>
                    <a:lnTo>
                      <a:pt x="85" y="66"/>
                    </a:lnTo>
                    <a:lnTo>
                      <a:pt x="88" y="83"/>
                    </a:lnTo>
                    <a:lnTo>
                      <a:pt x="86" y="98"/>
                    </a:lnTo>
                    <a:close/>
                  </a:path>
                </a:pathLst>
              </a:custGeom>
              <a:solidFill>
                <a:srgbClr val="00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493" name="Freeform 469"/>
              <p:cNvSpPr>
                <a:spLocks/>
              </p:cNvSpPr>
              <p:nvPr/>
            </p:nvSpPr>
            <p:spPr bwMode="auto">
              <a:xfrm>
                <a:off x="1763" y="1036"/>
                <a:ext cx="88" cy="98"/>
              </a:xfrm>
              <a:custGeom>
                <a:avLst/>
                <a:gdLst/>
                <a:ahLst/>
                <a:cxnLst>
                  <a:cxn ang="0">
                    <a:pos x="86" y="98"/>
                  </a:cxn>
                  <a:cxn ang="0">
                    <a:pos x="86" y="98"/>
                  </a:cxn>
                  <a:cxn ang="0">
                    <a:pos x="74" y="96"/>
                  </a:cxn>
                  <a:cxn ang="0">
                    <a:pos x="60" y="92"/>
                  </a:cxn>
                  <a:cxn ang="0">
                    <a:pos x="46" y="84"/>
                  </a:cxn>
                  <a:cxn ang="0">
                    <a:pos x="33" y="73"/>
                  </a:cxn>
                  <a:cxn ang="0">
                    <a:pos x="20" y="59"/>
                  </a:cxn>
                  <a:cxn ang="0">
                    <a:pos x="9" y="42"/>
                  </a:cxn>
                  <a:cxn ang="0">
                    <a:pos x="3" y="23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18" y="1"/>
                  </a:cxn>
                  <a:cxn ang="0">
                    <a:pos x="36" y="7"/>
                  </a:cxn>
                  <a:cxn ang="0">
                    <a:pos x="51" y="19"/>
                  </a:cxn>
                  <a:cxn ang="0">
                    <a:pos x="67" y="32"/>
                  </a:cxn>
                  <a:cxn ang="0">
                    <a:pos x="78" y="49"/>
                  </a:cxn>
                  <a:cxn ang="0">
                    <a:pos x="85" y="66"/>
                  </a:cxn>
                  <a:cxn ang="0">
                    <a:pos x="88" y="83"/>
                  </a:cxn>
                  <a:cxn ang="0">
                    <a:pos x="86" y="98"/>
                  </a:cxn>
                </a:cxnLst>
                <a:rect l="0" t="0" r="r" b="b"/>
                <a:pathLst>
                  <a:path w="88" h="98">
                    <a:moveTo>
                      <a:pt x="86" y="98"/>
                    </a:moveTo>
                    <a:lnTo>
                      <a:pt x="86" y="98"/>
                    </a:lnTo>
                    <a:lnTo>
                      <a:pt x="74" y="96"/>
                    </a:lnTo>
                    <a:lnTo>
                      <a:pt x="60" y="92"/>
                    </a:lnTo>
                    <a:lnTo>
                      <a:pt x="46" y="84"/>
                    </a:lnTo>
                    <a:lnTo>
                      <a:pt x="33" y="73"/>
                    </a:lnTo>
                    <a:lnTo>
                      <a:pt x="20" y="59"/>
                    </a:lnTo>
                    <a:lnTo>
                      <a:pt x="9" y="42"/>
                    </a:lnTo>
                    <a:lnTo>
                      <a:pt x="3" y="23"/>
                    </a:lnTo>
                    <a:lnTo>
                      <a:pt x="0" y="0"/>
                    </a:lnTo>
                    <a:lnTo>
                      <a:pt x="18" y="1"/>
                    </a:lnTo>
                    <a:lnTo>
                      <a:pt x="36" y="7"/>
                    </a:lnTo>
                    <a:lnTo>
                      <a:pt x="51" y="19"/>
                    </a:lnTo>
                    <a:lnTo>
                      <a:pt x="67" y="32"/>
                    </a:lnTo>
                    <a:lnTo>
                      <a:pt x="78" y="49"/>
                    </a:lnTo>
                    <a:lnTo>
                      <a:pt x="85" y="66"/>
                    </a:lnTo>
                    <a:lnTo>
                      <a:pt x="88" y="83"/>
                    </a:lnTo>
                    <a:lnTo>
                      <a:pt x="86" y="98"/>
                    </a:lnTo>
                  </a:path>
                </a:pathLst>
              </a:custGeom>
              <a:noFill/>
              <a:ln w="0">
                <a:solidFill>
                  <a:srgbClr val="0033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494" name="Freeform 470"/>
              <p:cNvSpPr>
                <a:spLocks/>
              </p:cNvSpPr>
              <p:nvPr/>
            </p:nvSpPr>
            <p:spPr bwMode="auto">
              <a:xfrm>
                <a:off x="1817" y="1095"/>
                <a:ext cx="20" cy="25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20" y="22"/>
                  </a:cxn>
                  <a:cxn ang="0">
                    <a:pos x="0" y="25"/>
                  </a:cxn>
                </a:cxnLst>
                <a:rect l="0" t="0" r="r" b="b"/>
                <a:pathLst>
                  <a:path w="20" h="25">
                    <a:moveTo>
                      <a:pt x="15" y="0"/>
                    </a:moveTo>
                    <a:lnTo>
                      <a:pt x="20" y="22"/>
                    </a:lnTo>
                    <a:lnTo>
                      <a:pt x="0" y="25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495" name="Freeform 471"/>
              <p:cNvSpPr>
                <a:spLocks/>
              </p:cNvSpPr>
              <p:nvPr/>
            </p:nvSpPr>
            <p:spPr bwMode="auto">
              <a:xfrm>
                <a:off x="1804" y="1076"/>
                <a:ext cx="18" cy="26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8" y="26"/>
                  </a:cxn>
                  <a:cxn ang="0">
                    <a:pos x="0" y="26"/>
                  </a:cxn>
                </a:cxnLst>
                <a:rect l="0" t="0" r="r" b="b"/>
                <a:pathLst>
                  <a:path w="18" h="26">
                    <a:moveTo>
                      <a:pt x="18" y="0"/>
                    </a:moveTo>
                    <a:lnTo>
                      <a:pt x="18" y="26"/>
                    </a:lnTo>
                    <a:lnTo>
                      <a:pt x="0" y="26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496" name="Freeform 472"/>
              <p:cNvSpPr>
                <a:spLocks/>
              </p:cNvSpPr>
              <p:nvPr/>
            </p:nvSpPr>
            <p:spPr bwMode="auto">
              <a:xfrm>
                <a:off x="1787" y="1061"/>
                <a:ext cx="20" cy="25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20" y="25"/>
                  </a:cxn>
                  <a:cxn ang="0">
                    <a:pos x="0" y="23"/>
                  </a:cxn>
                </a:cxnLst>
                <a:rect l="0" t="0" r="r" b="b"/>
                <a:pathLst>
                  <a:path w="20" h="25">
                    <a:moveTo>
                      <a:pt x="20" y="0"/>
                    </a:moveTo>
                    <a:lnTo>
                      <a:pt x="20" y="25"/>
                    </a:lnTo>
                    <a:lnTo>
                      <a:pt x="0" y="23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497" name="Freeform 473"/>
              <p:cNvSpPr>
                <a:spLocks/>
              </p:cNvSpPr>
              <p:nvPr/>
            </p:nvSpPr>
            <p:spPr bwMode="auto">
              <a:xfrm>
                <a:off x="1774" y="1051"/>
                <a:ext cx="19" cy="18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17" y="18"/>
                  </a:cxn>
                  <a:cxn ang="0">
                    <a:pos x="0" y="18"/>
                  </a:cxn>
                </a:cxnLst>
                <a:rect l="0" t="0" r="r" b="b"/>
                <a:pathLst>
                  <a:path w="19" h="18">
                    <a:moveTo>
                      <a:pt x="19" y="0"/>
                    </a:moveTo>
                    <a:lnTo>
                      <a:pt x="17" y="18"/>
                    </a:lnTo>
                    <a:lnTo>
                      <a:pt x="0" y="18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498" name="Line 474"/>
              <p:cNvSpPr>
                <a:spLocks noChangeShapeType="1"/>
              </p:cNvSpPr>
              <p:nvPr/>
            </p:nvSpPr>
            <p:spPr bwMode="auto">
              <a:xfrm flipH="1" flipV="1">
                <a:off x="1774" y="1046"/>
                <a:ext cx="73" cy="85"/>
              </a:xfrm>
              <a:prstGeom prst="line">
                <a:avLst/>
              </a:pr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499" name="Freeform 475"/>
              <p:cNvSpPr>
                <a:spLocks/>
              </p:cNvSpPr>
              <p:nvPr/>
            </p:nvSpPr>
            <p:spPr bwMode="auto">
              <a:xfrm>
                <a:off x="1829" y="1001"/>
                <a:ext cx="49" cy="136"/>
              </a:xfrm>
              <a:custGeom>
                <a:avLst/>
                <a:gdLst/>
                <a:ahLst/>
                <a:cxnLst>
                  <a:cxn ang="0">
                    <a:pos x="26" y="136"/>
                  </a:cxn>
                  <a:cxn ang="0">
                    <a:pos x="33" y="127"/>
                  </a:cxn>
                  <a:cxn ang="0">
                    <a:pos x="40" y="115"/>
                  </a:cxn>
                  <a:cxn ang="0">
                    <a:pos x="45" y="99"/>
                  </a:cxn>
                  <a:cxn ang="0">
                    <a:pos x="48" y="80"/>
                  </a:cxn>
                  <a:cxn ang="0">
                    <a:pos x="49" y="61"/>
                  </a:cxn>
                  <a:cxn ang="0">
                    <a:pos x="46" y="40"/>
                  </a:cxn>
                  <a:cxn ang="0">
                    <a:pos x="40" y="20"/>
                  </a:cxn>
                  <a:cxn ang="0">
                    <a:pos x="29" y="0"/>
                  </a:cxn>
                  <a:cxn ang="0">
                    <a:pos x="16" y="12"/>
                  </a:cxn>
                  <a:cxn ang="0">
                    <a:pos x="7" y="28"/>
                  </a:cxn>
                  <a:cxn ang="0">
                    <a:pos x="2" y="47"/>
                  </a:cxn>
                  <a:cxn ang="0">
                    <a:pos x="0" y="68"/>
                  </a:cxn>
                  <a:cxn ang="0">
                    <a:pos x="1" y="89"/>
                  </a:cxn>
                  <a:cxn ang="0">
                    <a:pos x="7" y="109"/>
                  </a:cxn>
                  <a:cxn ang="0">
                    <a:pos x="15" y="125"/>
                  </a:cxn>
                  <a:cxn ang="0">
                    <a:pos x="26" y="136"/>
                  </a:cxn>
                </a:cxnLst>
                <a:rect l="0" t="0" r="r" b="b"/>
                <a:pathLst>
                  <a:path w="49" h="136">
                    <a:moveTo>
                      <a:pt x="26" y="136"/>
                    </a:moveTo>
                    <a:lnTo>
                      <a:pt x="33" y="127"/>
                    </a:lnTo>
                    <a:lnTo>
                      <a:pt x="40" y="115"/>
                    </a:lnTo>
                    <a:lnTo>
                      <a:pt x="45" y="99"/>
                    </a:lnTo>
                    <a:lnTo>
                      <a:pt x="48" y="80"/>
                    </a:lnTo>
                    <a:lnTo>
                      <a:pt x="49" y="61"/>
                    </a:lnTo>
                    <a:lnTo>
                      <a:pt x="46" y="40"/>
                    </a:lnTo>
                    <a:lnTo>
                      <a:pt x="40" y="20"/>
                    </a:lnTo>
                    <a:lnTo>
                      <a:pt x="29" y="0"/>
                    </a:lnTo>
                    <a:lnTo>
                      <a:pt x="16" y="12"/>
                    </a:lnTo>
                    <a:lnTo>
                      <a:pt x="7" y="28"/>
                    </a:lnTo>
                    <a:lnTo>
                      <a:pt x="2" y="47"/>
                    </a:lnTo>
                    <a:lnTo>
                      <a:pt x="0" y="68"/>
                    </a:lnTo>
                    <a:lnTo>
                      <a:pt x="1" y="89"/>
                    </a:lnTo>
                    <a:lnTo>
                      <a:pt x="7" y="109"/>
                    </a:lnTo>
                    <a:lnTo>
                      <a:pt x="15" y="125"/>
                    </a:lnTo>
                    <a:lnTo>
                      <a:pt x="26" y="136"/>
                    </a:lnTo>
                    <a:close/>
                  </a:path>
                </a:pathLst>
              </a:custGeom>
              <a:solidFill>
                <a:srgbClr val="00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500" name="Freeform 476"/>
              <p:cNvSpPr>
                <a:spLocks/>
              </p:cNvSpPr>
              <p:nvPr/>
            </p:nvSpPr>
            <p:spPr bwMode="auto">
              <a:xfrm>
                <a:off x="1829" y="1001"/>
                <a:ext cx="49" cy="136"/>
              </a:xfrm>
              <a:custGeom>
                <a:avLst/>
                <a:gdLst/>
                <a:ahLst/>
                <a:cxnLst>
                  <a:cxn ang="0">
                    <a:pos x="26" y="136"/>
                  </a:cxn>
                  <a:cxn ang="0">
                    <a:pos x="26" y="136"/>
                  </a:cxn>
                  <a:cxn ang="0">
                    <a:pos x="33" y="127"/>
                  </a:cxn>
                  <a:cxn ang="0">
                    <a:pos x="40" y="115"/>
                  </a:cxn>
                  <a:cxn ang="0">
                    <a:pos x="45" y="99"/>
                  </a:cxn>
                  <a:cxn ang="0">
                    <a:pos x="48" y="80"/>
                  </a:cxn>
                  <a:cxn ang="0">
                    <a:pos x="49" y="61"/>
                  </a:cxn>
                  <a:cxn ang="0">
                    <a:pos x="46" y="40"/>
                  </a:cxn>
                  <a:cxn ang="0">
                    <a:pos x="40" y="20"/>
                  </a:cxn>
                  <a:cxn ang="0">
                    <a:pos x="29" y="0"/>
                  </a:cxn>
                  <a:cxn ang="0">
                    <a:pos x="29" y="0"/>
                  </a:cxn>
                  <a:cxn ang="0">
                    <a:pos x="16" y="12"/>
                  </a:cxn>
                  <a:cxn ang="0">
                    <a:pos x="7" y="28"/>
                  </a:cxn>
                  <a:cxn ang="0">
                    <a:pos x="2" y="47"/>
                  </a:cxn>
                  <a:cxn ang="0">
                    <a:pos x="0" y="68"/>
                  </a:cxn>
                  <a:cxn ang="0">
                    <a:pos x="1" y="89"/>
                  </a:cxn>
                  <a:cxn ang="0">
                    <a:pos x="7" y="109"/>
                  </a:cxn>
                  <a:cxn ang="0">
                    <a:pos x="15" y="125"/>
                  </a:cxn>
                  <a:cxn ang="0">
                    <a:pos x="26" y="136"/>
                  </a:cxn>
                </a:cxnLst>
                <a:rect l="0" t="0" r="r" b="b"/>
                <a:pathLst>
                  <a:path w="49" h="136">
                    <a:moveTo>
                      <a:pt x="26" y="136"/>
                    </a:moveTo>
                    <a:lnTo>
                      <a:pt x="26" y="136"/>
                    </a:lnTo>
                    <a:lnTo>
                      <a:pt x="33" y="127"/>
                    </a:lnTo>
                    <a:lnTo>
                      <a:pt x="40" y="115"/>
                    </a:lnTo>
                    <a:lnTo>
                      <a:pt x="45" y="99"/>
                    </a:lnTo>
                    <a:lnTo>
                      <a:pt x="48" y="80"/>
                    </a:lnTo>
                    <a:lnTo>
                      <a:pt x="49" y="61"/>
                    </a:lnTo>
                    <a:lnTo>
                      <a:pt x="46" y="40"/>
                    </a:lnTo>
                    <a:lnTo>
                      <a:pt x="40" y="20"/>
                    </a:lnTo>
                    <a:lnTo>
                      <a:pt x="29" y="0"/>
                    </a:lnTo>
                    <a:lnTo>
                      <a:pt x="16" y="12"/>
                    </a:lnTo>
                    <a:lnTo>
                      <a:pt x="7" y="28"/>
                    </a:lnTo>
                    <a:lnTo>
                      <a:pt x="2" y="47"/>
                    </a:lnTo>
                    <a:lnTo>
                      <a:pt x="0" y="68"/>
                    </a:lnTo>
                    <a:lnTo>
                      <a:pt x="1" y="89"/>
                    </a:lnTo>
                    <a:lnTo>
                      <a:pt x="7" y="109"/>
                    </a:lnTo>
                    <a:lnTo>
                      <a:pt x="15" y="125"/>
                    </a:lnTo>
                    <a:lnTo>
                      <a:pt x="26" y="136"/>
                    </a:lnTo>
                  </a:path>
                </a:pathLst>
              </a:custGeom>
              <a:noFill/>
              <a:ln w="0">
                <a:solidFill>
                  <a:srgbClr val="0033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501" name="Freeform 477"/>
              <p:cNvSpPr>
                <a:spLocks/>
              </p:cNvSpPr>
              <p:nvPr/>
            </p:nvSpPr>
            <p:spPr bwMode="auto">
              <a:xfrm>
                <a:off x="1841" y="1093"/>
                <a:ext cx="26" cy="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" y="20"/>
                  </a:cxn>
                  <a:cxn ang="0">
                    <a:pos x="26" y="10"/>
                  </a:cxn>
                </a:cxnLst>
                <a:rect l="0" t="0" r="r" b="b"/>
                <a:pathLst>
                  <a:path w="26" h="20">
                    <a:moveTo>
                      <a:pt x="0" y="0"/>
                    </a:moveTo>
                    <a:lnTo>
                      <a:pt x="12" y="20"/>
                    </a:lnTo>
                    <a:lnTo>
                      <a:pt x="26" y="10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502" name="Freeform 478"/>
              <p:cNvSpPr>
                <a:spLocks/>
              </p:cNvSpPr>
              <p:nvPr/>
            </p:nvSpPr>
            <p:spPr bwMode="auto">
              <a:xfrm>
                <a:off x="1840" y="1070"/>
                <a:ext cx="27" cy="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22"/>
                  </a:cxn>
                  <a:cxn ang="0">
                    <a:pos x="27" y="9"/>
                  </a:cxn>
                </a:cxnLst>
                <a:rect l="0" t="0" r="r" b="b"/>
                <a:pathLst>
                  <a:path w="27" h="22">
                    <a:moveTo>
                      <a:pt x="0" y="0"/>
                    </a:moveTo>
                    <a:lnTo>
                      <a:pt x="15" y="22"/>
                    </a:lnTo>
                    <a:lnTo>
                      <a:pt x="27" y="9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503" name="Freeform 479"/>
              <p:cNvSpPr>
                <a:spLocks/>
              </p:cNvSpPr>
              <p:nvPr/>
            </p:nvSpPr>
            <p:spPr bwMode="auto">
              <a:xfrm>
                <a:off x="1841" y="1049"/>
                <a:ext cx="28" cy="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4" y="20"/>
                  </a:cxn>
                  <a:cxn ang="0">
                    <a:pos x="28" y="6"/>
                  </a:cxn>
                </a:cxnLst>
                <a:rect l="0" t="0" r="r" b="b"/>
                <a:pathLst>
                  <a:path w="28" h="20">
                    <a:moveTo>
                      <a:pt x="0" y="0"/>
                    </a:moveTo>
                    <a:lnTo>
                      <a:pt x="14" y="20"/>
                    </a:lnTo>
                    <a:lnTo>
                      <a:pt x="28" y="6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504" name="Freeform 480"/>
              <p:cNvSpPr>
                <a:spLocks/>
              </p:cNvSpPr>
              <p:nvPr/>
            </p:nvSpPr>
            <p:spPr bwMode="auto">
              <a:xfrm>
                <a:off x="1846" y="1033"/>
                <a:ext cx="23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1" y="12"/>
                  </a:cxn>
                  <a:cxn ang="0">
                    <a:pos x="23" y="1"/>
                  </a:cxn>
                </a:cxnLst>
                <a:rect l="0" t="0" r="r" b="b"/>
                <a:pathLst>
                  <a:path w="23" h="12">
                    <a:moveTo>
                      <a:pt x="0" y="0"/>
                    </a:moveTo>
                    <a:lnTo>
                      <a:pt x="11" y="12"/>
                    </a:lnTo>
                    <a:lnTo>
                      <a:pt x="23" y="1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505" name="Line 481"/>
              <p:cNvSpPr>
                <a:spLocks noChangeShapeType="1"/>
              </p:cNvSpPr>
              <p:nvPr/>
            </p:nvSpPr>
            <p:spPr bwMode="auto">
              <a:xfrm flipV="1">
                <a:off x="1855" y="1017"/>
                <a:ext cx="1" cy="114"/>
              </a:xfrm>
              <a:prstGeom prst="line">
                <a:avLst/>
              </a:pr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506" name="Freeform 482"/>
              <p:cNvSpPr>
                <a:spLocks/>
              </p:cNvSpPr>
              <p:nvPr/>
            </p:nvSpPr>
            <p:spPr bwMode="auto">
              <a:xfrm>
                <a:off x="1863" y="1271"/>
                <a:ext cx="13" cy="14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9" y="0"/>
                  </a:cxn>
                  <a:cxn ang="0">
                    <a:pos x="11" y="2"/>
                  </a:cxn>
                  <a:cxn ang="0">
                    <a:pos x="12" y="4"/>
                  </a:cxn>
                  <a:cxn ang="0">
                    <a:pos x="13" y="7"/>
                  </a:cxn>
                  <a:cxn ang="0">
                    <a:pos x="12" y="10"/>
                  </a:cxn>
                  <a:cxn ang="0">
                    <a:pos x="11" y="12"/>
                  </a:cxn>
                  <a:cxn ang="0">
                    <a:pos x="9" y="13"/>
                  </a:cxn>
                  <a:cxn ang="0">
                    <a:pos x="6" y="14"/>
                  </a:cxn>
                  <a:cxn ang="0">
                    <a:pos x="4" y="13"/>
                  </a:cxn>
                  <a:cxn ang="0">
                    <a:pos x="2" y="12"/>
                  </a:cxn>
                  <a:cxn ang="0">
                    <a:pos x="1" y="10"/>
                  </a:cxn>
                  <a:cxn ang="0">
                    <a:pos x="0" y="7"/>
                  </a:cxn>
                  <a:cxn ang="0">
                    <a:pos x="1" y="4"/>
                  </a:cxn>
                  <a:cxn ang="0">
                    <a:pos x="2" y="2"/>
                  </a:cxn>
                  <a:cxn ang="0">
                    <a:pos x="4" y="0"/>
                  </a:cxn>
                  <a:cxn ang="0">
                    <a:pos x="6" y="0"/>
                  </a:cxn>
                </a:cxnLst>
                <a:rect l="0" t="0" r="r" b="b"/>
                <a:pathLst>
                  <a:path w="13" h="14">
                    <a:moveTo>
                      <a:pt x="6" y="0"/>
                    </a:moveTo>
                    <a:lnTo>
                      <a:pt x="9" y="0"/>
                    </a:lnTo>
                    <a:lnTo>
                      <a:pt x="11" y="2"/>
                    </a:lnTo>
                    <a:lnTo>
                      <a:pt x="12" y="4"/>
                    </a:lnTo>
                    <a:lnTo>
                      <a:pt x="13" y="7"/>
                    </a:lnTo>
                    <a:lnTo>
                      <a:pt x="12" y="10"/>
                    </a:lnTo>
                    <a:lnTo>
                      <a:pt x="11" y="12"/>
                    </a:lnTo>
                    <a:lnTo>
                      <a:pt x="9" y="13"/>
                    </a:lnTo>
                    <a:lnTo>
                      <a:pt x="6" y="14"/>
                    </a:lnTo>
                    <a:lnTo>
                      <a:pt x="4" y="13"/>
                    </a:lnTo>
                    <a:lnTo>
                      <a:pt x="2" y="12"/>
                    </a:lnTo>
                    <a:lnTo>
                      <a:pt x="1" y="10"/>
                    </a:lnTo>
                    <a:lnTo>
                      <a:pt x="0" y="7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507" name="Freeform 483"/>
              <p:cNvSpPr>
                <a:spLocks/>
              </p:cNvSpPr>
              <p:nvPr/>
            </p:nvSpPr>
            <p:spPr bwMode="auto">
              <a:xfrm>
                <a:off x="1863" y="1271"/>
                <a:ext cx="13" cy="14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0"/>
                  </a:cxn>
                  <a:cxn ang="0">
                    <a:pos x="9" y="0"/>
                  </a:cxn>
                  <a:cxn ang="0">
                    <a:pos x="11" y="2"/>
                  </a:cxn>
                  <a:cxn ang="0">
                    <a:pos x="12" y="4"/>
                  </a:cxn>
                  <a:cxn ang="0">
                    <a:pos x="13" y="7"/>
                  </a:cxn>
                  <a:cxn ang="0">
                    <a:pos x="13" y="7"/>
                  </a:cxn>
                  <a:cxn ang="0">
                    <a:pos x="12" y="10"/>
                  </a:cxn>
                  <a:cxn ang="0">
                    <a:pos x="11" y="12"/>
                  </a:cxn>
                  <a:cxn ang="0">
                    <a:pos x="9" y="13"/>
                  </a:cxn>
                  <a:cxn ang="0">
                    <a:pos x="6" y="14"/>
                  </a:cxn>
                  <a:cxn ang="0">
                    <a:pos x="6" y="14"/>
                  </a:cxn>
                  <a:cxn ang="0">
                    <a:pos x="4" y="13"/>
                  </a:cxn>
                  <a:cxn ang="0">
                    <a:pos x="2" y="12"/>
                  </a:cxn>
                  <a:cxn ang="0">
                    <a:pos x="1" y="10"/>
                  </a:cxn>
                  <a:cxn ang="0">
                    <a:pos x="0" y="7"/>
                  </a:cxn>
                  <a:cxn ang="0">
                    <a:pos x="0" y="7"/>
                  </a:cxn>
                  <a:cxn ang="0">
                    <a:pos x="1" y="4"/>
                  </a:cxn>
                  <a:cxn ang="0">
                    <a:pos x="2" y="2"/>
                  </a:cxn>
                  <a:cxn ang="0">
                    <a:pos x="4" y="0"/>
                  </a:cxn>
                  <a:cxn ang="0">
                    <a:pos x="6" y="0"/>
                  </a:cxn>
                </a:cxnLst>
                <a:rect l="0" t="0" r="r" b="b"/>
                <a:pathLst>
                  <a:path w="13" h="14">
                    <a:moveTo>
                      <a:pt x="6" y="0"/>
                    </a:moveTo>
                    <a:lnTo>
                      <a:pt x="6" y="0"/>
                    </a:lnTo>
                    <a:lnTo>
                      <a:pt x="9" y="0"/>
                    </a:lnTo>
                    <a:lnTo>
                      <a:pt x="11" y="2"/>
                    </a:lnTo>
                    <a:lnTo>
                      <a:pt x="12" y="4"/>
                    </a:lnTo>
                    <a:lnTo>
                      <a:pt x="13" y="7"/>
                    </a:lnTo>
                    <a:lnTo>
                      <a:pt x="12" y="10"/>
                    </a:lnTo>
                    <a:lnTo>
                      <a:pt x="11" y="12"/>
                    </a:lnTo>
                    <a:lnTo>
                      <a:pt x="9" y="13"/>
                    </a:lnTo>
                    <a:lnTo>
                      <a:pt x="6" y="14"/>
                    </a:lnTo>
                    <a:lnTo>
                      <a:pt x="4" y="13"/>
                    </a:lnTo>
                    <a:lnTo>
                      <a:pt x="2" y="12"/>
                    </a:lnTo>
                    <a:lnTo>
                      <a:pt x="1" y="10"/>
                    </a:lnTo>
                    <a:lnTo>
                      <a:pt x="0" y="7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4" y="0"/>
                    </a:lnTo>
                    <a:lnTo>
                      <a:pt x="6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508" name="Freeform 484"/>
              <p:cNvSpPr>
                <a:spLocks/>
              </p:cNvSpPr>
              <p:nvPr/>
            </p:nvSpPr>
            <p:spPr bwMode="auto">
              <a:xfrm>
                <a:off x="1832" y="1271"/>
                <a:ext cx="14" cy="14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10" y="0"/>
                  </a:cxn>
                  <a:cxn ang="0">
                    <a:pos x="12" y="2"/>
                  </a:cxn>
                  <a:cxn ang="0">
                    <a:pos x="13" y="4"/>
                  </a:cxn>
                  <a:cxn ang="0">
                    <a:pos x="14" y="7"/>
                  </a:cxn>
                  <a:cxn ang="0">
                    <a:pos x="13" y="10"/>
                  </a:cxn>
                  <a:cxn ang="0">
                    <a:pos x="12" y="12"/>
                  </a:cxn>
                  <a:cxn ang="0">
                    <a:pos x="10" y="13"/>
                  </a:cxn>
                  <a:cxn ang="0">
                    <a:pos x="8" y="14"/>
                  </a:cxn>
                  <a:cxn ang="0">
                    <a:pos x="5" y="13"/>
                  </a:cxn>
                  <a:cxn ang="0">
                    <a:pos x="2" y="12"/>
                  </a:cxn>
                  <a:cxn ang="0">
                    <a:pos x="1" y="10"/>
                  </a:cxn>
                  <a:cxn ang="0">
                    <a:pos x="0" y="7"/>
                  </a:cxn>
                  <a:cxn ang="0">
                    <a:pos x="1" y="4"/>
                  </a:cxn>
                  <a:cxn ang="0">
                    <a:pos x="2" y="2"/>
                  </a:cxn>
                  <a:cxn ang="0">
                    <a:pos x="5" y="0"/>
                  </a:cxn>
                  <a:cxn ang="0">
                    <a:pos x="8" y="0"/>
                  </a:cxn>
                </a:cxnLst>
                <a:rect l="0" t="0" r="r" b="b"/>
                <a:pathLst>
                  <a:path w="14" h="14">
                    <a:moveTo>
                      <a:pt x="8" y="0"/>
                    </a:moveTo>
                    <a:lnTo>
                      <a:pt x="10" y="0"/>
                    </a:lnTo>
                    <a:lnTo>
                      <a:pt x="12" y="2"/>
                    </a:lnTo>
                    <a:lnTo>
                      <a:pt x="13" y="4"/>
                    </a:lnTo>
                    <a:lnTo>
                      <a:pt x="14" y="7"/>
                    </a:lnTo>
                    <a:lnTo>
                      <a:pt x="13" y="10"/>
                    </a:lnTo>
                    <a:lnTo>
                      <a:pt x="12" y="12"/>
                    </a:lnTo>
                    <a:lnTo>
                      <a:pt x="10" y="13"/>
                    </a:lnTo>
                    <a:lnTo>
                      <a:pt x="8" y="14"/>
                    </a:lnTo>
                    <a:lnTo>
                      <a:pt x="5" y="13"/>
                    </a:lnTo>
                    <a:lnTo>
                      <a:pt x="2" y="12"/>
                    </a:lnTo>
                    <a:lnTo>
                      <a:pt x="1" y="10"/>
                    </a:lnTo>
                    <a:lnTo>
                      <a:pt x="0" y="7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5" y="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509" name="Freeform 485"/>
              <p:cNvSpPr>
                <a:spLocks/>
              </p:cNvSpPr>
              <p:nvPr/>
            </p:nvSpPr>
            <p:spPr bwMode="auto">
              <a:xfrm>
                <a:off x="1832" y="1271"/>
                <a:ext cx="14" cy="14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8" y="0"/>
                  </a:cxn>
                  <a:cxn ang="0">
                    <a:pos x="10" y="0"/>
                  </a:cxn>
                  <a:cxn ang="0">
                    <a:pos x="12" y="2"/>
                  </a:cxn>
                  <a:cxn ang="0">
                    <a:pos x="13" y="4"/>
                  </a:cxn>
                  <a:cxn ang="0">
                    <a:pos x="14" y="7"/>
                  </a:cxn>
                  <a:cxn ang="0">
                    <a:pos x="14" y="7"/>
                  </a:cxn>
                  <a:cxn ang="0">
                    <a:pos x="13" y="10"/>
                  </a:cxn>
                  <a:cxn ang="0">
                    <a:pos x="12" y="12"/>
                  </a:cxn>
                  <a:cxn ang="0">
                    <a:pos x="10" y="13"/>
                  </a:cxn>
                  <a:cxn ang="0">
                    <a:pos x="8" y="14"/>
                  </a:cxn>
                  <a:cxn ang="0">
                    <a:pos x="8" y="14"/>
                  </a:cxn>
                  <a:cxn ang="0">
                    <a:pos x="5" y="13"/>
                  </a:cxn>
                  <a:cxn ang="0">
                    <a:pos x="2" y="12"/>
                  </a:cxn>
                  <a:cxn ang="0">
                    <a:pos x="1" y="10"/>
                  </a:cxn>
                  <a:cxn ang="0">
                    <a:pos x="0" y="7"/>
                  </a:cxn>
                  <a:cxn ang="0">
                    <a:pos x="0" y="7"/>
                  </a:cxn>
                  <a:cxn ang="0">
                    <a:pos x="1" y="4"/>
                  </a:cxn>
                  <a:cxn ang="0">
                    <a:pos x="2" y="2"/>
                  </a:cxn>
                  <a:cxn ang="0">
                    <a:pos x="5" y="0"/>
                  </a:cxn>
                  <a:cxn ang="0">
                    <a:pos x="8" y="0"/>
                  </a:cxn>
                </a:cxnLst>
                <a:rect l="0" t="0" r="r" b="b"/>
                <a:pathLst>
                  <a:path w="14" h="14">
                    <a:moveTo>
                      <a:pt x="8" y="0"/>
                    </a:moveTo>
                    <a:lnTo>
                      <a:pt x="8" y="0"/>
                    </a:lnTo>
                    <a:lnTo>
                      <a:pt x="10" y="0"/>
                    </a:lnTo>
                    <a:lnTo>
                      <a:pt x="12" y="2"/>
                    </a:lnTo>
                    <a:lnTo>
                      <a:pt x="13" y="4"/>
                    </a:lnTo>
                    <a:lnTo>
                      <a:pt x="14" y="7"/>
                    </a:lnTo>
                    <a:lnTo>
                      <a:pt x="13" y="10"/>
                    </a:lnTo>
                    <a:lnTo>
                      <a:pt x="12" y="12"/>
                    </a:lnTo>
                    <a:lnTo>
                      <a:pt x="10" y="13"/>
                    </a:lnTo>
                    <a:lnTo>
                      <a:pt x="8" y="14"/>
                    </a:lnTo>
                    <a:lnTo>
                      <a:pt x="5" y="13"/>
                    </a:lnTo>
                    <a:lnTo>
                      <a:pt x="2" y="12"/>
                    </a:lnTo>
                    <a:lnTo>
                      <a:pt x="1" y="10"/>
                    </a:lnTo>
                    <a:lnTo>
                      <a:pt x="0" y="7"/>
                    </a:lnTo>
                    <a:lnTo>
                      <a:pt x="1" y="4"/>
                    </a:lnTo>
                    <a:lnTo>
                      <a:pt x="2" y="2"/>
                    </a:lnTo>
                    <a:lnTo>
                      <a:pt x="5" y="0"/>
                    </a:lnTo>
                    <a:lnTo>
                      <a:pt x="8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510" name="Freeform 486"/>
              <p:cNvSpPr>
                <a:spLocks/>
              </p:cNvSpPr>
              <p:nvPr/>
            </p:nvSpPr>
            <p:spPr bwMode="auto">
              <a:xfrm>
                <a:off x="1858" y="1172"/>
                <a:ext cx="88" cy="99"/>
              </a:xfrm>
              <a:custGeom>
                <a:avLst/>
                <a:gdLst/>
                <a:ahLst/>
                <a:cxnLst>
                  <a:cxn ang="0">
                    <a:pos x="2" y="99"/>
                  </a:cxn>
                  <a:cxn ang="0">
                    <a:pos x="14" y="97"/>
                  </a:cxn>
                  <a:cxn ang="0">
                    <a:pos x="28" y="93"/>
                  </a:cxn>
                  <a:cxn ang="0">
                    <a:pos x="42" y="85"/>
                  </a:cxn>
                  <a:cxn ang="0">
                    <a:pos x="56" y="74"/>
                  </a:cxn>
                  <a:cxn ang="0">
                    <a:pos x="68" y="59"/>
                  </a:cxn>
                  <a:cxn ang="0">
                    <a:pos x="79" y="42"/>
                  </a:cxn>
                  <a:cxn ang="0">
                    <a:pos x="86" y="23"/>
                  </a:cxn>
                  <a:cxn ang="0">
                    <a:pos x="88" y="0"/>
                  </a:cxn>
                  <a:cxn ang="0">
                    <a:pos x="70" y="0"/>
                  </a:cxn>
                  <a:cxn ang="0">
                    <a:pos x="53" y="6"/>
                  </a:cxn>
                  <a:cxn ang="0">
                    <a:pos x="37" y="18"/>
                  </a:cxn>
                  <a:cxn ang="0">
                    <a:pos x="23" y="32"/>
                  </a:cxn>
                  <a:cxn ang="0">
                    <a:pos x="11" y="48"/>
                  </a:cxn>
                  <a:cxn ang="0">
                    <a:pos x="3" y="67"/>
                  </a:cxn>
                  <a:cxn ang="0">
                    <a:pos x="0" y="84"/>
                  </a:cxn>
                  <a:cxn ang="0">
                    <a:pos x="2" y="99"/>
                  </a:cxn>
                </a:cxnLst>
                <a:rect l="0" t="0" r="r" b="b"/>
                <a:pathLst>
                  <a:path w="88" h="99">
                    <a:moveTo>
                      <a:pt x="2" y="99"/>
                    </a:moveTo>
                    <a:lnTo>
                      <a:pt x="14" y="97"/>
                    </a:lnTo>
                    <a:lnTo>
                      <a:pt x="28" y="93"/>
                    </a:lnTo>
                    <a:lnTo>
                      <a:pt x="42" y="85"/>
                    </a:lnTo>
                    <a:lnTo>
                      <a:pt x="56" y="74"/>
                    </a:lnTo>
                    <a:lnTo>
                      <a:pt x="68" y="59"/>
                    </a:lnTo>
                    <a:lnTo>
                      <a:pt x="79" y="42"/>
                    </a:lnTo>
                    <a:lnTo>
                      <a:pt x="86" y="23"/>
                    </a:lnTo>
                    <a:lnTo>
                      <a:pt x="88" y="0"/>
                    </a:lnTo>
                    <a:lnTo>
                      <a:pt x="70" y="0"/>
                    </a:lnTo>
                    <a:lnTo>
                      <a:pt x="53" y="6"/>
                    </a:lnTo>
                    <a:lnTo>
                      <a:pt x="37" y="18"/>
                    </a:lnTo>
                    <a:lnTo>
                      <a:pt x="23" y="32"/>
                    </a:lnTo>
                    <a:lnTo>
                      <a:pt x="11" y="48"/>
                    </a:lnTo>
                    <a:lnTo>
                      <a:pt x="3" y="67"/>
                    </a:lnTo>
                    <a:lnTo>
                      <a:pt x="0" y="84"/>
                    </a:lnTo>
                    <a:lnTo>
                      <a:pt x="2" y="99"/>
                    </a:lnTo>
                    <a:close/>
                  </a:path>
                </a:pathLst>
              </a:custGeom>
              <a:solidFill>
                <a:srgbClr val="00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511" name="Freeform 487"/>
              <p:cNvSpPr>
                <a:spLocks/>
              </p:cNvSpPr>
              <p:nvPr/>
            </p:nvSpPr>
            <p:spPr bwMode="auto">
              <a:xfrm>
                <a:off x="1858" y="1172"/>
                <a:ext cx="88" cy="99"/>
              </a:xfrm>
              <a:custGeom>
                <a:avLst/>
                <a:gdLst/>
                <a:ahLst/>
                <a:cxnLst>
                  <a:cxn ang="0">
                    <a:pos x="2" y="99"/>
                  </a:cxn>
                  <a:cxn ang="0">
                    <a:pos x="2" y="99"/>
                  </a:cxn>
                  <a:cxn ang="0">
                    <a:pos x="14" y="97"/>
                  </a:cxn>
                  <a:cxn ang="0">
                    <a:pos x="28" y="93"/>
                  </a:cxn>
                  <a:cxn ang="0">
                    <a:pos x="42" y="85"/>
                  </a:cxn>
                  <a:cxn ang="0">
                    <a:pos x="56" y="74"/>
                  </a:cxn>
                  <a:cxn ang="0">
                    <a:pos x="68" y="59"/>
                  </a:cxn>
                  <a:cxn ang="0">
                    <a:pos x="79" y="42"/>
                  </a:cxn>
                  <a:cxn ang="0">
                    <a:pos x="86" y="23"/>
                  </a:cxn>
                  <a:cxn ang="0">
                    <a:pos x="88" y="0"/>
                  </a:cxn>
                  <a:cxn ang="0">
                    <a:pos x="88" y="0"/>
                  </a:cxn>
                  <a:cxn ang="0">
                    <a:pos x="70" y="0"/>
                  </a:cxn>
                  <a:cxn ang="0">
                    <a:pos x="53" y="6"/>
                  </a:cxn>
                  <a:cxn ang="0">
                    <a:pos x="37" y="18"/>
                  </a:cxn>
                  <a:cxn ang="0">
                    <a:pos x="23" y="32"/>
                  </a:cxn>
                  <a:cxn ang="0">
                    <a:pos x="11" y="48"/>
                  </a:cxn>
                  <a:cxn ang="0">
                    <a:pos x="3" y="67"/>
                  </a:cxn>
                  <a:cxn ang="0">
                    <a:pos x="0" y="84"/>
                  </a:cxn>
                  <a:cxn ang="0">
                    <a:pos x="2" y="99"/>
                  </a:cxn>
                </a:cxnLst>
                <a:rect l="0" t="0" r="r" b="b"/>
                <a:pathLst>
                  <a:path w="88" h="99">
                    <a:moveTo>
                      <a:pt x="2" y="99"/>
                    </a:moveTo>
                    <a:lnTo>
                      <a:pt x="2" y="99"/>
                    </a:lnTo>
                    <a:lnTo>
                      <a:pt x="14" y="97"/>
                    </a:lnTo>
                    <a:lnTo>
                      <a:pt x="28" y="93"/>
                    </a:lnTo>
                    <a:lnTo>
                      <a:pt x="42" y="85"/>
                    </a:lnTo>
                    <a:lnTo>
                      <a:pt x="56" y="74"/>
                    </a:lnTo>
                    <a:lnTo>
                      <a:pt x="68" y="59"/>
                    </a:lnTo>
                    <a:lnTo>
                      <a:pt x="79" y="42"/>
                    </a:lnTo>
                    <a:lnTo>
                      <a:pt x="86" y="23"/>
                    </a:lnTo>
                    <a:lnTo>
                      <a:pt x="88" y="0"/>
                    </a:lnTo>
                    <a:lnTo>
                      <a:pt x="70" y="0"/>
                    </a:lnTo>
                    <a:lnTo>
                      <a:pt x="53" y="6"/>
                    </a:lnTo>
                    <a:lnTo>
                      <a:pt x="37" y="18"/>
                    </a:lnTo>
                    <a:lnTo>
                      <a:pt x="23" y="32"/>
                    </a:lnTo>
                    <a:lnTo>
                      <a:pt x="11" y="48"/>
                    </a:lnTo>
                    <a:lnTo>
                      <a:pt x="3" y="67"/>
                    </a:lnTo>
                    <a:lnTo>
                      <a:pt x="0" y="84"/>
                    </a:lnTo>
                    <a:lnTo>
                      <a:pt x="2" y="99"/>
                    </a:lnTo>
                  </a:path>
                </a:pathLst>
              </a:custGeom>
              <a:noFill/>
              <a:ln w="0">
                <a:solidFill>
                  <a:srgbClr val="0033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512" name="Freeform 488"/>
              <p:cNvSpPr>
                <a:spLocks/>
              </p:cNvSpPr>
              <p:nvPr/>
            </p:nvSpPr>
            <p:spPr bwMode="auto">
              <a:xfrm>
                <a:off x="1873" y="1231"/>
                <a:ext cx="18" cy="25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0" y="22"/>
                  </a:cxn>
                  <a:cxn ang="0">
                    <a:pos x="18" y="25"/>
                  </a:cxn>
                </a:cxnLst>
                <a:rect l="0" t="0" r="r" b="b"/>
                <a:pathLst>
                  <a:path w="18" h="25">
                    <a:moveTo>
                      <a:pt x="3" y="0"/>
                    </a:moveTo>
                    <a:lnTo>
                      <a:pt x="0" y="22"/>
                    </a:lnTo>
                    <a:lnTo>
                      <a:pt x="18" y="25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513" name="Freeform 489"/>
              <p:cNvSpPr>
                <a:spLocks/>
              </p:cNvSpPr>
              <p:nvPr/>
            </p:nvSpPr>
            <p:spPr bwMode="auto">
              <a:xfrm>
                <a:off x="1888" y="1212"/>
                <a:ext cx="17" cy="2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7"/>
                  </a:cxn>
                  <a:cxn ang="0">
                    <a:pos x="17" y="27"/>
                  </a:cxn>
                </a:cxnLst>
                <a:rect l="0" t="0" r="r" b="b"/>
                <a:pathLst>
                  <a:path w="17" h="27">
                    <a:moveTo>
                      <a:pt x="0" y="0"/>
                    </a:moveTo>
                    <a:lnTo>
                      <a:pt x="0" y="27"/>
                    </a:lnTo>
                    <a:lnTo>
                      <a:pt x="17" y="27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514" name="Freeform 490"/>
              <p:cNvSpPr>
                <a:spLocks/>
              </p:cNvSpPr>
              <p:nvPr/>
            </p:nvSpPr>
            <p:spPr bwMode="auto">
              <a:xfrm>
                <a:off x="1902" y="1197"/>
                <a:ext cx="20" cy="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5"/>
                  </a:cxn>
                  <a:cxn ang="0">
                    <a:pos x="20" y="23"/>
                  </a:cxn>
                </a:cxnLst>
                <a:rect l="0" t="0" r="r" b="b"/>
                <a:pathLst>
                  <a:path w="20" h="25">
                    <a:moveTo>
                      <a:pt x="0" y="0"/>
                    </a:moveTo>
                    <a:lnTo>
                      <a:pt x="0" y="25"/>
                    </a:lnTo>
                    <a:lnTo>
                      <a:pt x="20" y="23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515" name="Freeform 491"/>
              <p:cNvSpPr>
                <a:spLocks/>
              </p:cNvSpPr>
              <p:nvPr/>
            </p:nvSpPr>
            <p:spPr bwMode="auto">
              <a:xfrm>
                <a:off x="1916" y="1187"/>
                <a:ext cx="19" cy="1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19"/>
                  </a:cxn>
                  <a:cxn ang="0">
                    <a:pos x="19" y="19"/>
                  </a:cxn>
                </a:cxnLst>
                <a:rect l="0" t="0" r="r" b="b"/>
                <a:pathLst>
                  <a:path w="19" h="19">
                    <a:moveTo>
                      <a:pt x="0" y="0"/>
                    </a:moveTo>
                    <a:lnTo>
                      <a:pt x="1" y="19"/>
                    </a:lnTo>
                    <a:lnTo>
                      <a:pt x="19" y="19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516" name="Line 492"/>
              <p:cNvSpPr>
                <a:spLocks noChangeShapeType="1"/>
              </p:cNvSpPr>
              <p:nvPr/>
            </p:nvSpPr>
            <p:spPr bwMode="auto">
              <a:xfrm flipV="1">
                <a:off x="1863" y="1182"/>
                <a:ext cx="72" cy="86"/>
              </a:xfrm>
              <a:prstGeom prst="line">
                <a:avLst/>
              </a:pr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517" name="Freeform 493"/>
              <p:cNvSpPr>
                <a:spLocks/>
              </p:cNvSpPr>
              <p:nvPr/>
            </p:nvSpPr>
            <p:spPr bwMode="auto">
              <a:xfrm>
                <a:off x="1764" y="1172"/>
                <a:ext cx="88" cy="99"/>
              </a:xfrm>
              <a:custGeom>
                <a:avLst/>
                <a:gdLst/>
                <a:ahLst/>
                <a:cxnLst>
                  <a:cxn ang="0">
                    <a:pos x="86" y="99"/>
                  </a:cxn>
                  <a:cxn ang="0">
                    <a:pos x="74" y="97"/>
                  </a:cxn>
                  <a:cxn ang="0">
                    <a:pos x="60" y="93"/>
                  </a:cxn>
                  <a:cxn ang="0">
                    <a:pos x="46" y="85"/>
                  </a:cxn>
                  <a:cxn ang="0">
                    <a:pos x="32" y="74"/>
                  </a:cxn>
                  <a:cxn ang="0">
                    <a:pos x="20" y="59"/>
                  </a:cxn>
                  <a:cxn ang="0">
                    <a:pos x="9" y="42"/>
                  </a:cxn>
                  <a:cxn ang="0">
                    <a:pos x="2" y="23"/>
                  </a:cxn>
                  <a:cxn ang="0">
                    <a:pos x="0" y="0"/>
                  </a:cxn>
                  <a:cxn ang="0">
                    <a:pos x="18" y="0"/>
                  </a:cxn>
                  <a:cxn ang="0">
                    <a:pos x="36" y="6"/>
                  </a:cxn>
                  <a:cxn ang="0">
                    <a:pos x="51" y="18"/>
                  </a:cxn>
                  <a:cxn ang="0">
                    <a:pos x="67" y="32"/>
                  </a:cxn>
                  <a:cxn ang="0">
                    <a:pos x="78" y="48"/>
                  </a:cxn>
                  <a:cxn ang="0">
                    <a:pos x="85" y="67"/>
                  </a:cxn>
                  <a:cxn ang="0">
                    <a:pos x="88" y="84"/>
                  </a:cxn>
                  <a:cxn ang="0">
                    <a:pos x="86" y="99"/>
                  </a:cxn>
                </a:cxnLst>
                <a:rect l="0" t="0" r="r" b="b"/>
                <a:pathLst>
                  <a:path w="88" h="99">
                    <a:moveTo>
                      <a:pt x="86" y="99"/>
                    </a:moveTo>
                    <a:lnTo>
                      <a:pt x="74" y="97"/>
                    </a:lnTo>
                    <a:lnTo>
                      <a:pt x="60" y="93"/>
                    </a:lnTo>
                    <a:lnTo>
                      <a:pt x="46" y="85"/>
                    </a:lnTo>
                    <a:lnTo>
                      <a:pt x="32" y="74"/>
                    </a:lnTo>
                    <a:lnTo>
                      <a:pt x="20" y="59"/>
                    </a:lnTo>
                    <a:lnTo>
                      <a:pt x="9" y="42"/>
                    </a:lnTo>
                    <a:lnTo>
                      <a:pt x="2" y="2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36" y="6"/>
                    </a:lnTo>
                    <a:lnTo>
                      <a:pt x="51" y="18"/>
                    </a:lnTo>
                    <a:lnTo>
                      <a:pt x="67" y="32"/>
                    </a:lnTo>
                    <a:lnTo>
                      <a:pt x="78" y="48"/>
                    </a:lnTo>
                    <a:lnTo>
                      <a:pt x="85" y="67"/>
                    </a:lnTo>
                    <a:lnTo>
                      <a:pt x="88" y="84"/>
                    </a:lnTo>
                    <a:lnTo>
                      <a:pt x="86" y="99"/>
                    </a:lnTo>
                    <a:close/>
                  </a:path>
                </a:pathLst>
              </a:custGeom>
              <a:solidFill>
                <a:srgbClr val="00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518" name="Freeform 494"/>
              <p:cNvSpPr>
                <a:spLocks/>
              </p:cNvSpPr>
              <p:nvPr/>
            </p:nvSpPr>
            <p:spPr bwMode="auto">
              <a:xfrm>
                <a:off x="1764" y="1172"/>
                <a:ext cx="88" cy="99"/>
              </a:xfrm>
              <a:custGeom>
                <a:avLst/>
                <a:gdLst/>
                <a:ahLst/>
                <a:cxnLst>
                  <a:cxn ang="0">
                    <a:pos x="86" y="99"/>
                  </a:cxn>
                  <a:cxn ang="0">
                    <a:pos x="86" y="99"/>
                  </a:cxn>
                  <a:cxn ang="0">
                    <a:pos x="74" y="97"/>
                  </a:cxn>
                  <a:cxn ang="0">
                    <a:pos x="60" y="93"/>
                  </a:cxn>
                  <a:cxn ang="0">
                    <a:pos x="46" y="85"/>
                  </a:cxn>
                  <a:cxn ang="0">
                    <a:pos x="32" y="74"/>
                  </a:cxn>
                  <a:cxn ang="0">
                    <a:pos x="20" y="59"/>
                  </a:cxn>
                  <a:cxn ang="0">
                    <a:pos x="9" y="42"/>
                  </a:cxn>
                  <a:cxn ang="0">
                    <a:pos x="2" y="23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18" y="0"/>
                  </a:cxn>
                  <a:cxn ang="0">
                    <a:pos x="36" y="6"/>
                  </a:cxn>
                  <a:cxn ang="0">
                    <a:pos x="51" y="18"/>
                  </a:cxn>
                  <a:cxn ang="0">
                    <a:pos x="67" y="32"/>
                  </a:cxn>
                  <a:cxn ang="0">
                    <a:pos x="78" y="48"/>
                  </a:cxn>
                  <a:cxn ang="0">
                    <a:pos x="85" y="67"/>
                  </a:cxn>
                  <a:cxn ang="0">
                    <a:pos x="88" y="84"/>
                  </a:cxn>
                  <a:cxn ang="0">
                    <a:pos x="86" y="99"/>
                  </a:cxn>
                </a:cxnLst>
                <a:rect l="0" t="0" r="r" b="b"/>
                <a:pathLst>
                  <a:path w="88" h="99">
                    <a:moveTo>
                      <a:pt x="86" y="99"/>
                    </a:moveTo>
                    <a:lnTo>
                      <a:pt x="86" y="99"/>
                    </a:lnTo>
                    <a:lnTo>
                      <a:pt x="74" y="97"/>
                    </a:lnTo>
                    <a:lnTo>
                      <a:pt x="60" y="93"/>
                    </a:lnTo>
                    <a:lnTo>
                      <a:pt x="46" y="85"/>
                    </a:lnTo>
                    <a:lnTo>
                      <a:pt x="32" y="74"/>
                    </a:lnTo>
                    <a:lnTo>
                      <a:pt x="20" y="59"/>
                    </a:lnTo>
                    <a:lnTo>
                      <a:pt x="9" y="42"/>
                    </a:lnTo>
                    <a:lnTo>
                      <a:pt x="2" y="2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36" y="6"/>
                    </a:lnTo>
                    <a:lnTo>
                      <a:pt x="51" y="18"/>
                    </a:lnTo>
                    <a:lnTo>
                      <a:pt x="67" y="32"/>
                    </a:lnTo>
                    <a:lnTo>
                      <a:pt x="78" y="48"/>
                    </a:lnTo>
                    <a:lnTo>
                      <a:pt x="85" y="67"/>
                    </a:lnTo>
                    <a:lnTo>
                      <a:pt x="88" y="84"/>
                    </a:lnTo>
                    <a:lnTo>
                      <a:pt x="86" y="99"/>
                    </a:lnTo>
                  </a:path>
                </a:pathLst>
              </a:custGeom>
              <a:noFill/>
              <a:ln w="0">
                <a:solidFill>
                  <a:srgbClr val="0033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519" name="Freeform 495"/>
              <p:cNvSpPr>
                <a:spLocks/>
              </p:cNvSpPr>
              <p:nvPr/>
            </p:nvSpPr>
            <p:spPr bwMode="auto">
              <a:xfrm>
                <a:off x="1819" y="1231"/>
                <a:ext cx="18" cy="25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18" y="22"/>
                  </a:cxn>
                  <a:cxn ang="0">
                    <a:pos x="0" y="25"/>
                  </a:cxn>
                </a:cxnLst>
                <a:rect l="0" t="0" r="r" b="b"/>
                <a:pathLst>
                  <a:path w="18" h="25">
                    <a:moveTo>
                      <a:pt x="15" y="0"/>
                    </a:moveTo>
                    <a:lnTo>
                      <a:pt x="18" y="22"/>
                    </a:lnTo>
                    <a:lnTo>
                      <a:pt x="0" y="25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520" name="Freeform 496"/>
              <p:cNvSpPr>
                <a:spLocks/>
              </p:cNvSpPr>
              <p:nvPr/>
            </p:nvSpPr>
            <p:spPr bwMode="auto">
              <a:xfrm>
                <a:off x="1805" y="1212"/>
                <a:ext cx="17" cy="27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17" y="27"/>
                  </a:cxn>
                  <a:cxn ang="0">
                    <a:pos x="0" y="27"/>
                  </a:cxn>
                </a:cxnLst>
                <a:rect l="0" t="0" r="r" b="b"/>
                <a:pathLst>
                  <a:path w="17" h="27">
                    <a:moveTo>
                      <a:pt x="17" y="0"/>
                    </a:moveTo>
                    <a:lnTo>
                      <a:pt x="17" y="27"/>
                    </a:lnTo>
                    <a:lnTo>
                      <a:pt x="0" y="27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521" name="Freeform 497"/>
              <p:cNvSpPr>
                <a:spLocks/>
              </p:cNvSpPr>
              <p:nvPr/>
            </p:nvSpPr>
            <p:spPr bwMode="auto">
              <a:xfrm>
                <a:off x="1788" y="1197"/>
                <a:ext cx="20" cy="25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20" y="25"/>
                  </a:cxn>
                  <a:cxn ang="0">
                    <a:pos x="0" y="23"/>
                  </a:cxn>
                </a:cxnLst>
                <a:rect l="0" t="0" r="r" b="b"/>
                <a:pathLst>
                  <a:path w="20" h="25">
                    <a:moveTo>
                      <a:pt x="20" y="0"/>
                    </a:moveTo>
                    <a:lnTo>
                      <a:pt x="20" y="25"/>
                    </a:lnTo>
                    <a:lnTo>
                      <a:pt x="0" y="23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522" name="Freeform 498"/>
              <p:cNvSpPr>
                <a:spLocks/>
              </p:cNvSpPr>
              <p:nvPr/>
            </p:nvSpPr>
            <p:spPr bwMode="auto">
              <a:xfrm>
                <a:off x="1775" y="1187"/>
                <a:ext cx="19" cy="19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18" y="19"/>
                  </a:cxn>
                  <a:cxn ang="0">
                    <a:pos x="0" y="19"/>
                  </a:cxn>
                </a:cxnLst>
                <a:rect l="0" t="0" r="r" b="b"/>
                <a:pathLst>
                  <a:path w="19" h="19">
                    <a:moveTo>
                      <a:pt x="19" y="0"/>
                    </a:moveTo>
                    <a:lnTo>
                      <a:pt x="18" y="19"/>
                    </a:lnTo>
                    <a:lnTo>
                      <a:pt x="0" y="19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523" name="Line 499"/>
              <p:cNvSpPr>
                <a:spLocks noChangeShapeType="1"/>
              </p:cNvSpPr>
              <p:nvPr/>
            </p:nvSpPr>
            <p:spPr bwMode="auto">
              <a:xfrm flipH="1" flipV="1">
                <a:off x="1775" y="1182"/>
                <a:ext cx="72" cy="86"/>
              </a:xfrm>
              <a:prstGeom prst="line">
                <a:avLst/>
              </a:pr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524" name="Freeform 500"/>
              <p:cNvSpPr>
                <a:spLocks/>
              </p:cNvSpPr>
              <p:nvPr/>
            </p:nvSpPr>
            <p:spPr bwMode="auto">
              <a:xfrm>
                <a:off x="1831" y="1135"/>
                <a:ext cx="49" cy="136"/>
              </a:xfrm>
              <a:custGeom>
                <a:avLst/>
                <a:gdLst/>
                <a:ahLst/>
                <a:cxnLst>
                  <a:cxn ang="0">
                    <a:pos x="24" y="136"/>
                  </a:cxn>
                  <a:cxn ang="0">
                    <a:pos x="32" y="127"/>
                  </a:cxn>
                  <a:cxn ang="0">
                    <a:pos x="39" y="115"/>
                  </a:cxn>
                  <a:cxn ang="0">
                    <a:pos x="44" y="98"/>
                  </a:cxn>
                  <a:cxn ang="0">
                    <a:pos x="49" y="81"/>
                  </a:cxn>
                  <a:cxn ang="0">
                    <a:pos x="49" y="62"/>
                  </a:cxn>
                  <a:cxn ang="0">
                    <a:pos x="46" y="41"/>
                  </a:cxn>
                  <a:cxn ang="0">
                    <a:pos x="39" y="21"/>
                  </a:cxn>
                  <a:cxn ang="0">
                    <a:pos x="27" y="0"/>
                  </a:cxn>
                  <a:cxn ang="0">
                    <a:pos x="15" y="13"/>
                  </a:cxn>
                  <a:cxn ang="0">
                    <a:pos x="6" y="29"/>
                  </a:cxn>
                  <a:cxn ang="0">
                    <a:pos x="1" y="49"/>
                  </a:cxn>
                  <a:cxn ang="0">
                    <a:pos x="0" y="70"/>
                  </a:cxn>
                  <a:cxn ang="0">
                    <a:pos x="1" y="90"/>
                  </a:cxn>
                  <a:cxn ang="0">
                    <a:pos x="6" y="110"/>
                  </a:cxn>
                  <a:cxn ang="0">
                    <a:pos x="13" y="125"/>
                  </a:cxn>
                  <a:cxn ang="0">
                    <a:pos x="24" y="136"/>
                  </a:cxn>
                </a:cxnLst>
                <a:rect l="0" t="0" r="r" b="b"/>
                <a:pathLst>
                  <a:path w="49" h="136">
                    <a:moveTo>
                      <a:pt x="24" y="136"/>
                    </a:moveTo>
                    <a:lnTo>
                      <a:pt x="32" y="127"/>
                    </a:lnTo>
                    <a:lnTo>
                      <a:pt x="39" y="115"/>
                    </a:lnTo>
                    <a:lnTo>
                      <a:pt x="44" y="98"/>
                    </a:lnTo>
                    <a:lnTo>
                      <a:pt x="49" y="81"/>
                    </a:lnTo>
                    <a:lnTo>
                      <a:pt x="49" y="62"/>
                    </a:lnTo>
                    <a:lnTo>
                      <a:pt x="46" y="41"/>
                    </a:lnTo>
                    <a:lnTo>
                      <a:pt x="39" y="21"/>
                    </a:lnTo>
                    <a:lnTo>
                      <a:pt x="27" y="0"/>
                    </a:lnTo>
                    <a:lnTo>
                      <a:pt x="15" y="13"/>
                    </a:lnTo>
                    <a:lnTo>
                      <a:pt x="6" y="29"/>
                    </a:lnTo>
                    <a:lnTo>
                      <a:pt x="1" y="49"/>
                    </a:lnTo>
                    <a:lnTo>
                      <a:pt x="0" y="70"/>
                    </a:lnTo>
                    <a:lnTo>
                      <a:pt x="1" y="90"/>
                    </a:lnTo>
                    <a:lnTo>
                      <a:pt x="6" y="110"/>
                    </a:lnTo>
                    <a:lnTo>
                      <a:pt x="13" y="125"/>
                    </a:lnTo>
                    <a:lnTo>
                      <a:pt x="24" y="136"/>
                    </a:lnTo>
                    <a:close/>
                  </a:path>
                </a:pathLst>
              </a:custGeom>
              <a:solidFill>
                <a:srgbClr val="00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525" name="Freeform 501"/>
              <p:cNvSpPr>
                <a:spLocks/>
              </p:cNvSpPr>
              <p:nvPr/>
            </p:nvSpPr>
            <p:spPr bwMode="auto">
              <a:xfrm>
                <a:off x="1831" y="1135"/>
                <a:ext cx="49" cy="136"/>
              </a:xfrm>
              <a:custGeom>
                <a:avLst/>
                <a:gdLst/>
                <a:ahLst/>
                <a:cxnLst>
                  <a:cxn ang="0">
                    <a:pos x="24" y="136"/>
                  </a:cxn>
                  <a:cxn ang="0">
                    <a:pos x="24" y="136"/>
                  </a:cxn>
                  <a:cxn ang="0">
                    <a:pos x="32" y="127"/>
                  </a:cxn>
                  <a:cxn ang="0">
                    <a:pos x="39" y="115"/>
                  </a:cxn>
                  <a:cxn ang="0">
                    <a:pos x="44" y="98"/>
                  </a:cxn>
                  <a:cxn ang="0">
                    <a:pos x="49" y="81"/>
                  </a:cxn>
                  <a:cxn ang="0">
                    <a:pos x="49" y="62"/>
                  </a:cxn>
                  <a:cxn ang="0">
                    <a:pos x="46" y="41"/>
                  </a:cxn>
                  <a:cxn ang="0">
                    <a:pos x="39" y="21"/>
                  </a:cxn>
                  <a:cxn ang="0">
                    <a:pos x="27" y="0"/>
                  </a:cxn>
                  <a:cxn ang="0">
                    <a:pos x="27" y="0"/>
                  </a:cxn>
                  <a:cxn ang="0">
                    <a:pos x="15" y="13"/>
                  </a:cxn>
                  <a:cxn ang="0">
                    <a:pos x="6" y="29"/>
                  </a:cxn>
                  <a:cxn ang="0">
                    <a:pos x="1" y="49"/>
                  </a:cxn>
                  <a:cxn ang="0">
                    <a:pos x="0" y="70"/>
                  </a:cxn>
                  <a:cxn ang="0">
                    <a:pos x="1" y="90"/>
                  </a:cxn>
                  <a:cxn ang="0">
                    <a:pos x="6" y="110"/>
                  </a:cxn>
                  <a:cxn ang="0">
                    <a:pos x="13" y="125"/>
                  </a:cxn>
                  <a:cxn ang="0">
                    <a:pos x="24" y="136"/>
                  </a:cxn>
                </a:cxnLst>
                <a:rect l="0" t="0" r="r" b="b"/>
                <a:pathLst>
                  <a:path w="49" h="136">
                    <a:moveTo>
                      <a:pt x="24" y="136"/>
                    </a:moveTo>
                    <a:lnTo>
                      <a:pt x="24" y="136"/>
                    </a:lnTo>
                    <a:lnTo>
                      <a:pt x="32" y="127"/>
                    </a:lnTo>
                    <a:lnTo>
                      <a:pt x="39" y="115"/>
                    </a:lnTo>
                    <a:lnTo>
                      <a:pt x="44" y="98"/>
                    </a:lnTo>
                    <a:lnTo>
                      <a:pt x="49" y="81"/>
                    </a:lnTo>
                    <a:lnTo>
                      <a:pt x="49" y="62"/>
                    </a:lnTo>
                    <a:lnTo>
                      <a:pt x="46" y="41"/>
                    </a:lnTo>
                    <a:lnTo>
                      <a:pt x="39" y="21"/>
                    </a:lnTo>
                    <a:lnTo>
                      <a:pt x="27" y="0"/>
                    </a:lnTo>
                    <a:lnTo>
                      <a:pt x="15" y="13"/>
                    </a:lnTo>
                    <a:lnTo>
                      <a:pt x="6" y="29"/>
                    </a:lnTo>
                    <a:lnTo>
                      <a:pt x="1" y="49"/>
                    </a:lnTo>
                    <a:lnTo>
                      <a:pt x="0" y="70"/>
                    </a:lnTo>
                    <a:lnTo>
                      <a:pt x="1" y="90"/>
                    </a:lnTo>
                    <a:lnTo>
                      <a:pt x="6" y="110"/>
                    </a:lnTo>
                    <a:lnTo>
                      <a:pt x="13" y="125"/>
                    </a:lnTo>
                    <a:lnTo>
                      <a:pt x="24" y="136"/>
                    </a:lnTo>
                  </a:path>
                </a:pathLst>
              </a:custGeom>
              <a:noFill/>
              <a:ln w="0">
                <a:solidFill>
                  <a:srgbClr val="0033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526" name="Freeform 502"/>
              <p:cNvSpPr>
                <a:spLocks/>
              </p:cNvSpPr>
              <p:nvPr/>
            </p:nvSpPr>
            <p:spPr bwMode="auto">
              <a:xfrm>
                <a:off x="1843" y="1229"/>
                <a:ext cx="26" cy="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" y="20"/>
                  </a:cxn>
                  <a:cxn ang="0">
                    <a:pos x="26" y="10"/>
                  </a:cxn>
                </a:cxnLst>
                <a:rect l="0" t="0" r="r" b="b"/>
                <a:pathLst>
                  <a:path w="26" h="20">
                    <a:moveTo>
                      <a:pt x="0" y="0"/>
                    </a:moveTo>
                    <a:lnTo>
                      <a:pt x="12" y="20"/>
                    </a:lnTo>
                    <a:lnTo>
                      <a:pt x="26" y="10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527" name="Freeform 503"/>
              <p:cNvSpPr>
                <a:spLocks/>
              </p:cNvSpPr>
              <p:nvPr/>
            </p:nvSpPr>
            <p:spPr bwMode="auto">
              <a:xfrm>
                <a:off x="1840" y="1208"/>
                <a:ext cx="29" cy="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20"/>
                  </a:cxn>
                  <a:cxn ang="0">
                    <a:pos x="29" y="7"/>
                  </a:cxn>
                </a:cxnLst>
                <a:rect l="0" t="0" r="r" b="b"/>
                <a:pathLst>
                  <a:path w="29" h="20">
                    <a:moveTo>
                      <a:pt x="0" y="0"/>
                    </a:moveTo>
                    <a:lnTo>
                      <a:pt x="15" y="20"/>
                    </a:lnTo>
                    <a:lnTo>
                      <a:pt x="29" y="7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528" name="Freeform 504"/>
              <p:cNvSpPr>
                <a:spLocks/>
              </p:cNvSpPr>
              <p:nvPr/>
            </p:nvSpPr>
            <p:spPr bwMode="auto">
              <a:xfrm>
                <a:off x="1841" y="1185"/>
                <a:ext cx="29" cy="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6" y="20"/>
                  </a:cxn>
                  <a:cxn ang="0">
                    <a:pos x="29" y="6"/>
                  </a:cxn>
                </a:cxnLst>
                <a:rect l="0" t="0" r="r" b="b"/>
                <a:pathLst>
                  <a:path w="29" h="20">
                    <a:moveTo>
                      <a:pt x="0" y="0"/>
                    </a:moveTo>
                    <a:lnTo>
                      <a:pt x="16" y="20"/>
                    </a:lnTo>
                    <a:lnTo>
                      <a:pt x="29" y="6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529" name="Freeform 505"/>
              <p:cNvSpPr>
                <a:spLocks/>
              </p:cNvSpPr>
              <p:nvPr/>
            </p:nvSpPr>
            <p:spPr bwMode="auto">
              <a:xfrm>
                <a:off x="1847" y="1169"/>
                <a:ext cx="23" cy="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1" y="13"/>
                  </a:cxn>
                  <a:cxn ang="0">
                    <a:pos x="23" y="1"/>
                  </a:cxn>
                </a:cxnLst>
                <a:rect l="0" t="0" r="r" b="b"/>
                <a:pathLst>
                  <a:path w="23" h="13">
                    <a:moveTo>
                      <a:pt x="0" y="0"/>
                    </a:moveTo>
                    <a:lnTo>
                      <a:pt x="11" y="13"/>
                    </a:lnTo>
                    <a:lnTo>
                      <a:pt x="23" y="1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530" name="Line 506"/>
              <p:cNvSpPr>
                <a:spLocks noChangeShapeType="1"/>
              </p:cNvSpPr>
              <p:nvPr/>
            </p:nvSpPr>
            <p:spPr bwMode="auto">
              <a:xfrm flipV="1">
                <a:off x="1855" y="1153"/>
                <a:ext cx="2" cy="115"/>
              </a:xfrm>
              <a:prstGeom prst="line">
                <a:avLst/>
              </a:pr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531" name="Freeform 507"/>
              <p:cNvSpPr>
                <a:spLocks/>
              </p:cNvSpPr>
              <p:nvPr/>
            </p:nvSpPr>
            <p:spPr bwMode="auto">
              <a:xfrm>
                <a:off x="1863" y="1411"/>
                <a:ext cx="13" cy="14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9" y="1"/>
                  </a:cxn>
                  <a:cxn ang="0">
                    <a:pos x="11" y="2"/>
                  </a:cxn>
                  <a:cxn ang="0">
                    <a:pos x="12" y="5"/>
                  </a:cxn>
                  <a:cxn ang="0">
                    <a:pos x="13" y="8"/>
                  </a:cxn>
                  <a:cxn ang="0">
                    <a:pos x="12" y="10"/>
                  </a:cxn>
                  <a:cxn ang="0">
                    <a:pos x="11" y="12"/>
                  </a:cxn>
                  <a:cxn ang="0">
                    <a:pos x="9" y="13"/>
                  </a:cxn>
                  <a:cxn ang="0">
                    <a:pos x="6" y="14"/>
                  </a:cxn>
                  <a:cxn ang="0">
                    <a:pos x="4" y="13"/>
                  </a:cxn>
                  <a:cxn ang="0">
                    <a:pos x="2" y="12"/>
                  </a:cxn>
                  <a:cxn ang="0">
                    <a:pos x="1" y="10"/>
                  </a:cxn>
                  <a:cxn ang="0">
                    <a:pos x="0" y="8"/>
                  </a:cxn>
                  <a:cxn ang="0">
                    <a:pos x="1" y="5"/>
                  </a:cxn>
                  <a:cxn ang="0">
                    <a:pos x="2" y="2"/>
                  </a:cxn>
                  <a:cxn ang="0">
                    <a:pos x="4" y="1"/>
                  </a:cxn>
                  <a:cxn ang="0">
                    <a:pos x="6" y="0"/>
                  </a:cxn>
                </a:cxnLst>
                <a:rect l="0" t="0" r="r" b="b"/>
                <a:pathLst>
                  <a:path w="13" h="14">
                    <a:moveTo>
                      <a:pt x="6" y="0"/>
                    </a:moveTo>
                    <a:lnTo>
                      <a:pt x="9" y="1"/>
                    </a:lnTo>
                    <a:lnTo>
                      <a:pt x="11" y="2"/>
                    </a:lnTo>
                    <a:lnTo>
                      <a:pt x="12" y="5"/>
                    </a:lnTo>
                    <a:lnTo>
                      <a:pt x="13" y="8"/>
                    </a:lnTo>
                    <a:lnTo>
                      <a:pt x="12" y="10"/>
                    </a:lnTo>
                    <a:lnTo>
                      <a:pt x="11" y="12"/>
                    </a:lnTo>
                    <a:lnTo>
                      <a:pt x="9" y="13"/>
                    </a:lnTo>
                    <a:lnTo>
                      <a:pt x="6" y="14"/>
                    </a:lnTo>
                    <a:lnTo>
                      <a:pt x="4" y="13"/>
                    </a:lnTo>
                    <a:lnTo>
                      <a:pt x="2" y="12"/>
                    </a:lnTo>
                    <a:lnTo>
                      <a:pt x="1" y="10"/>
                    </a:lnTo>
                    <a:lnTo>
                      <a:pt x="0" y="8"/>
                    </a:lnTo>
                    <a:lnTo>
                      <a:pt x="1" y="5"/>
                    </a:lnTo>
                    <a:lnTo>
                      <a:pt x="2" y="2"/>
                    </a:lnTo>
                    <a:lnTo>
                      <a:pt x="4" y="1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532" name="Freeform 508"/>
              <p:cNvSpPr>
                <a:spLocks/>
              </p:cNvSpPr>
              <p:nvPr/>
            </p:nvSpPr>
            <p:spPr bwMode="auto">
              <a:xfrm>
                <a:off x="1863" y="1411"/>
                <a:ext cx="13" cy="14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0"/>
                  </a:cxn>
                  <a:cxn ang="0">
                    <a:pos x="9" y="1"/>
                  </a:cxn>
                  <a:cxn ang="0">
                    <a:pos x="11" y="2"/>
                  </a:cxn>
                  <a:cxn ang="0">
                    <a:pos x="12" y="5"/>
                  </a:cxn>
                  <a:cxn ang="0">
                    <a:pos x="13" y="8"/>
                  </a:cxn>
                  <a:cxn ang="0">
                    <a:pos x="13" y="8"/>
                  </a:cxn>
                  <a:cxn ang="0">
                    <a:pos x="12" y="10"/>
                  </a:cxn>
                  <a:cxn ang="0">
                    <a:pos x="11" y="12"/>
                  </a:cxn>
                  <a:cxn ang="0">
                    <a:pos x="9" y="13"/>
                  </a:cxn>
                  <a:cxn ang="0">
                    <a:pos x="6" y="14"/>
                  </a:cxn>
                  <a:cxn ang="0">
                    <a:pos x="6" y="14"/>
                  </a:cxn>
                  <a:cxn ang="0">
                    <a:pos x="4" y="13"/>
                  </a:cxn>
                  <a:cxn ang="0">
                    <a:pos x="2" y="12"/>
                  </a:cxn>
                  <a:cxn ang="0">
                    <a:pos x="1" y="10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1" y="5"/>
                  </a:cxn>
                  <a:cxn ang="0">
                    <a:pos x="2" y="2"/>
                  </a:cxn>
                  <a:cxn ang="0">
                    <a:pos x="4" y="1"/>
                  </a:cxn>
                  <a:cxn ang="0">
                    <a:pos x="6" y="0"/>
                  </a:cxn>
                </a:cxnLst>
                <a:rect l="0" t="0" r="r" b="b"/>
                <a:pathLst>
                  <a:path w="13" h="14">
                    <a:moveTo>
                      <a:pt x="6" y="0"/>
                    </a:moveTo>
                    <a:lnTo>
                      <a:pt x="6" y="0"/>
                    </a:lnTo>
                    <a:lnTo>
                      <a:pt x="9" y="1"/>
                    </a:lnTo>
                    <a:lnTo>
                      <a:pt x="11" y="2"/>
                    </a:lnTo>
                    <a:lnTo>
                      <a:pt x="12" y="5"/>
                    </a:lnTo>
                    <a:lnTo>
                      <a:pt x="13" y="8"/>
                    </a:lnTo>
                    <a:lnTo>
                      <a:pt x="12" y="10"/>
                    </a:lnTo>
                    <a:lnTo>
                      <a:pt x="11" y="12"/>
                    </a:lnTo>
                    <a:lnTo>
                      <a:pt x="9" y="13"/>
                    </a:lnTo>
                    <a:lnTo>
                      <a:pt x="6" y="14"/>
                    </a:lnTo>
                    <a:lnTo>
                      <a:pt x="4" y="13"/>
                    </a:lnTo>
                    <a:lnTo>
                      <a:pt x="2" y="12"/>
                    </a:lnTo>
                    <a:lnTo>
                      <a:pt x="1" y="10"/>
                    </a:lnTo>
                    <a:lnTo>
                      <a:pt x="0" y="8"/>
                    </a:lnTo>
                    <a:lnTo>
                      <a:pt x="1" y="5"/>
                    </a:lnTo>
                    <a:lnTo>
                      <a:pt x="2" y="2"/>
                    </a:lnTo>
                    <a:lnTo>
                      <a:pt x="4" y="1"/>
                    </a:lnTo>
                    <a:lnTo>
                      <a:pt x="6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533" name="Freeform 509"/>
              <p:cNvSpPr>
                <a:spLocks/>
              </p:cNvSpPr>
              <p:nvPr/>
            </p:nvSpPr>
            <p:spPr bwMode="auto">
              <a:xfrm>
                <a:off x="1832" y="1411"/>
                <a:ext cx="14" cy="14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10" y="1"/>
                  </a:cxn>
                  <a:cxn ang="0">
                    <a:pos x="12" y="2"/>
                  </a:cxn>
                  <a:cxn ang="0">
                    <a:pos x="13" y="5"/>
                  </a:cxn>
                  <a:cxn ang="0">
                    <a:pos x="14" y="8"/>
                  </a:cxn>
                  <a:cxn ang="0">
                    <a:pos x="13" y="10"/>
                  </a:cxn>
                  <a:cxn ang="0">
                    <a:pos x="12" y="12"/>
                  </a:cxn>
                  <a:cxn ang="0">
                    <a:pos x="10" y="13"/>
                  </a:cxn>
                  <a:cxn ang="0">
                    <a:pos x="8" y="14"/>
                  </a:cxn>
                  <a:cxn ang="0">
                    <a:pos x="5" y="13"/>
                  </a:cxn>
                  <a:cxn ang="0">
                    <a:pos x="2" y="12"/>
                  </a:cxn>
                  <a:cxn ang="0">
                    <a:pos x="1" y="10"/>
                  </a:cxn>
                  <a:cxn ang="0">
                    <a:pos x="0" y="8"/>
                  </a:cxn>
                  <a:cxn ang="0">
                    <a:pos x="1" y="5"/>
                  </a:cxn>
                  <a:cxn ang="0">
                    <a:pos x="2" y="2"/>
                  </a:cxn>
                  <a:cxn ang="0">
                    <a:pos x="5" y="1"/>
                  </a:cxn>
                  <a:cxn ang="0">
                    <a:pos x="8" y="0"/>
                  </a:cxn>
                </a:cxnLst>
                <a:rect l="0" t="0" r="r" b="b"/>
                <a:pathLst>
                  <a:path w="14" h="14">
                    <a:moveTo>
                      <a:pt x="8" y="0"/>
                    </a:moveTo>
                    <a:lnTo>
                      <a:pt x="10" y="1"/>
                    </a:lnTo>
                    <a:lnTo>
                      <a:pt x="12" y="2"/>
                    </a:lnTo>
                    <a:lnTo>
                      <a:pt x="13" y="5"/>
                    </a:lnTo>
                    <a:lnTo>
                      <a:pt x="14" y="8"/>
                    </a:lnTo>
                    <a:lnTo>
                      <a:pt x="13" y="10"/>
                    </a:lnTo>
                    <a:lnTo>
                      <a:pt x="12" y="12"/>
                    </a:lnTo>
                    <a:lnTo>
                      <a:pt x="10" y="13"/>
                    </a:lnTo>
                    <a:lnTo>
                      <a:pt x="8" y="14"/>
                    </a:lnTo>
                    <a:lnTo>
                      <a:pt x="5" y="13"/>
                    </a:lnTo>
                    <a:lnTo>
                      <a:pt x="2" y="12"/>
                    </a:lnTo>
                    <a:lnTo>
                      <a:pt x="1" y="10"/>
                    </a:lnTo>
                    <a:lnTo>
                      <a:pt x="0" y="8"/>
                    </a:lnTo>
                    <a:lnTo>
                      <a:pt x="1" y="5"/>
                    </a:lnTo>
                    <a:lnTo>
                      <a:pt x="2" y="2"/>
                    </a:lnTo>
                    <a:lnTo>
                      <a:pt x="5" y="1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534" name="Freeform 510"/>
              <p:cNvSpPr>
                <a:spLocks/>
              </p:cNvSpPr>
              <p:nvPr/>
            </p:nvSpPr>
            <p:spPr bwMode="auto">
              <a:xfrm>
                <a:off x="1832" y="1411"/>
                <a:ext cx="14" cy="14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8" y="0"/>
                  </a:cxn>
                  <a:cxn ang="0">
                    <a:pos x="10" y="1"/>
                  </a:cxn>
                  <a:cxn ang="0">
                    <a:pos x="12" y="2"/>
                  </a:cxn>
                  <a:cxn ang="0">
                    <a:pos x="13" y="5"/>
                  </a:cxn>
                  <a:cxn ang="0">
                    <a:pos x="14" y="8"/>
                  </a:cxn>
                  <a:cxn ang="0">
                    <a:pos x="14" y="8"/>
                  </a:cxn>
                  <a:cxn ang="0">
                    <a:pos x="13" y="10"/>
                  </a:cxn>
                  <a:cxn ang="0">
                    <a:pos x="12" y="12"/>
                  </a:cxn>
                  <a:cxn ang="0">
                    <a:pos x="10" y="13"/>
                  </a:cxn>
                  <a:cxn ang="0">
                    <a:pos x="8" y="14"/>
                  </a:cxn>
                  <a:cxn ang="0">
                    <a:pos x="8" y="14"/>
                  </a:cxn>
                  <a:cxn ang="0">
                    <a:pos x="5" y="13"/>
                  </a:cxn>
                  <a:cxn ang="0">
                    <a:pos x="2" y="12"/>
                  </a:cxn>
                  <a:cxn ang="0">
                    <a:pos x="1" y="10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1" y="5"/>
                  </a:cxn>
                  <a:cxn ang="0">
                    <a:pos x="2" y="2"/>
                  </a:cxn>
                  <a:cxn ang="0">
                    <a:pos x="5" y="1"/>
                  </a:cxn>
                  <a:cxn ang="0">
                    <a:pos x="8" y="0"/>
                  </a:cxn>
                </a:cxnLst>
                <a:rect l="0" t="0" r="r" b="b"/>
                <a:pathLst>
                  <a:path w="14" h="14">
                    <a:moveTo>
                      <a:pt x="8" y="0"/>
                    </a:moveTo>
                    <a:lnTo>
                      <a:pt x="8" y="0"/>
                    </a:lnTo>
                    <a:lnTo>
                      <a:pt x="10" y="1"/>
                    </a:lnTo>
                    <a:lnTo>
                      <a:pt x="12" y="2"/>
                    </a:lnTo>
                    <a:lnTo>
                      <a:pt x="13" y="5"/>
                    </a:lnTo>
                    <a:lnTo>
                      <a:pt x="14" y="8"/>
                    </a:lnTo>
                    <a:lnTo>
                      <a:pt x="13" y="10"/>
                    </a:lnTo>
                    <a:lnTo>
                      <a:pt x="12" y="12"/>
                    </a:lnTo>
                    <a:lnTo>
                      <a:pt x="10" y="13"/>
                    </a:lnTo>
                    <a:lnTo>
                      <a:pt x="8" y="14"/>
                    </a:lnTo>
                    <a:lnTo>
                      <a:pt x="5" y="13"/>
                    </a:lnTo>
                    <a:lnTo>
                      <a:pt x="2" y="12"/>
                    </a:lnTo>
                    <a:lnTo>
                      <a:pt x="1" y="10"/>
                    </a:lnTo>
                    <a:lnTo>
                      <a:pt x="0" y="8"/>
                    </a:lnTo>
                    <a:lnTo>
                      <a:pt x="1" y="5"/>
                    </a:lnTo>
                    <a:lnTo>
                      <a:pt x="2" y="2"/>
                    </a:lnTo>
                    <a:lnTo>
                      <a:pt x="5" y="1"/>
                    </a:lnTo>
                    <a:lnTo>
                      <a:pt x="8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535" name="Freeform 511"/>
              <p:cNvSpPr>
                <a:spLocks/>
              </p:cNvSpPr>
              <p:nvPr/>
            </p:nvSpPr>
            <p:spPr bwMode="auto">
              <a:xfrm>
                <a:off x="1858" y="1312"/>
                <a:ext cx="88" cy="100"/>
              </a:xfrm>
              <a:custGeom>
                <a:avLst/>
                <a:gdLst/>
                <a:ahLst/>
                <a:cxnLst>
                  <a:cxn ang="0">
                    <a:pos x="2" y="100"/>
                  </a:cxn>
                  <a:cxn ang="0">
                    <a:pos x="14" y="98"/>
                  </a:cxn>
                  <a:cxn ang="0">
                    <a:pos x="28" y="94"/>
                  </a:cxn>
                  <a:cxn ang="0">
                    <a:pos x="42" y="86"/>
                  </a:cxn>
                  <a:cxn ang="0">
                    <a:pos x="56" y="75"/>
                  </a:cxn>
                  <a:cxn ang="0">
                    <a:pos x="68" y="61"/>
                  </a:cxn>
                  <a:cxn ang="0">
                    <a:pos x="79" y="43"/>
                  </a:cxn>
                  <a:cxn ang="0">
                    <a:pos x="86" y="23"/>
                  </a:cxn>
                  <a:cxn ang="0">
                    <a:pos x="88" y="0"/>
                  </a:cxn>
                  <a:cxn ang="0">
                    <a:pos x="70" y="1"/>
                  </a:cxn>
                  <a:cxn ang="0">
                    <a:pos x="53" y="7"/>
                  </a:cxn>
                  <a:cxn ang="0">
                    <a:pos x="37" y="18"/>
                  </a:cxn>
                  <a:cxn ang="0">
                    <a:pos x="23" y="32"/>
                  </a:cxn>
                  <a:cxn ang="0">
                    <a:pos x="11" y="49"/>
                  </a:cxn>
                  <a:cxn ang="0">
                    <a:pos x="3" y="67"/>
                  </a:cxn>
                  <a:cxn ang="0">
                    <a:pos x="0" y="84"/>
                  </a:cxn>
                  <a:cxn ang="0">
                    <a:pos x="2" y="100"/>
                  </a:cxn>
                </a:cxnLst>
                <a:rect l="0" t="0" r="r" b="b"/>
                <a:pathLst>
                  <a:path w="88" h="100">
                    <a:moveTo>
                      <a:pt x="2" y="100"/>
                    </a:moveTo>
                    <a:lnTo>
                      <a:pt x="14" y="98"/>
                    </a:lnTo>
                    <a:lnTo>
                      <a:pt x="28" y="94"/>
                    </a:lnTo>
                    <a:lnTo>
                      <a:pt x="42" y="86"/>
                    </a:lnTo>
                    <a:lnTo>
                      <a:pt x="56" y="75"/>
                    </a:lnTo>
                    <a:lnTo>
                      <a:pt x="68" y="61"/>
                    </a:lnTo>
                    <a:lnTo>
                      <a:pt x="79" y="43"/>
                    </a:lnTo>
                    <a:lnTo>
                      <a:pt x="86" y="23"/>
                    </a:lnTo>
                    <a:lnTo>
                      <a:pt x="88" y="0"/>
                    </a:lnTo>
                    <a:lnTo>
                      <a:pt x="70" y="1"/>
                    </a:lnTo>
                    <a:lnTo>
                      <a:pt x="53" y="7"/>
                    </a:lnTo>
                    <a:lnTo>
                      <a:pt x="37" y="18"/>
                    </a:lnTo>
                    <a:lnTo>
                      <a:pt x="23" y="32"/>
                    </a:lnTo>
                    <a:lnTo>
                      <a:pt x="11" y="49"/>
                    </a:lnTo>
                    <a:lnTo>
                      <a:pt x="3" y="67"/>
                    </a:lnTo>
                    <a:lnTo>
                      <a:pt x="0" y="84"/>
                    </a:lnTo>
                    <a:lnTo>
                      <a:pt x="2" y="100"/>
                    </a:lnTo>
                    <a:close/>
                  </a:path>
                </a:pathLst>
              </a:custGeom>
              <a:solidFill>
                <a:srgbClr val="00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536" name="Freeform 512"/>
              <p:cNvSpPr>
                <a:spLocks/>
              </p:cNvSpPr>
              <p:nvPr/>
            </p:nvSpPr>
            <p:spPr bwMode="auto">
              <a:xfrm>
                <a:off x="1858" y="1312"/>
                <a:ext cx="88" cy="100"/>
              </a:xfrm>
              <a:custGeom>
                <a:avLst/>
                <a:gdLst/>
                <a:ahLst/>
                <a:cxnLst>
                  <a:cxn ang="0">
                    <a:pos x="2" y="100"/>
                  </a:cxn>
                  <a:cxn ang="0">
                    <a:pos x="2" y="100"/>
                  </a:cxn>
                  <a:cxn ang="0">
                    <a:pos x="14" y="98"/>
                  </a:cxn>
                  <a:cxn ang="0">
                    <a:pos x="28" y="94"/>
                  </a:cxn>
                  <a:cxn ang="0">
                    <a:pos x="42" y="86"/>
                  </a:cxn>
                  <a:cxn ang="0">
                    <a:pos x="56" y="75"/>
                  </a:cxn>
                  <a:cxn ang="0">
                    <a:pos x="68" y="61"/>
                  </a:cxn>
                  <a:cxn ang="0">
                    <a:pos x="79" y="43"/>
                  </a:cxn>
                  <a:cxn ang="0">
                    <a:pos x="86" y="23"/>
                  </a:cxn>
                  <a:cxn ang="0">
                    <a:pos x="88" y="0"/>
                  </a:cxn>
                  <a:cxn ang="0">
                    <a:pos x="88" y="0"/>
                  </a:cxn>
                  <a:cxn ang="0">
                    <a:pos x="70" y="1"/>
                  </a:cxn>
                  <a:cxn ang="0">
                    <a:pos x="53" y="7"/>
                  </a:cxn>
                  <a:cxn ang="0">
                    <a:pos x="37" y="18"/>
                  </a:cxn>
                  <a:cxn ang="0">
                    <a:pos x="23" y="32"/>
                  </a:cxn>
                  <a:cxn ang="0">
                    <a:pos x="11" y="49"/>
                  </a:cxn>
                  <a:cxn ang="0">
                    <a:pos x="3" y="67"/>
                  </a:cxn>
                  <a:cxn ang="0">
                    <a:pos x="0" y="84"/>
                  </a:cxn>
                  <a:cxn ang="0">
                    <a:pos x="2" y="100"/>
                  </a:cxn>
                </a:cxnLst>
                <a:rect l="0" t="0" r="r" b="b"/>
                <a:pathLst>
                  <a:path w="88" h="100">
                    <a:moveTo>
                      <a:pt x="2" y="100"/>
                    </a:moveTo>
                    <a:lnTo>
                      <a:pt x="2" y="100"/>
                    </a:lnTo>
                    <a:lnTo>
                      <a:pt x="14" y="98"/>
                    </a:lnTo>
                    <a:lnTo>
                      <a:pt x="28" y="94"/>
                    </a:lnTo>
                    <a:lnTo>
                      <a:pt x="42" y="86"/>
                    </a:lnTo>
                    <a:lnTo>
                      <a:pt x="56" y="75"/>
                    </a:lnTo>
                    <a:lnTo>
                      <a:pt x="68" y="61"/>
                    </a:lnTo>
                    <a:lnTo>
                      <a:pt x="79" y="43"/>
                    </a:lnTo>
                    <a:lnTo>
                      <a:pt x="86" y="23"/>
                    </a:lnTo>
                    <a:lnTo>
                      <a:pt x="88" y="0"/>
                    </a:lnTo>
                    <a:lnTo>
                      <a:pt x="70" y="1"/>
                    </a:lnTo>
                    <a:lnTo>
                      <a:pt x="53" y="7"/>
                    </a:lnTo>
                    <a:lnTo>
                      <a:pt x="37" y="18"/>
                    </a:lnTo>
                    <a:lnTo>
                      <a:pt x="23" y="32"/>
                    </a:lnTo>
                    <a:lnTo>
                      <a:pt x="11" y="49"/>
                    </a:lnTo>
                    <a:lnTo>
                      <a:pt x="3" y="67"/>
                    </a:lnTo>
                    <a:lnTo>
                      <a:pt x="0" y="84"/>
                    </a:lnTo>
                    <a:lnTo>
                      <a:pt x="2" y="100"/>
                    </a:lnTo>
                  </a:path>
                </a:pathLst>
              </a:custGeom>
              <a:noFill/>
              <a:ln w="0">
                <a:solidFill>
                  <a:srgbClr val="0033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537" name="Freeform 513"/>
              <p:cNvSpPr>
                <a:spLocks/>
              </p:cNvSpPr>
              <p:nvPr/>
            </p:nvSpPr>
            <p:spPr bwMode="auto">
              <a:xfrm>
                <a:off x="1873" y="1372"/>
                <a:ext cx="18" cy="25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0" y="22"/>
                  </a:cxn>
                  <a:cxn ang="0">
                    <a:pos x="18" y="25"/>
                  </a:cxn>
                </a:cxnLst>
                <a:rect l="0" t="0" r="r" b="b"/>
                <a:pathLst>
                  <a:path w="18" h="25">
                    <a:moveTo>
                      <a:pt x="3" y="0"/>
                    </a:moveTo>
                    <a:lnTo>
                      <a:pt x="0" y="22"/>
                    </a:lnTo>
                    <a:lnTo>
                      <a:pt x="18" y="25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538" name="Freeform 514"/>
              <p:cNvSpPr>
                <a:spLocks/>
              </p:cNvSpPr>
              <p:nvPr/>
            </p:nvSpPr>
            <p:spPr bwMode="auto">
              <a:xfrm>
                <a:off x="1888" y="1353"/>
                <a:ext cx="17" cy="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5"/>
                  </a:cxn>
                  <a:cxn ang="0">
                    <a:pos x="17" y="25"/>
                  </a:cxn>
                </a:cxnLst>
                <a:rect l="0" t="0" r="r" b="b"/>
                <a:pathLst>
                  <a:path w="17" h="25">
                    <a:moveTo>
                      <a:pt x="0" y="0"/>
                    </a:moveTo>
                    <a:lnTo>
                      <a:pt x="0" y="25"/>
                    </a:lnTo>
                    <a:lnTo>
                      <a:pt x="17" y="25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539" name="Freeform 515"/>
              <p:cNvSpPr>
                <a:spLocks/>
              </p:cNvSpPr>
              <p:nvPr/>
            </p:nvSpPr>
            <p:spPr bwMode="auto">
              <a:xfrm>
                <a:off x="1902" y="1338"/>
                <a:ext cx="20" cy="2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4"/>
                  </a:cxn>
                  <a:cxn ang="0">
                    <a:pos x="20" y="23"/>
                  </a:cxn>
                </a:cxnLst>
                <a:rect l="0" t="0" r="r" b="b"/>
                <a:pathLst>
                  <a:path w="20" h="24">
                    <a:moveTo>
                      <a:pt x="0" y="0"/>
                    </a:moveTo>
                    <a:lnTo>
                      <a:pt x="0" y="24"/>
                    </a:lnTo>
                    <a:lnTo>
                      <a:pt x="20" y="23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540" name="Freeform 516"/>
              <p:cNvSpPr>
                <a:spLocks/>
              </p:cNvSpPr>
              <p:nvPr/>
            </p:nvSpPr>
            <p:spPr bwMode="auto">
              <a:xfrm>
                <a:off x="1916" y="1329"/>
                <a:ext cx="19" cy="1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18"/>
                  </a:cxn>
                  <a:cxn ang="0">
                    <a:pos x="19" y="18"/>
                  </a:cxn>
                </a:cxnLst>
                <a:rect l="0" t="0" r="r" b="b"/>
                <a:pathLst>
                  <a:path w="19" h="18">
                    <a:moveTo>
                      <a:pt x="0" y="0"/>
                    </a:moveTo>
                    <a:lnTo>
                      <a:pt x="1" y="18"/>
                    </a:lnTo>
                    <a:lnTo>
                      <a:pt x="19" y="18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541" name="Line 517"/>
              <p:cNvSpPr>
                <a:spLocks noChangeShapeType="1"/>
              </p:cNvSpPr>
              <p:nvPr/>
            </p:nvSpPr>
            <p:spPr bwMode="auto">
              <a:xfrm flipV="1">
                <a:off x="1863" y="1323"/>
                <a:ext cx="72" cy="84"/>
              </a:xfrm>
              <a:prstGeom prst="line">
                <a:avLst/>
              </a:pr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542" name="Freeform 518"/>
              <p:cNvSpPr>
                <a:spLocks/>
              </p:cNvSpPr>
              <p:nvPr/>
            </p:nvSpPr>
            <p:spPr bwMode="auto">
              <a:xfrm>
                <a:off x="1764" y="1312"/>
                <a:ext cx="88" cy="100"/>
              </a:xfrm>
              <a:custGeom>
                <a:avLst/>
                <a:gdLst/>
                <a:ahLst/>
                <a:cxnLst>
                  <a:cxn ang="0">
                    <a:pos x="86" y="100"/>
                  </a:cxn>
                  <a:cxn ang="0">
                    <a:pos x="74" y="98"/>
                  </a:cxn>
                  <a:cxn ang="0">
                    <a:pos x="60" y="94"/>
                  </a:cxn>
                  <a:cxn ang="0">
                    <a:pos x="46" y="86"/>
                  </a:cxn>
                  <a:cxn ang="0">
                    <a:pos x="32" y="75"/>
                  </a:cxn>
                  <a:cxn ang="0">
                    <a:pos x="20" y="61"/>
                  </a:cxn>
                  <a:cxn ang="0">
                    <a:pos x="9" y="43"/>
                  </a:cxn>
                  <a:cxn ang="0">
                    <a:pos x="2" y="23"/>
                  </a:cxn>
                  <a:cxn ang="0">
                    <a:pos x="0" y="0"/>
                  </a:cxn>
                  <a:cxn ang="0">
                    <a:pos x="18" y="1"/>
                  </a:cxn>
                  <a:cxn ang="0">
                    <a:pos x="36" y="7"/>
                  </a:cxn>
                  <a:cxn ang="0">
                    <a:pos x="51" y="18"/>
                  </a:cxn>
                  <a:cxn ang="0">
                    <a:pos x="67" y="32"/>
                  </a:cxn>
                  <a:cxn ang="0">
                    <a:pos x="78" y="49"/>
                  </a:cxn>
                  <a:cxn ang="0">
                    <a:pos x="85" y="67"/>
                  </a:cxn>
                  <a:cxn ang="0">
                    <a:pos x="88" y="84"/>
                  </a:cxn>
                  <a:cxn ang="0">
                    <a:pos x="86" y="100"/>
                  </a:cxn>
                </a:cxnLst>
                <a:rect l="0" t="0" r="r" b="b"/>
                <a:pathLst>
                  <a:path w="88" h="100">
                    <a:moveTo>
                      <a:pt x="86" y="100"/>
                    </a:moveTo>
                    <a:lnTo>
                      <a:pt x="74" y="98"/>
                    </a:lnTo>
                    <a:lnTo>
                      <a:pt x="60" y="94"/>
                    </a:lnTo>
                    <a:lnTo>
                      <a:pt x="46" y="86"/>
                    </a:lnTo>
                    <a:lnTo>
                      <a:pt x="32" y="75"/>
                    </a:lnTo>
                    <a:lnTo>
                      <a:pt x="20" y="61"/>
                    </a:lnTo>
                    <a:lnTo>
                      <a:pt x="9" y="43"/>
                    </a:lnTo>
                    <a:lnTo>
                      <a:pt x="2" y="23"/>
                    </a:lnTo>
                    <a:lnTo>
                      <a:pt x="0" y="0"/>
                    </a:lnTo>
                    <a:lnTo>
                      <a:pt x="18" y="1"/>
                    </a:lnTo>
                    <a:lnTo>
                      <a:pt x="36" y="7"/>
                    </a:lnTo>
                    <a:lnTo>
                      <a:pt x="51" y="18"/>
                    </a:lnTo>
                    <a:lnTo>
                      <a:pt x="67" y="32"/>
                    </a:lnTo>
                    <a:lnTo>
                      <a:pt x="78" y="49"/>
                    </a:lnTo>
                    <a:lnTo>
                      <a:pt x="85" y="67"/>
                    </a:lnTo>
                    <a:lnTo>
                      <a:pt x="88" y="84"/>
                    </a:lnTo>
                    <a:lnTo>
                      <a:pt x="86" y="100"/>
                    </a:lnTo>
                    <a:close/>
                  </a:path>
                </a:pathLst>
              </a:custGeom>
              <a:solidFill>
                <a:srgbClr val="00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543" name="Freeform 519"/>
              <p:cNvSpPr>
                <a:spLocks/>
              </p:cNvSpPr>
              <p:nvPr/>
            </p:nvSpPr>
            <p:spPr bwMode="auto">
              <a:xfrm>
                <a:off x="1764" y="1312"/>
                <a:ext cx="88" cy="100"/>
              </a:xfrm>
              <a:custGeom>
                <a:avLst/>
                <a:gdLst/>
                <a:ahLst/>
                <a:cxnLst>
                  <a:cxn ang="0">
                    <a:pos x="86" y="100"/>
                  </a:cxn>
                  <a:cxn ang="0">
                    <a:pos x="86" y="100"/>
                  </a:cxn>
                  <a:cxn ang="0">
                    <a:pos x="74" y="98"/>
                  </a:cxn>
                  <a:cxn ang="0">
                    <a:pos x="60" y="94"/>
                  </a:cxn>
                  <a:cxn ang="0">
                    <a:pos x="46" y="86"/>
                  </a:cxn>
                  <a:cxn ang="0">
                    <a:pos x="32" y="75"/>
                  </a:cxn>
                  <a:cxn ang="0">
                    <a:pos x="20" y="61"/>
                  </a:cxn>
                  <a:cxn ang="0">
                    <a:pos x="9" y="43"/>
                  </a:cxn>
                  <a:cxn ang="0">
                    <a:pos x="2" y="23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18" y="1"/>
                  </a:cxn>
                  <a:cxn ang="0">
                    <a:pos x="36" y="7"/>
                  </a:cxn>
                  <a:cxn ang="0">
                    <a:pos x="51" y="18"/>
                  </a:cxn>
                  <a:cxn ang="0">
                    <a:pos x="67" y="32"/>
                  </a:cxn>
                  <a:cxn ang="0">
                    <a:pos x="78" y="49"/>
                  </a:cxn>
                  <a:cxn ang="0">
                    <a:pos x="85" y="67"/>
                  </a:cxn>
                  <a:cxn ang="0">
                    <a:pos x="88" y="84"/>
                  </a:cxn>
                  <a:cxn ang="0">
                    <a:pos x="86" y="100"/>
                  </a:cxn>
                </a:cxnLst>
                <a:rect l="0" t="0" r="r" b="b"/>
                <a:pathLst>
                  <a:path w="88" h="100">
                    <a:moveTo>
                      <a:pt x="86" y="100"/>
                    </a:moveTo>
                    <a:lnTo>
                      <a:pt x="86" y="100"/>
                    </a:lnTo>
                    <a:lnTo>
                      <a:pt x="74" y="98"/>
                    </a:lnTo>
                    <a:lnTo>
                      <a:pt x="60" y="94"/>
                    </a:lnTo>
                    <a:lnTo>
                      <a:pt x="46" y="86"/>
                    </a:lnTo>
                    <a:lnTo>
                      <a:pt x="32" y="75"/>
                    </a:lnTo>
                    <a:lnTo>
                      <a:pt x="20" y="61"/>
                    </a:lnTo>
                    <a:lnTo>
                      <a:pt x="9" y="43"/>
                    </a:lnTo>
                    <a:lnTo>
                      <a:pt x="2" y="23"/>
                    </a:lnTo>
                    <a:lnTo>
                      <a:pt x="0" y="0"/>
                    </a:lnTo>
                    <a:lnTo>
                      <a:pt x="18" y="1"/>
                    </a:lnTo>
                    <a:lnTo>
                      <a:pt x="36" y="7"/>
                    </a:lnTo>
                    <a:lnTo>
                      <a:pt x="51" y="18"/>
                    </a:lnTo>
                    <a:lnTo>
                      <a:pt x="67" y="32"/>
                    </a:lnTo>
                    <a:lnTo>
                      <a:pt x="78" y="49"/>
                    </a:lnTo>
                    <a:lnTo>
                      <a:pt x="85" y="67"/>
                    </a:lnTo>
                    <a:lnTo>
                      <a:pt x="88" y="84"/>
                    </a:lnTo>
                    <a:lnTo>
                      <a:pt x="86" y="100"/>
                    </a:lnTo>
                  </a:path>
                </a:pathLst>
              </a:custGeom>
              <a:noFill/>
              <a:ln w="0">
                <a:solidFill>
                  <a:srgbClr val="0033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544" name="Freeform 520"/>
              <p:cNvSpPr>
                <a:spLocks/>
              </p:cNvSpPr>
              <p:nvPr/>
            </p:nvSpPr>
            <p:spPr bwMode="auto">
              <a:xfrm>
                <a:off x="1819" y="1372"/>
                <a:ext cx="18" cy="25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18" y="22"/>
                  </a:cxn>
                  <a:cxn ang="0">
                    <a:pos x="0" y="25"/>
                  </a:cxn>
                </a:cxnLst>
                <a:rect l="0" t="0" r="r" b="b"/>
                <a:pathLst>
                  <a:path w="18" h="25">
                    <a:moveTo>
                      <a:pt x="15" y="0"/>
                    </a:moveTo>
                    <a:lnTo>
                      <a:pt x="18" y="22"/>
                    </a:lnTo>
                    <a:lnTo>
                      <a:pt x="0" y="25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545" name="Freeform 521"/>
              <p:cNvSpPr>
                <a:spLocks/>
              </p:cNvSpPr>
              <p:nvPr/>
            </p:nvSpPr>
            <p:spPr bwMode="auto">
              <a:xfrm>
                <a:off x="1805" y="1353"/>
                <a:ext cx="17" cy="25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17" y="25"/>
                  </a:cxn>
                  <a:cxn ang="0">
                    <a:pos x="0" y="25"/>
                  </a:cxn>
                </a:cxnLst>
                <a:rect l="0" t="0" r="r" b="b"/>
                <a:pathLst>
                  <a:path w="17" h="25">
                    <a:moveTo>
                      <a:pt x="17" y="0"/>
                    </a:moveTo>
                    <a:lnTo>
                      <a:pt x="17" y="25"/>
                    </a:lnTo>
                    <a:lnTo>
                      <a:pt x="0" y="25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546" name="Freeform 522"/>
              <p:cNvSpPr>
                <a:spLocks/>
              </p:cNvSpPr>
              <p:nvPr/>
            </p:nvSpPr>
            <p:spPr bwMode="auto">
              <a:xfrm>
                <a:off x="1788" y="1338"/>
                <a:ext cx="20" cy="24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20" y="24"/>
                  </a:cxn>
                  <a:cxn ang="0">
                    <a:pos x="0" y="23"/>
                  </a:cxn>
                </a:cxnLst>
                <a:rect l="0" t="0" r="r" b="b"/>
                <a:pathLst>
                  <a:path w="20" h="24">
                    <a:moveTo>
                      <a:pt x="20" y="0"/>
                    </a:moveTo>
                    <a:lnTo>
                      <a:pt x="20" y="24"/>
                    </a:lnTo>
                    <a:lnTo>
                      <a:pt x="0" y="23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547" name="Freeform 523"/>
              <p:cNvSpPr>
                <a:spLocks/>
              </p:cNvSpPr>
              <p:nvPr/>
            </p:nvSpPr>
            <p:spPr bwMode="auto">
              <a:xfrm>
                <a:off x="1775" y="1329"/>
                <a:ext cx="19" cy="18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18" y="18"/>
                  </a:cxn>
                  <a:cxn ang="0">
                    <a:pos x="0" y="18"/>
                  </a:cxn>
                </a:cxnLst>
                <a:rect l="0" t="0" r="r" b="b"/>
                <a:pathLst>
                  <a:path w="19" h="18">
                    <a:moveTo>
                      <a:pt x="19" y="0"/>
                    </a:moveTo>
                    <a:lnTo>
                      <a:pt x="18" y="18"/>
                    </a:lnTo>
                    <a:lnTo>
                      <a:pt x="0" y="18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548" name="Line 524"/>
              <p:cNvSpPr>
                <a:spLocks noChangeShapeType="1"/>
              </p:cNvSpPr>
              <p:nvPr/>
            </p:nvSpPr>
            <p:spPr bwMode="auto">
              <a:xfrm flipH="1" flipV="1">
                <a:off x="1775" y="1323"/>
                <a:ext cx="72" cy="84"/>
              </a:xfrm>
              <a:prstGeom prst="line">
                <a:avLst/>
              </a:pr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549" name="Freeform 525"/>
              <p:cNvSpPr>
                <a:spLocks/>
              </p:cNvSpPr>
              <p:nvPr/>
            </p:nvSpPr>
            <p:spPr bwMode="auto">
              <a:xfrm>
                <a:off x="1831" y="1276"/>
                <a:ext cx="49" cy="136"/>
              </a:xfrm>
              <a:custGeom>
                <a:avLst/>
                <a:gdLst/>
                <a:ahLst/>
                <a:cxnLst>
                  <a:cxn ang="0">
                    <a:pos x="24" y="136"/>
                  </a:cxn>
                  <a:cxn ang="0">
                    <a:pos x="32" y="127"/>
                  </a:cxn>
                  <a:cxn ang="0">
                    <a:pos x="39" y="115"/>
                  </a:cxn>
                  <a:cxn ang="0">
                    <a:pos x="44" y="99"/>
                  </a:cxn>
                  <a:cxn ang="0">
                    <a:pos x="49" y="81"/>
                  </a:cxn>
                  <a:cxn ang="0">
                    <a:pos x="49" y="62"/>
                  </a:cxn>
                  <a:cxn ang="0">
                    <a:pos x="46" y="41"/>
                  </a:cxn>
                  <a:cxn ang="0">
                    <a:pos x="39" y="21"/>
                  </a:cxn>
                  <a:cxn ang="0">
                    <a:pos x="27" y="0"/>
                  </a:cxn>
                  <a:cxn ang="0">
                    <a:pos x="15" y="13"/>
                  </a:cxn>
                  <a:cxn ang="0">
                    <a:pos x="6" y="29"/>
                  </a:cxn>
                  <a:cxn ang="0">
                    <a:pos x="1" y="50"/>
                  </a:cxn>
                  <a:cxn ang="0">
                    <a:pos x="0" y="70"/>
                  </a:cxn>
                  <a:cxn ang="0">
                    <a:pos x="1" y="90"/>
                  </a:cxn>
                  <a:cxn ang="0">
                    <a:pos x="6" y="110"/>
                  </a:cxn>
                  <a:cxn ang="0">
                    <a:pos x="13" y="125"/>
                  </a:cxn>
                  <a:cxn ang="0">
                    <a:pos x="24" y="136"/>
                  </a:cxn>
                </a:cxnLst>
                <a:rect l="0" t="0" r="r" b="b"/>
                <a:pathLst>
                  <a:path w="49" h="136">
                    <a:moveTo>
                      <a:pt x="24" y="136"/>
                    </a:moveTo>
                    <a:lnTo>
                      <a:pt x="32" y="127"/>
                    </a:lnTo>
                    <a:lnTo>
                      <a:pt x="39" y="115"/>
                    </a:lnTo>
                    <a:lnTo>
                      <a:pt x="44" y="99"/>
                    </a:lnTo>
                    <a:lnTo>
                      <a:pt x="49" y="81"/>
                    </a:lnTo>
                    <a:lnTo>
                      <a:pt x="49" y="62"/>
                    </a:lnTo>
                    <a:lnTo>
                      <a:pt x="46" y="41"/>
                    </a:lnTo>
                    <a:lnTo>
                      <a:pt x="39" y="21"/>
                    </a:lnTo>
                    <a:lnTo>
                      <a:pt x="27" y="0"/>
                    </a:lnTo>
                    <a:lnTo>
                      <a:pt x="15" y="13"/>
                    </a:lnTo>
                    <a:lnTo>
                      <a:pt x="6" y="29"/>
                    </a:lnTo>
                    <a:lnTo>
                      <a:pt x="1" y="50"/>
                    </a:lnTo>
                    <a:lnTo>
                      <a:pt x="0" y="70"/>
                    </a:lnTo>
                    <a:lnTo>
                      <a:pt x="1" y="90"/>
                    </a:lnTo>
                    <a:lnTo>
                      <a:pt x="6" y="110"/>
                    </a:lnTo>
                    <a:lnTo>
                      <a:pt x="13" y="125"/>
                    </a:lnTo>
                    <a:lnTo>
                      <a:pt x="24" y="136"/>
                    </a:lnTo>
                    <a:close/>
                  </a:path>
                </a:pathLst>
              </a:custGeom>
              <a:solidFill>
                <a:srgbClr val="00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550" name="Freeform 526"/>
              <p:cNvSpPr>
                <a:spLocks/>
              </p:cNvSpPr>
              <p:nvPr/>
            </p:nvSpPr>
            <p:spPr bwMode="auto">
              <a:xfrm>
                <a:off x="1831" y="1276"/>
                <a:ext cx="49" cy="136"/>
              </a:xfrm>
              <a:custGeom>
                <a:avLst/>
                <a:gdLst/>
                <a:ahLst/>
                <a:cxnLst>
                  <a:cxn ang="0">
                    <a:pos x="24" y="136"/>
                  </a:cxn>
                  <a:cxn ang="0">
                    <a:pos x="24" y="136"/>
                  </a:cxn>
                  <a:cxn ang="0">
                    <a:pos x="32" y="127"/>
                  </a:cxn>
                  <a:cxn ang="0">
                    <a:pos x="39" y="115"/>
                  </a:cxn>
                  <a:cxn ang="0">
                    <a:pos x="44" y="99"/>
                  </a:cxn>
                  <a:cxn ang="0">
                    <a:pos x="49" y="81"/>
                  </a:cxn>
                  <a:cxn ang="0">
                    <a:pos x="49" y="62"/>
                  </a:cxn>
                  <a:cxn ang="0">
                    <a:pos x="46" y="41"/>
                  </a:cxn>
                  <a:cxn ang="0">
                    <a:pos x="39" y="21"/>
                  </a:cxn>
                  <a:cxn ang="0">
                    <a:pos x="27" y="0"/>
                  </a:cxn>
                  <a:cxn ang="0">
                    <a:pos x="27" y="0"/>
                  </a:cxn>
                  <a:cxn ang="0">
                    <a:pos x="15" y="13"/>
                  </a:cxn>
                  <a:cxn ang="0">
                    <a:pos x="6" y="29"/>
                  </a:cxn>
                  <a:cxn ang="0">
                    <a:pos x="1" y="50"/>
                  </a:cxn>
                  <a:cxn ang="0">
                    <a:pos x="0" y="70"/>
                  </a:cxn>
                  <a:cxn ang="0">
                    <a:pos x="1" y="90"/>
                  </a:cxn>
                  <a:cxn ang="0">
                    <a:pos x="6" y="110"/>
                  </a:cxn>
                  <a:cxn ang="0">
                    <a:pos x="13" y="125"/>
                  </a:cxn>
                  <a:cxn ang="0">
                    <a:pos x="24" y="136"/>
                  </a:cxn>
                </a:cxnLst>
                <a:rect l="0" t="0" r="r" b="b"/>
                <a:pathLst>
                  <a:path w="49" h="136">
                    <a:moveTo>
                      <a:pt x="24" y="136"/>
                    </a:moveTo>
                    <a:lnTo>
                      <a:pt x="24" y="136"/>
                    </a:lnTo>
                    <a:lnTo>
                      <a:pt x="32" y="127"/>
                    </a:lnTo>
                    <a:lnTo>
                      <a:pt x="39" y="115"/>
                    </a:lnTo>
                    <a:lnTo>
                      <a:pt x="44" y="99"/>
                    </a:lnTo>
                    <a:lnTo>
                      <a:pt x="49" y="81"/>
                    </a:lnTo>
                    <a:lnTo>
                      <a:pt x="49" y="62"/>
                    </a:lnTo>
                    <a:lnTo>
                      <a:pt x="46" y="41"/>
                    </a:lnTo>
                    <a:lnTo>
                      <a:pt x="39" y="21"/>
                    </a:lnTo>
                    <a:lnTo>
                      <a:pt x="27" y="0"/>
                    </a:lnTo>
                    <a:lnTo>
                      <a:pt x="15" y="13"/>
                    </a:lnTo>
                    <a:lnTo>
                      <a:pt x="6" y="29"/>
                    </a:lnTo>
                    <a:lnTo>
                      <a:pt x="1" y="50"/>
                    </a:lnTo>
                    <a:lnTo>
                      <a:pt x="0" y="70"/>
                    </a:lnTo>
                    <a:lnTo>
                      <a:pt x="1" y="90"/>
                    </a:lnTo>
                    <a:lnTo>
                      <a:pt x="6" y="110"/>
                    </a:lnTo>
                    <a:lnTo>
                      <a:pt x="13" y="125"/>
                    </a:lnTo>
                    <a:lnTo>
                      <a:pt x="24" y="136"/>
                    </a:lnTo>
                  </a:path>
                </a:pathLst>
              </a:custGeom>
              <a:noFill/>
              <a:ln w="0">
                <a:solidFill>
                  <a:srgbClr val="0033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551" name="Freeform 527"/>
              <p:cNvSpPr>
                <a:spLocks/>
              </p:cNvSpPr>
              <p:nvPr/>
            </p:nvSpPr>
            <p:spPr bwMode="auto">
              <a:xfrm>
                <a:off x="1843" y="1371"/>
                <a:ext cx="26" cy="1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" y="18"/>
                  </a:cxn>
                  <a:cxn ang="0">
                    <a:pos x="26" y="9"/>
                  </a:cxn>
                </a:cxnLst>
                <a:rect l="0" t="0" r="r" b="b"/>
                <a:pathLst>
                  <a:path w="26" h="18">
                    <a:moveTo>
                      <a:pt x="0" y="0"/>
                    </a:moveTo>
                    <a:lnTo>
                      <a:pt x="12" y="18"/>
                    </a:lnTo>
                    <a:lnTo>
                      <a:pt x="26" y="9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552" name="Freeform 528"/>
              <p:cNvSpPr>
                <a:spLocks/>
              </p:cNvSpPr>
              <p:nvPr/>
            </p:nvSpPr>
            <p:spPr bwMode="auto">
              <a:xfrm>
                <a:off x="1840" y="1347"/>
                <a:ext cx="29" cy="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21"/>
                  </a:cxn>
                  <a:cxn ang="0">
                    <a:pos x="29" y="9"/>
                  </a:cxn>
                </a:cxnLst>
                <a:rect l="0" t="0" r="r" b="b"/>
                <a:pathLst>
                  <a:path w="29" h="21">
                    <a:moveTo>
                      <a:pt x="0" y="0"/>
                    </a:moveTo>
                    <a:lnTo>
                      <a:pt x="15" y="21"/>
                    </a:lnTo>
                    <a:lnTo>
                      <a:pt x="29" y="9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553" name="Freeform 529"/>
              <p:cNvSpPr>
                <a:spLocks/>
              </p:cNvSpPr>
              <p:nvPr/>
            </p:nvSpPr>
            <p:spPr bwMode="auto">
              <a:xfrm>
                <a:off x="1841" y="1327"/>
                <a:ext cx="29" cy="1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6" y="18"/>
                  </a:cxn>
                  <a:cxn ang="0">
                    <a:pos x="29" y="5"/>
                  </a:cxn>
                </a:cxnLst>
                <a:rect l="0" t="0" r="r" b="b"/>
                <a:pathLst>
                  <a:path w="29" h="18">
                    <a:moveTo>
                      <a:pt x="0" y="0"/>
                    </a:moveTo>
                    <a:lnTo>
                      <a:pt x="16" y="18"/>
                    </a:lnTo>
                    <a:lnTo>
                      <a:pt x="29" y="5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554" name="Freeform 530"/>
              <p:cNvSpPr>
                <a:spLocks/>
              </p:cNvSpPr>
              <p:nvPr/>
            </p:nvSpPr>
            <p:spPr bwMode="auto">
              <a:xfrm>
                <a:off x="1847" y="1309"/>
                <a:ext cx="23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1" y="12"/>
                  </a:cxn>
                  <a:cxn ang="0">
                    <a:pos x="23" y="2"/>
                  </a:cxn>
                </a:cxnLst>
                <a:rect l="0" t="0" r="r" b="b"/>
                <a:pathLst>
                  <a:path w="23" h="12">
                    <a:moveTo>
                      <a:pt x="0" y="0"/>
                    </a:moveTo>
                    <a:lnTo>
                      <a:pt x="11" y="12"/>
                    </a:lnTo>
                    <a:lnTo>
                      <a:pt x="23" y="2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555" name="Line 531"/>
              <p:cNvSpPr>
                <a:spLocks noChangeShapeType="1"/>
              </p:cNvSpPr>
              <p:nvPr/>
            </p:nvSpPr>
            <p:spPr bwMode="auto">
              <a:xfrm flipV="1">
                <a:off x="1855" y="1294"/>
                <a:ext cx="2" cy="113"/>
              </a:xfrm>
              <a:prstGeom prst="line">
                <a:avLst/>
              </a:pr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556" name="Freeform 532"/>
              <p:cNvSpPr>
                <a:spLocks/>
              </p:cNvSpPr>
              <p:nvPr/>
            </p:nvSpPr>
            <p:spPr bwMode="auto">
              <a:xfrm>
                <a:off x="1884" y="1540"/>
                <a:ext cx="12" cy="15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7" y="0"/>
                  </a:cxn>
                  <a:cxn ang="0">
                    <a:pos x="9" y="2"/>
                  </a:cxn>
                  <a:cxn ang="0">
                    <a:pos x="11" y="4"/>
                  </a:cxn>
                  <a:cxn ang="0">
                    <a:pos x="12" y="7"/>
                  </a:cxn>
                  <a:cxn ang="0">
                    <a:pos x="12" y="10"/>
                  </a:cxn>
                  <a:cxn ang="0">
                    <a:pos x="11" y="13"/>
                  </a:cxn>
                  <a:cxn ang="0">
                    <a:pos x="9" y="14"/>
                  </a:cxn>
                  <a:cxn ang="0">
                    <a:pos x="7" y="15"/>
                  </a:cxn>
                  <a:cxn ang="0">
                    <a:pos x="5" y="15"/>
                  </a:cxn>
                  <a:cxn ang="0">
                    <a:pos x="2" y="14"/>
                  </a:cxn>
                  <a:cxn ang="0">
                    <a:pos x="1" y="13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1" y="3"/>
                  </a:cxn>
                  <a:cxn ang="0">
                    <a:pos x="2" y="1"/>
                  </a:cxn>
                  <a:cxn ang="0">
                    <a:pos x="4" y="0"/>
                  </a:cxn>
                </a:cxnLst>
                <a:rect l="0" t="0" r="r" b="b"/>
                <a:pathLst>
                  <a:path w="12" h="15">
                    <a:moveTo>
                      <a:pt x="4" y="0"/>
                    </a:moveTo>
                    <a:lnTo>
                      <a:pt x="7" y="0"/>
                    </a:lnTo>
                    <a:lnTo>
                      <a:pt x="9" y="2"/>
                    </a:lnTo>
                    <a:lnTo>
                      <a:pt x="11" y="4"/>
                    </a:lnTo>
                    <a:lnTo>
                      <a:pt x="12" y="7"/>
                    </a:lnTo>
                    <a:lnTo>
                      <a:pt x="12" y="10"/>
                    </a:lnTo>
                    <a:lnTo>
                      <a:pt x="11" y="13"/>
                    </a:lnTo>
                    <a:lnTo>
                      <a:pt x="9" y="14"/>
                    </a:lnTo>
                    <a:lnTo>
                      <a:pt x="7" y="15"/>
                    </a:lnTo>
                    <a:lnTo>
                      <a:pt x="5" y="15"/>
                    </a:lnTo>
                    <a:lnTo>
                      <a:pt x="2" y="14"/>
                    </a:lnTo>
                    <a:lnTo>
                      <a:pt x="1" y="13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557" name="Freeform 533"/>
              <p:cNvSpPr>
                <a:spLocks/>
              </p:cNvSpPr>
              <p:nvPr/>
            </p:nvSpPr>
            <p:spPr bwMode="auto">
              <a:xfrm>
                <a:off x="1884" y="1540"/>
                <a:ext cx="12" cy="15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4" y="0"/>
                  </a:cxn>
                  <a:cxn ang="0">
                    <a:pos x="7" y="0"/>
                  </a:cxn>
                  <a:cxn ang="0">
                    <a:pos x="9" y="2"/>
                  </a:cxn>
                  <a:cxn ang="0">
                    <a:pos x="11" y="4"/>
                  </a:cxn>
                  <a:cxn ang="0">
                    <a:pos x="12" y="7"/>
                  </a:cxn>
                  <a:cxn ang="0">
                    <a:pos x="12" y="7"/>
                  </a:cxn>
                  <a:cxn ang="0">
                    <a:pos x="12" y="10"/>
                  </a:cxn>
                  <a:cxn ang="0">
                    <a:pos x="11" y="13"/>
                  </a:cxn>
                  <a:cxn ang="0">
                    <a:pos x="9" y="14"/>
                  </a:cxn>
                  <a:cxn ang="0">
                    <a:pos x="7" y="15"/>
                  </a:cxn>
                  <a:cxn ang="0">
                    <a:pos x="7" y="15"/>
                  </a:cxn>
                  <a:cxn ang="0">
                    <a:pos x="5" y="15"/>
                  </a:cxn>
                  <a:cxn ang="0">
                    <a:pos x="2" y="14"/>
                  </a:cxn>
                  <a:cxn ang="0">
                    <a:pos x="1" y="13"/>
                  </a:cxn>
                  <a:cxn ang="0">
                    <a:pos x="0" y="11"/>
                  </a:cxn>
                  <a:cxn ang="0">
                    <a:pos x="0" y="11"/>
                  </a:cxn>
                  <a:cxn ang="0">
                    <a:pos x="0" y="6"/>
                  </a:cxn>
                  <a:cxn ang="0">
                    <a:pos x="1" y="3"/>
                  </a:cxn>
                  <a:cxn ang="0">
                    <a:pos x="2" y="1"/>
                  </a:cxn>
                  <a:cxn ang="0">
                    <a:pos x="4" y="0"/>
                  </a:cxn>
                </a:cxnLst>
                <a:rect l="0" t="0" r="r" b="b"/>
                <a:pathLst>
                  <a:path w="12" h="15">
                    <a:moveTo>
                      <a:pt x="4" y="0"/>
                    </a:moveTo>
                    <a:lnTo>
                      <a:pt x="4" y="0"/>
                    </a:lnTo>
                    <a:lnTo>
                      <a:pt x="7" y="0"/>
                    </a:lnTo>
                    <a:lnTo>
                      <a:pt x="9" y="2"/>
                    </a:lnTo>
                    <a:lnTo>
                      <a:pt x="11" y="4"/>
                    </a:lnTo>
                    <a:lnTo>
                      <a:pt x="12" y="7"/>
                    </a:lnTo>
                    <a:lnTo>
                      <a:pt x="12" y="10"/>
                    </a:lnTo>
                    <a:lnTo>
                      <a:pt x="11" y="13"/>
                    </a:lnTo>
                    <a:lnTo>
                      <a:pt x="9" y="14"/>
                    </a:lnTo>
                    <a:lnTo>
                      <a:pt x="7" y="15"/>
                    </a:lnTo>
                    <a:lnTo>
                      <a:pt x="5" y="15"/>
                    </a:lnTo>
                    <a:lnTo>
                      <a:pt x="2" y="14"/>
                    </a:lnTo>
                    <a:lnTo>
                      <a:pt x="1" y="13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1" y="3"/>
                    </a:lnTo>
                    <a:lnTo>
                      <a:pt x="2" y="1"/>
                    </a:lnTo>
                    <a:lnTo>
                      <a:pt x="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558" name="Freeform 534"/>
              <p:cNvSpPr>
                <a:spLocks/>
              </p:cNvSpPr>
              <p:nvPr/>
            </p:nvSpPr>
            <p:spPr bwMode="auto">
              <a:xfrm>
                <a:off x="1852" y="1545"/>
                <a:ext cx="14" cy="15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9" y="1"/>
                  </a:cxn>
                  <a:cxn ang="0">
                    <a:pos x="11" y="2"/>
                  </a:cxn>
                  <a:cxn ang="0">
                    <a:pos x="13" y="6"/>
                  </a:cxn>
                  <a:cxn ang="0">
                    <a:pos x="14" y="9"/>
                  </a:cxn>
                  <a:cxn ang="0">
                    <a:pos x="14" y="11"/>
                  </a:cxn>
                  <a:cxn ang="0">
                    <a:pos x="13" y="13"/>
                  </a:cxn>
                  <a:cxn ang="0">
                    <a:pos x="11" y="14"/>
                  </a:cxn>
                  <a:cxn ang="0">
                    <a:pos x="9" y="15"/>
                  </a:cxn>
                  <a:cxn ang="0">
                    <a:pos x="6" y="15"/>
                  </a:cxn>
                  <a:cxn ang="0">
                    <a:pos x="3" y="14"/>
                  </a:cxn>
                  <a:cxn ang="0">
                    <a:pos x="1" y="12"/>
                  </a:cxn>
                  <a:cxn ang="0">
                    <a:pos x="0" y="10"/>
                  </a:cxn>
                  <a:cxn ang="0">
                    <a:pos x="0" y="7"/>
                  </a:cxn>
                  <a:cxn ang="0">
                    <a:pos x="1" y="5"/>
                  </a:cxn>
                  <a:cxn ang="0">
                    <a:pos x="3" y="2"/>
                  </a:cxn>
                  <a:cxn ang="0">
                    <a:pos x="6" y="0"/>
                  </a:cxn>
                </a:cxnLst>
                <a:rect l="0" t="0" r="r" b="b"/>
                <a:pathLst>
                  <a:path w="14" h="15">
                    <a:moveTo>
                      <a:pt x="6" y="0"/>
                    </a:moveTo>
                    <a:lnTo>
                      <a:pt x="9" y="1"/>
                    </a:lnTo>
                    <a:lnTo>
                      <a:pt x="11" y="2"/>
                    </a:lnTo>
                    <a:lnTo>
                      <a:pt x="13" y="6"/>
                    </a:lnTo>
                    <a:lnTo>
                      <a:pt x="14" y="9"/>
                    </a:lnTo>
                    <a:lnTo>
                      <a:pt x="14" y="11"/>
                    </a:lnTo>
                    <a:lnTo>
                      <a:pt x="13" y="13"/>
                    </a:lnTo>
                    <a:lnTo>
                      <a:pt x="11" y="14"/>
                    </a:lnTo>
                    <a:lnTo>
                      <a:pt x="9" y="15"/>
                    </a:lnTo>
                    <a:lnTo>
                      <a:pt x="6" y="15"/>
                    </a:lnTo>
                    <a:lnTo>
                      <a:pt x="3" y="14"/>
                    </a:lnTo>
                    <a:lnTo>
                      <a:pt x="1" y="12"/>
                    </a:lnTo>
                    <a:lnTo>
                      <a:pt x="0" y="10"/>
                    </a:lnTo>
                    <a:lnTo>
                      <a:pt x="0" y="7"/>
                    </a:lnTo>
                    <a:lnTo>
                      <a:pt x="1" y="5"/>
                    </a:lnTo>
                    <a:lnTo>
                      <a:pt x="3" y="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559" name="Freeform 535"/>
              <p:cNvSpPr>
                <a:spLocks/>
              </p:cNvSpPr>
              <p:nvPr/>
            </p:nvSpPr>
            <p:spPr bwMode="auto">
              <a:xfrm>
                <a:off x="1852" y="1545"/>
                <a:ext cx="14" cy="15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0"/>
                  </a:cxn>
                  <a:cxn ang="0">
                    <a:pos x="9" y="1"/>
                  </a:cxn>
                  <a:cxn ang="0">
                    <a:pos x="11" y="2"/>
                  </a:cxn>
                  <a:cxn ang="0">
                    <a:pos x="13" y="6"/>
                  </a:cxn>
                  <a:cxn ang="0">
                    <a:pos x="14" y="9"/>
                  </a:cxn>
                  <a:cxn ang="0">
                    <a:pos x="14" y="9"/>
                  </a:cxn>
                  <a:cxn ang="0">
                    <a:pos x="14" y="11"/>
                  </a:cxn>
                  <a:cxn ang="0">
                    <a:pos x="13" y="13"/>
                  </a:cxn>
                  <a:cxn ang="0">
                    <a:pos x="11" y="14"/>
                  </a:cxn>
                  <a:cxn ang="0">
                    <a:pos x="9" y="15"/>
                  </a:cxn>
                  <a:cxn ang="0">
                    <a:pos x="9" y="15"/>
                  </a:cxn>
                  <a:cxn ang="0">
                    <a:pos x="6" y="15"/>
                  </a:cxn>
                  <a:cxn ang="0">
                    <a:pos x="3" y="14"/>
                  </a:cxn>
                  <a:cxn ang="0">
                    <a:pos x="1" y="12"/>
                  </a:cxn>
                  <a:cxn ang="0">
                    <a:pos x="0" y="10"/>
                  </a:cxn>
                  <a:cxn ang="0">
                    <a:pos x="0" y="10"/>
                  </a:cxn>
                  <a:cxn ang="0">
                    <a:pos x="0" y="7"/>
                  </a:cxn>
                  <a:cxn ang="0">
                    <a:pos x="1" y="5"/>
                  </a:cxn>
                  <a:cxn ang="0">
                    <a:pos x="3" y="2"/>
                  </a:cxn>
                  <a:cxn ang="0">
                    <a:pos x="6" y="0"/>
                  </a:cxn>
                </a:cxnLst>
                <a:rect l="0" t="0" r="r" b="b"/>
                <a:pathLst>
                  <a:path w="14" h="15">
                    <a:moveTo>
                      <a:pt x="6" y="0"/>
                    </a:moveTo>
                    <a:lnTo>
                      <a:pt x="6" y="0"/>
                    </a:lnTo>
                    <a:lnTo>
                      <a:pt x="9" y="1"/>
                    </a:lnTo>
                    <a:lnTo>
                      <a:pt x="11" y="2"/>
                    </a:lnTo>
                    <a:lnTo>
                      <a:pt x="13" y="6"/>
                    </a:lnTo>
                    <a:lnTo>
                      <a:pt x="14" y="9"/>
                    </a:lnTo>
                    <a:lnTo>
                      <a:pt x="14" y="11"/>
                    </a:lnTo>
                    <a:lnTo>
                      <a:pt x="13" y="13"/>
                    </a:lnTo>
                    <a:lnTo>
                      <a:pt x="11" y="14"/>
                    </a:lnTo>
                    <a:lnTo>
                      <a:pt x="9" y="15"/>
                    </a:lnTo>
                    <a:lnTo>
                      <a:pt x="6" y="15"/>
                    </a:lnTo>
                    <a:lnTo>
                      <a:pt x="3" y="14"/>
                    </a:lnTo>
                    <a:lnTo>
                      <a:pt x="1" y="12"/>
                    </a:lnTo>
                    <a:lnTo>
                      <a:pt x="0" y="10"/>
                    </a:lnTo>
                    <a:lnTo>
                      <a:pt x="0" y="7"/>
                    </a:lnTo>
                    <a:lnTo>
                      <a:pt x="1" y="5"/>
                    </a:lnTo>
                    <a:lnTo>
                      <a:pt x="3" y="2"/>
                    </a:lnTo>
                    <a:lnTo>
                      <a:pt x="6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560" name="Freeform 536"/>
              <p:cNvSpPr>
                <a:spLocks/>
              </p:cNvSpPr>
              <p:nvPr/>
            </p:nvSpPr>
            <p:spPr bwMode="auto">
              <a:xfrm>
                <a:off x="1873" y="1430"/>
                <a:ext cx="74" cy="114"/>
              </a:xfrm>
              <a:custGeom>
                <a:avLst/>
                <a:gdLst/>
                <a:ahLst/>
                <a:cxnLst>
                  <a:cxn ang="0">
                    <a:pos x="5" y="114"/>
                  </a:cxn>
                  <a:cxn ang="0">
                    <a:pos x="18" y="110"/>
                  </a:cxn>
                  <a:cxn ang="0">
                    <a:pos x="30" y="103"/>
                  </a:cxn>
                  <a:cxn ang="0">
                    <a:pos x="42" y="92"/>
                  </a:cxn>
                  <a:cxn ang="0">
                    <a:pos x="54" y="79"/>
                  </a:cxn>
                  <a:cxn ang="0">
                    <a:pos x="64" y="62"/>
                  </a:cxn>
                  <a:cxn ang="0">
                    <a:pos x="71" y="44"/>
                  </a:cxn>
                  <a:cxn ang="0">
                    <a:pos x="74" y="22"/>
                  </a:cxn>
                  <a:cxn ang="0">
                    <a:pos x="73" y="0"/>
                  </a:cxn>
                  <a:cxn ang="0">
                    <a:pos x="55" y="4"/>
                  </a:cxn>
                  <a:cxn ang="0">
                    <a:pos x="39" y="13"/>
                  </a:cxn>
                  <a:cxn ang="0">
                    <a:pos x="26" y="26"/>
                  </a:cxn>
                  <a:cxn ang="0">
                    <a:pos x="14" y="44"/>
                  </a:cxn>
                  <a:cxn ang="0">
                    <a:pos x="5" y="62"/>
                  </a:cxn>
                  <a:cxn ang="0">
                    <a:pos x="0" y="81"/>
                  </a:cxn>
                  <a:cxn ang="0">
                    <a:pos x="0" y="99"/>
                  </a:cxn>
                  <a:cxn ang="0">
                    <a:pos x="5" y="114"/>
                  </a:cxn>
                </a:cxnLst>
                <a:rect l="0" t="0" r="r" b="b"/>
                <a:pathLst>
                  <a:path w="74" h="114">
                    <a:moveTo>
                      <a:pt x="5" y="114"/>
                    </a:moveTo>
                    <a:lnTo>
                      <a:pt x="18" y="110"/>
                    </a:lnTo>
                    <a:lnTo>
                      <a:pt x="30" y="103"/>
                    </a:lnTo>
                    <a:lnTo>
                      <a:pt x="42" y="92"/>
                    </a:lnTo>
                    <a:lnTo>
                      <a:pt x="54" y="79"/>
                    </a:lnTo>
                    <a:lnTo>
                      <a:pt x="64" y="62"/>
                    </a:lnTo>
                    <a:lnTo>
                      <a:pt x="71" y="44"/>
                    </a:lnTo>
                    <a:lnTo>
                      <a:pt x="74" y="22"/>
                    </a:lnTo>
                    <a:lnTo>
                      <a:pt x="73" y="0"/>
                    </a:lnTo>
                    <a:lnTo>
                      <a:pt x="55" y="4"/>
                    </a:lnTo>
                    <a:lnTo>
                      <a:pt x="39" y="13"/>
                    </a:lnTo>
                    <a:lnTo>
                      <a:pt x="26" y="26"/>
                    </a:lnTo>
                    <a:lnTo>
                      <a:pt x="14" y="44"/>
                    </a:lnTo>
                    <a:lnTo>
                      <a:pt x="5" y="62"/>
                    </a:lnTo>
                    <a:lnTo>
                      <a:pt x="0" y="81"/>
                    </a:lnTo>
                    <a:lnTo>
                      <a:pt x="0" y="99"/>
                    </a:lnTo>
                    <a:lnTo>
                      <a:pt x="5" y="114"/>
                    </a:lnTo>
                    <a:close/>
                  </a:path>
                </a:pathLst>
              </a:custGeom>
              <a:solidFill>
                <a:srgbClr val="00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561" name="Freeform 537"/>
              <p:cNvSpPr>
                <a:spLocks/>
              </p:cNvSpPr>
              <p:nvPr/>
            </p:nvSpPr>
            <p:spPr bwMode="auto">
              <a:xfrm>
                <a:off x="1873" y="1430"/>
                <a:ext cx="74" cy="114"/>
              </a:xfrm>
              <a:custGeom>
                <a:avLst/>
                <a:gdLst/>
                <a:ahLst/>
                <a:cxnLst>
                  <a:cxn ang="0">
                    <a:pos x="5" y="114"/>
                  </a:cxn>
                  <a:cxn ang="0">
                    <a:pos x="5" y="114"/>
                  </a:cxn>
                  <a:cxn ang="0">
                    <a:pos x="18" y="110"/>
                  </a:cxn>
                  <a:cxn ang="0">
                    <a:pos x="30" y="103"/>
                  </a:cxn>
                  <a:cxn ang="0">
                    <a:pos x="42" y="92"/>
                  </a:cxn>
                  <a:cxn ang="0">
                    <a:pos x="54" y="79"/>
                  </a:cxn>
                  <a:cxn ang="0">
                    <a:pos x="64" y="62"/>
                  </a:cxn>
                  <a:cxn ang="0">
                    <a:pos x="71" y="44"/>
                  </a:cxn>
                  <a:cxn ang="0">
                    <a:pos x="74" y="22"/>
                  </a:cxn>
                  <a:cxn ang="0">
                    <a:pos x="73" y="0"/>
                  </a:cxn>
                  <a:cxn ang="0">
                    <a:pos x="73" y="0"/>
                  </a:cxn>
                  <a:cxn ang="0">
                    <a:pos x="55" y="4"/>
                  </a:cxn>
                  <a:cxn ang="0">
                    <a:pos x="39" y="13"/>
                  </a:cxn>
                  <a:cxn ang="0">
                    <a:pos x="26" y="26"/>
                  </a:cxn>
                  <a:cxn ang="0">
                    <a:pos x="14" y="44"/>
                  </a:cxn>
                  <a:cxn ang="0">
                    <a:pos x="5" y="62"/>
                  </a:cxn>
                  <a:cxn ang="0">
                    <a:pos x="0" y="81"/>
                  </a:cxn>
                  <a:cxn ang="0">
                    <a:pos x="0" y="99"/>
                  </a:cxn>
                  <a:cxn ang="0">
                    <a:pos x="5" y="114"/>
                  </a:cxn>
                </a:cxnLst>
                <a:rect l="0" t="0" r="r" b="b"/>
                <a:pathLst>
                  <a:path w="74" h="114">
                    <a:moveTo>
                      <a:pt x="5" y="114"/>
                    </a:moveTo>
                    <a:lnTo>
                      <a:pt x="5" y="114"/>
                    </a:lnTo>
                    <a:lnTo>
                      <a:pt x="18" y="110"/>
                    </a:lnTo>
                    <a:lnTo>
                      <a:pt x="30" y="103"/>
                    </a:lnTo>
                    <a:lnTo>
                      <a:pt x="42" y="92"/>
                    </a:lnTo>
                    <a:lnTo>
                      <a:pt x="54" y="79"/>
                    </a:lnTo>
                    <a:lnTo>
                      <a:pt x="64" y="62"/>
                    </a:lnTo>
                    <a:lnTo>
                      <a:pt x="71" y="44"/>
                    </a:lnTo>
                    <a:lnTo>
                      <a:pt x="74" y="22"/>
                    </a:lnTo>
                    <a:lnTo>
                      <a:pt x="73" y="0"/>
                    </a:lnTo>
                    <a:lnTo>
                      <a:pt x="55" y="4"/>
                    </a:lnTo>
                    <a:lnTo>
                      <a:pt x="39" y="13"/>
                    </a:lnTo>
                    <a:lnTo>
                      <a:pt x="26" y="26"/>
                    </a:lnTo>
                    <a:lnTo>
                      <a:pt x="14" y="44"/>
                    </a:lnTo>
                    <a:lnTo>
                      <a:pt x="5" y="62"/>
                    </a:lnTo>
                    <a:lnTo>
                      <a:pt x="0" y="81"/>
                    </a:lnTo>
                    <a:lnTo>
                      <a:pt x="0" y="99"/>
                    </a:lnTo>
                    <a:lnTo>
                      <a:pt x="5" y="114"/>
                    </a:lnTo>
                  </a:path>
                </a:pathLst>
              </a:custGeom>
              <a:noFill/>
              <a:ln w="0">
                <a:solidFill>
                  <a:srgbClr val="0033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562" name="Freeform 538"/>
              <p:cNvSpPr>
                <a:spLocks/>
              </p:cNvSpPr>
              <p:nvPr/>
            </p:nvSpPr>
            <p:spPr bwMode="auto">
              <a:xfrm>
                <a:off x="1888" y="1500"/>
                <a:ext cx="20" cy="2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22"/>
                  </a:cxn>
                  <a:cxn ang="0">
                    <a:pos x="20" y="22"/>
                  </a:cxn>
                </a:cxnLst>
                <a:rect l="0" t="0" r="r" b="b"/>
                <a:pathLst>
                  <a:path w="20" h="22">
                    <a:moveTo>
                      <a:pt x="0" y="0"/>
                    </a:moveTo>
                    <a:lnTo>
                      <a:pt x="2" y="22"/>
                    </a:lnTo>
                    <a:lnTo>
                      <a:pt x="20" y="22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563" name="Freeform 539"/>
              <p:cNvSpPr>
                <a:spLocks/>
              </p:cNvSpPr>
              <p:nvPr/>
            </p:nvSpPr>
            <p:spPr bwMode="auto">
              <a:xfrm>
                <a:off x="1896" y="1480"/>
                <a:ext cx="23" cy="2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27"/>
                  </a:cxn>
                  <a:cxn ang="0">
                    <a:pos x="23" y="23"/>
                  </a:cxn>
                </a:cxnLst>
                <a:rect l="0" t="0" r="r" b="b"/>
                <a:pathLst>
                  <a:path w="23" h="27">
                    <a:moveTo>
                      <a:pt x="0" y="0"/>
                    </a:moveTo>
                    <a:lnTo>
                      <a:pt x="4" y="27"/>
                    </a:lnTo>
                    <a:lnTo>
                      <a:pt x="23" y="23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564" name="Freeform 540"/>
              <p:cNvSpPr>
                <a:spLocks/>
              </p:cNvSpPr>
              <p:nvPr/>
            </p:nvSpPr>
            <p:spPr bwMode="auto">
              <a:xfrm>
                <a:off x="1906" y="1463"/>
                <a:ext cx="24" cy="2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" y="23"/>
                  </a:cxn>
                  <a:cxn ang="0">
                    <a:pos x="24" y="18"/>
                  </a:cxn>
                </a:cxnLst>
                <a:rect l="0" t="0" r="r" b="b"/>
                <a:pathLst>
                  <a:path w="24" h="23">
                    <a:moveTo>
                      <a:pt x="0" y="0"/>
                    </a:moveTo>
                    <a:lnTo>
                      <a:pt x="5" y="23"/>
                    </a:lnTo>
                    <a:lnTo>
                      <a:pt x="24" y="18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565" name="Freeform 541"/>
              <p:cNvSpPr>
                <a:spLocks/>
              </p:cNvSpPr>
              <p:nvPr/>
            </p:nvSpPr>
            <p:spPr bwMode="auto">
              <a:xfrm>
                <a:off x="1919" y="1451"/>
                <a:ext cx="22" cy="1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18"/>
                  </a:cxn>
                  <a:cxn ang="0">
                    <a:pos x="22" y="15"/>
                  </a:cxn>
                </a:cxnLst>
                <a:rect l="0" t="0" r="r" b="b"/>
                <a:pathLst>
                  <a:path w="22" h="18">
                    <a:moveTo>
                      <a:pt x="0" y="0"/>
                    </a:moveTo>
                    <a:lnTo>
                      <a:pt x="4" y="18"/>
                    </a:lnTo>
                    <a:lnTo>
                      <a:pt x="22" y="15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566" name="Line 542"/>
              <p:cNvSpPr>
                <a:spLocks noChangeShapeType="1"/>
              </p:cNvSpPr>
              <p:nvPr/>
            </p:nvSpPr>
            <p:spPr bwMode="auto">
              <a:xfrm flipV="1">
                <a:off x="1882" y="1444"/>
                <a:ext cx="55" cy="96"/>
              </a:xfrm>
              <a:prstGeom prst="line">
                <a:avLst/>
              </a:pr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567" name="Freeform 543"/>
              <p:cNvSpPr>
                <a:spLocks/>
              </p:cNvSpPr>
              <p:nvPr/>
            </p:nvSpPr>
            <p:spPr bwMode="auto">
              <a:xfrm>
                <a:off x="1767" y="1461"/>
                <a:ext cx="102" cy="85"/>
              </a:xfrm>
              <a:custGeom>
                <a:avLst/>
                <a:gdLst/>
                <a:ahLst/>
                <a:cxnLst>
                  <a:cxn ang="0">
                    <a:pos x="102" y="84"/>
                  </a:cxn>
                  <a:cxn ang="0">
                    <a:pos x="90" y="85"/>
                  </a:cxn>
                  <a:cxn ang="0">
                    <a:pos x="76" y="82"/>
                  </a:cxn>
                  <a:cxn ang="0">
                    <a:pos x="60" y="77"/>
                  </a:cxn>
                  <a:cxn ang="0">
                    <a:pos x="44" y="69"/>
                  </a:cxn>
                  <a:cxn ang="0">
                    <a:pos x="30" y="57"/>
                  </a:cxn>
                  <a:cxn ang="0">
                    <a:pos x="17" y="41"/>
                  </a:cxn>
                  <a:cxn ang="0">
                    <a:pos x="6" y="23"/>
                  </a:cxn>
                  <a:cxn ang="0">
                    <a:pos x="0" y="2"/>
                  </a:cxn>
                  <a:cxn ang="0">
                    <a:pos x="18" y="0"/>
                  </a:cxn>
                  <a:cxn ang="0">
                    <a:pos x="36" y="3"/>
                  </a:cxn>
                  <a:cxn ang="0">
                    <a:pos x="53" y="10"/>
                  </a:cxn>
                  <a:cxn ang="0">
                    <a:pos x="70" y="22"/>
                  </a:cxn>
                  <a:cxn ang="0">
                    <a:pos x="84" y="36"/>
                  </a:cxn>
                  <a:cxn ang="0">
                    <a:pos x="95" y="52"/>
                  </a:cxn>
                  <a:cxn ang="0">
                    <a:pos x="101" y="68"/>
                  </a:cxn>
                  <a:cxn ang="0">
                    <a:pos x="102" y="84"/>
                  </a:cxn>
                </a:cxnLst>
                <a:rect l="0" t="0" r="r" b="b"/>
                <a:pathLst>
                  <a:path w="102" h="85">
                    <a:moveTo>
                      <a:pt x="102" y="84"/>
                    </a:moveTo>
                    <a:lnTo>
                      <a:pt x="90" y="85"/>
                    </a:lnTo>
                    <a:lnTo>
                      <a:pt x="76" y="82"/>
                    </a:lnTo>
                    <a:lnTo>
                      <a:pt x="60" y="77"/>
                    </a:lnTo>
                    <a:lnTo>
                      <a:pt x="44" y="69"/>
                    </a:lnTo>
                    <a:lnTo>
                      <a:pt x="30" y="57"/>
                    </a:lnTo>
                    <a:lnTo>
                      <a:pt x="17" y="41"/>
                    </a:lnTo>
                    <a:lnTo>
                      <a:pt x="6" y="23"/>
                    </a:lnTo>
                    <a:lnTo>
                      <a:pt x="0" y="2"/>
                    </a:lnTo>
                    <a:lnTo>
                      <a:pt x="18" y="0"/>
                    </a:lnTo>
                    <a:lnTo>
                      <a:pt x="36" y="3"/>
                    </a:lnTo>
                    <a:lnTo>
                      <a:pt x="53" y="10"/>
                    </a:lnTo>
                    <a:lnTo>
                      <a:pt x="70" y="22"/>
                    </a:lnTo>
                    <a:lnTo>
                      <a:pt x="84" y="36"/>
                    </a:lnTo>
                    <a:lnTo>
                      <a:pt x="95" y="52"/>
                    </a:lnTo>
                    <a:lnTo>
                      <a:pt x="101" y="68"/>
                    </a:lnTo>
                    <a:lnTo>
                      <a:pt x="102" y="84"/>
                    </a:lnTo>
                    <a:close/>
                  </a:path>
                </a:pathLst>
              </a:custGeom>
              <a:solidFill>
                <a:srgbClr val="00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568" name="Freeform 544"/>
              <p:cNvSpPr>
                <a:spLocks/>
              </p:cNvSpPr>
              <p:nvPr/>
            </p:nvSpPr>
            <p:spPr bwMode="auto">
              <a:xfrm>
                <a:off x="1767" y="1461"/>
                <a:ext cx="102" cy="85"/>
              </a:xfrm>
              <a:custGeom>
                <a:avLst/>
                <a:gdLst/>
                <a:ahLst/>
                <a:cxnLst>
                  <a:cxn ang="0">
                    <a:pos x="102" y="84"/>
                  </a:cxn>
                  <a:cxn ang="0">
                    <a:pos x="102" y="84"/>
                  </a:cxn>
                  <a:cxn ang="0">
                    <a:pos x="90" y="85"/>
                  </a:cxn>
                  <a:cxn ang="0">
                    <a:pos x="76" y="82"/>
                  </a:cxn>
                  <a:cxn ang="0">
                    <a:pos x="60" y="77"/>
                  </a:cxn>
                  <a:cxn ang="0">
                    <a:pos x="44" y="69"/>
                  </a:cxn>
                  <a:cxn ang="0">
                    <a:pos x="30" y="57"/>
                  </a:cxn>
                  <a:cxn ang="0">
                    <a:pos x="17" y="41"/>
                  </a:cxn>
                  <a:cxn ang="0">
                    <a:pos x="6" y="23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18" y="0"/>
                  </a:cxn>
                  <a:cxn ang="0">
                    <a:pos x="36" y="3"/>
                  </a:cxn>
                  <a:cxn ang="0">
                    <a:pos x="53" y="10"/>
                  </a:cxn>
                  <a:cxn ang="0">
                    <a:pos x="70" y="22"/>
                  </a:cxn>
                  <a:cxn ang="0">
                    <a:pos x="84" y="36"/>
                  </a:cxn>
                  <a:cxn ang="0">
                    <a:pos x="95" y="52"/>
                  </a:cxn>
                  <a:cxn ang="0">
                    <a:pos x="101" y="68"/>
                  </a:cxn>
                  <a:cxn ang="0">
                    <a:pos x="102" y="84"/>
                  </a:cxn>
                </a:cxnLst>
                <a:rect l="0" t="0" r="r" b="b"/>
                <a:pathLst>
                  <a:path w="102" h="85">
                    <a:moveTo>
                      <a:pt x="102" y="84"/>
                    </a:moveTo>
                    <a:lnTo>
                      <a:pt x="102" y="84"/>
                    </a:lnTo>
                    <a:lnTo>
                      <a:pt x="90" y="85"/>
                    </a:lnTo>
                    <a:lnTo>
                      <a:pt x="76" y="82"/>
                    </a:lnTo>
                    <a:lnTo>
                      <a:pt x="60" y="77"/>
                    </a:lnTo>
                    <a:lnTo>
                      <a:pt x="44" y="69"/>
                    </a:lnTo>
                    <a:lnTo>
                      <a:pt x="30" y="57"/>
                    </a:lnTo>
                    <a:lnTo>
                      <a:pt x="17" y="41"/>
                    </a:lnTo>
                    <a:lnTo>
                      <a:pt x="6" y="23"/>
                    </a:lnTo>
                    <a:lnTo>
                      <a:pt x="0" y="2"/>
                    </a:lnTo>
                    <a:lnTo>
                      <a:pt x="18" y="0"/>
                    </a:lnTo>
                    <a:lnTo>
                      <a:pt x="36" y="3"/>
                    </a:lnTo>
                    <a:lnTo>
                      <a:pt x="53" y="10"/>
                    </a:lnTo>
                    <a:lnTo>
                      <a:pt x="70" y="22"/>
                    </a:lnTo>
                    <a:lnTo>
                      <a:pt x="84" y="36"/>
                    </a:lnTo>
                    <a:lnTo>
                      <a:pt x="95" y="52"/>
                    </a:lnTo>
                    <a:lnTo>
                      <a:pt x="101" y="68"/>
                    </a:lnTo>
                    <a:lnTo>
                      <a:pt x="102" y="84"/>
                    </a:lnTo>
                  </a:path>
                </a:pathLst>
              </a:custGeom>
              <a:noFill/>
              <a:ln w="0">
                <a:solidFill>
                  <a:srgbClr val="0033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569" name="Freeform 545"/>
              <p:cNvSpPr>
                <a:spLocks/>
              </p:cNvSpPr>
              <p:nvPr/>
            </p:nvSpPr>
            <p:spPr bwMode="auto">
              <a:xfrm>
                <a:off x="1837" y="1508"/>
                <a:ext cx="15" cy="28"/>
              </a:xfrm>
              <a:custGeom>
                <a:avLst/>
                <a:gdLst/>
                <a:ahLst/>
                <a:cxnLst>
                  <a:cxn ang="0">
                    <a:pos x="9" y="0"/>
                  </a:cxn>
                  <a:cxn ang="0">
                    <a:pos x="15" y="22"/>
                  </a:cxn>
                  <a:cxn ang="0">
                    <a:pos x="0" y="28"/>
                  </a:cxn>
                </a:cxnLst>
                <a:rect l="0" t="0" r="r" b="b"/>
                <a:pathLst>
                  <a:path w="15" h="28">
                    <a:moveTo>
                      <a:pt x="9" y="0"/>
                    </a:moveTo>
                    <a:lnTo>
                      <a:pt x="15" y="22"/>
                    </a:lnTo>
                    <a:lnTo>
                      <a:pt x="0" y="28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570" name="Freeform 546"/>
              <p:cNvSpPr>
                <a:spLocks/>
              </p:cNvSpPr>
              <p:nvPr/>
            </p:nvSpPr>
            <p:spPr bwMode="auto">
              <a:xfrm>
                <a:off x="1819" y="1491"/>
                <a:ext cx="18" cy="30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8" y="27"/>
                  </a:cxn>
                  <a:cxn ang="0">
                    <a:pos x="0" y="30"/>
                  </a:cxn>
                </a:cxnLst>
                <a:rect l="0" t="0" r="r" b="b"/>
                <a:pathLst>
                  <a:path w="18" h="30">
                    <a:moveTo>
                      <a:pt x="13" y="0"/>
                    </a:moveTo>
                    <a:lnTo>
                      <a:pt x="18" y="27"/>
                    </a:lnTo>
                    <a:lnTo>
                      <a:pt x="0" y="30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571" name="Freeform 547"/>
              <p:cNvSpPr>
                <a:spLocks/>
              </p:cNvSpPr>
              <p:nvPr/>
            </p:nvSpPr>
            <p:spPr bwMode="auto">
              <a:xfrm>
                <a:off x="1797" y="1480"/>
                <a:ext cx="22" cy="25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22" y="23"/>
                  </a:cxn>
                  <a:cxn ang="0">
                    <a:pos x="0" y="25"/>
                  </a:cxn>
                </a:cxnLst>
                <a:rect l="0" t="0" r="r" b="b"/>
                <a:pathLst>
                  <a:path w="22" h="25">
                    <a:moveTo>
                      <a:pt x="17" y="0"/>
                    </a:moveTo>
                    <a:lnTo>
                      <a:pt x="22" y="23"/>
                    </a:lnTo>
                    <a:lnTo>
                      <a:pt x="0" y="25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572" name="Freeform 548"/>
              <p:cNvSpPr>
                <a:spLocks/>
              </p:cNvSpPr>
              <p:nvPr/>
            </p:nvSpPr>
            <p:spPr bwMode="auto">
              <a:xfrm>
                <a:off x="1785" y="1474"/>
                <a:ext cx="16" cy="2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6" y="17"/>
                  </a:cxn>
                  <a:cxn ang="0">
                    <a:pos x="0" y="20"/>
                  </a:cxn>
                </a:cxnLst>
                <a:rect l="0" t="0" r="r" b="b"/>
                <a:pathLst>
                  <a:path w="16" h="20">
                    <a:moveTo>
                      <a:pt x="14" y="0"/>
                    </a:moveTo>
                    <a:lnTo>
                      <a:pt x="16" y="17"/>
                    </a:lnTo>
                    <a:lnTo>
                      <a:pt x="0" y="20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573" name="Line 549"/>
              <p:cNvSpPr>
                <a:spLocks noChangeShapeType="1"/>
              </p:cNvSpPr>
              <p:nvPr/>
            </p:nvSpPr>
            <p:spPr bwMode="auto">
              <a:xfrm flipH="1" flipV="1">
                <a:off x="1781" y="1472"/>
                <a:ext cx="85" cy="70"/>
              </a:xfrm>
              <a:prstGeom prst="line">
                <a:avLst/>
              </a:pr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574" name="Freeform 550"/>
              <p:cNvSpPr>
                <a:spLocks/>
              </p:cNvSpPr>
              <p:nvPr/>
            </p:nvSpPr>
            <p:spPr bwMode="auto">
              <a:xfrm>
                <a:off x="1836" y="1411"/>
                <a:ext cx="52" cy="134"/>
              </a:xfrm>
              <a:custGeom>
                <a:avLst/>
                <a:gdLst/>
                <a:ahLst/>
                <a:cxnLst>
                  <a:cxn ang="0">
                    <a:pos x="37" y="134"/>
                  </a:cxn>
                  <a:cxn ang="0">
                    <a:pos x="44" y="123"/>
                  </a:cxn>
                  <a:cxn ang="0">
                    <a:pos x="49" y="110"/>
                  </a:cxn>
                  <a:cxn ang="0">
                    <a:pos x="52" y="94"/>
                  </a:cxn>
                  <a:cxn ang="0">
                    <a:pos x="52" y="75"/>
                  </a:cxn>
                  <a:cxn ang="0">
                    <a:pos x="50" y="56"/>
                  </a:cxn>
                  <a:cxn ang="0">
                    <a:pos x="42" y="36"/>
                  </a:cxn>
                  <a:cxn ang="0">
                    <a:pos x="32" y="18"/>
                  </a:cxn>
                  <a:cxn ang="0">
                    <a:pos x="17" y="0"/>
                  </a:cxn>
                  <a:cxn ang="0">
                    <a:pos x="7" y="15"/>
                  </a:cxn>
                  <a:cxn ang="0">
                    <a:pos x="2" y="32"/>
                  </a:cxn>
                  <a:cxn ang="0">
                    <a:pos x="0" y="52"/>
                  </a:cxn>
                  <a:cxn ang="0">
                    <a:pos x="2" y="72"/>
                  </a:cxn>
                  <a:cxn ang="0">
                    <a:pos x="7" y="92"/>
                  </a:cxn>
                  <a:cxn ang="0">
                    <a:pos x="15" y="111"/>
                  </a:cxn>
                  <a:cxn ang="0">
                    <a:pos x="25" y="125"/>
                  </a:cxn>
                  <a:cxn ang="0">
                    <a:pos x="37" y="134"/>
                  </a:cxn>
                </a:cxnLst>
                <a:rect l="0" t="0" r="r" b="b"/>
                <a:pathLst>
                  <a:path w="52" h="134">
                    <a:moveTo>
                      <a:pt x="37" y="134"/>
                    </a:moveTo>
                    <a:lnTo>
                      <a:pt x="44" y="123"/>
                    </a:lnTo>
                    <a:lnTo>
                      <a:pt x="49" y="110"/>
                    </a:lnTo>
                    <a:lnTo>
                      <a:pt x="52" y="94"/>
                    </a:lnTo>
                    <a:lnTo>
                      <a:pt x="52" y="75"/>
                    </a:lnTo>
                    <a:lnTo>
                      <a:pt x="50" y="56"/>
                    </a:lnTo>
                    <a:lnTo>
                      <a:pt x="42" y="36"/>
                    </a:lnTo>
                    <a:lnTo>
                      <a:pt x="32" y="18"/>
                    </a:lnTo>
                    <a:lnTo>
                      <a:pt x="17" y="0"/>
                    </a:lnTo>
                    <a:lnTo>
                      <a:pt x="7" y="15"/>
                    </a:lnTo>
                    <a:lnTo>
                      <a:pt x="2" y="32"/>
                    </a:lnTo>
                    <a:lnTo>
                      <a:pt x="0" y="52"/>
                    </a:lnTo>
                    <a:lnTo>
                      <a:pt x="2" y="72"/>
                    </a:lnTo>
                    <a:lnTo>
                      <a:pt x="7" y="92"/>
                    </a:lnTo>
                    <a:lnTo>
                      <a:pt x="15" y="111"/>
                    </a:lnTo>
                    <a:lnTo>
                      <a:pt x="25" y="125"/>
                    </a:lnTo>
                    <a:lnTo>
                      <a:pt x="37" y="134"/>
                    </a:lnTo>
                    <a:close/>
                  </a:path>
                </a:pathLst>
              </a:custGeom>
              <a:solidFill>
                <a:srgbClr val="00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575" name="Freeform 551"/>
              <p:cNvSpPr>
                <a:spLocks/>
              </p:cNvSpPr>
              <p:nvPr/>
            </p:nvSpPr>
            <p:spPr bwMode="auto">
              <a:xfrm>
                <a:off x="1836" y="1411"/>
                <a:ext cx="52" cy="134"/>
              </a:xfrm>
              <a:custGeom>
                <a:avLst/>
                <a:gdLst/>
                <a:ahLst/>
                <a:cxnLst>
                  <a:cxn ang="0">
                    <a:pos x="37" y="134"/>
                  </a:cxn>
                  <a:cxn ang="0">
                    <a:pos x="37" y="134"/>
                  </a:cxn>
                  <a:cxn ang="0">
                    <a:pos x="44" y="123"/>
                  </a:cxn>
                  <a:cxn ang="0">
                    <a:pos x="49" y="110"/>
                  </a:cxn>
                  <a:cxn ang="0">
                    <a:pos x="52" y="94"/>
                  </a:cxn>
                  <a:cxn ang="0">
                    <a:pos x="52" y="75"/>
                  </a:cxn>
                  <a:cxn ang="0">
                    <a:pos x="50" y="56"/>
                  </a:cxn>
                  <a:cxn ang="0">
                    <a:pos x="42" y="36"/>
                  </a:cxn>
                  <a:cxn ang="0">
                    <a:pos x="32" y="18"/>
                  </a:cxn>
                  <a:cxn ang="0">
                    <a:pos x="17" y="0"/>
                  </a:cxn>
                  <a:cxn ang="0">
                    <a:pos x="17" y="0"/>
                  </a:cxn>
                  <a:cxn ang="0">
                    <a:pos x="7" y="15"/>
                  </a:cxn>
                  <a:cxn ang="0">
                    <a:pos x="2" y="32"/>
                  </a:cxn>
                  <a:cxn ang="0">
                    <a:pos x="0" y="52"/>
                  </a:cxn>
                  <a:cxn ang="0">
                    <a:pos x="2" y="72"/>
                  </a:cxn>
                  <a:cxn ang="0">
                    <a:pos x="7" y="92"/>
                  </a:cxn>
                  <a:cxn ang="0">
                    <a:pos x="15" y="111"/>
                  </a:cxn>
                  <a:cxn ang="0">
                    <a:pos x="25" y="125"/>
                  </a:cxn>
                  <a:cxn ang="0">
                    <a:pos x="37" y="134"/>
                  </a:cxn>
                </a:cxnLst>
                <a:rect l="0" t="0" r="r" b="b"/>
                <a:pathLst>
                  <a:path w="52" h="134">
                    <a:moveTo>
                      <a:pt x="37" y="134"/>
                    </a:moveTo>
                    <a:lnTo>
                      <a:pt x="37" y="134"/>
                    </a:lnTo>
                    <a:lnTo>
                      <a:pt x="44" y="123"/>
                    </a:lnTo>
                    <a:lnTo>
                      <a:pt x="49" y="110"/>
                    </a:lnTo>
                    <a:lnTo>
                      <a:pt x="52" y="94"/>
                    </a:lnTo>
                    <a:lnTo>
                      <a:pt x="52" y="75"/>
                    </a:lnTo>
                    <a:lnTo>
                      <a:pt x="50" y="56"/>
                    </a:lnTo>
                    <a:lnTo>
                      <a:pt x="42" y="36"/>
                    </a:lnTo>
                    <a:lnTo>
                      <a:pt x="32" y="18"/>
                    </a:lnTo>
                    <a:lnTo>
                      <a:pt x="17" y="0"/>
                    </a:lnTo>
                    <a:lnTo>
                      <a:pt x="7" y="15"/>
                    </a:lnTo>
                    <a:lnTo>
                      <a:pt x="2" y="32"/>
                    </a:lnTo>
                    <a:lnTo>
                      <a:pt x="0" y="52"/>
                    </a:lnTo>
                    <a:lnTo>
                      <a:pt x="2" y="72"/>
                    </a:lnTo>
                    <a:lnTo>
                      <a:pt x="7" y="92"/>
                    </a:lnTo>
                    <a:lnTo>
                      <a:pt x="15" y="111"/>
                    </a:lnTo>
                    <a:lnTo>
                      <a:pt x="25" y="125"/>
                    </a:lnTo>
                    <a:lnTo>
                      <a:pt x="37" y="134"/>
                    </a:lnTo>
                  </a:path>
                </a:pathLst>
              </a:custGeom>
              <a:noFill/>
              <a:ln w="0">
                <a:solidFill>
                  <a:srgbClr val="0033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576" name="Freeform 552"/>
              <p:cNvSpPr>
                <a:spLocks/>
              </p:cNvSpPr>
              <p:nvPr/>
            </p:nvSpPr>
            <p:spPr bwMode="auto">
              <a:xfrm>
                <a:off x="1855" y="1505"/>
                <a:ext cx="29" cy="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4" y="17"/>
                  </a:cxn>
                  <a:cxn ang="0">
                    <a:pos x="29" y="5"/>
                  </a:cxn>
                </a:cxnLst>
                <a:rect l="0" t="0" r="r" b="b"/>
                <a:pathLst>
                  <a:path w="29" h="17">
                    <a:moveTo>
                      <a:pt x="0" y="0"/>
                    </a:moveTo>
                    <a:lnTo>
                      <a:pt x="14" y="17"/>
                    </a:lnTo>
                    <a:lnTo>
                      <a:pt x="29" y="5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577" name="Freeform 553"/>
              <p:cNvSpPr>
                <a:spLocks/>
              </p:cNvSpPr>
              <p:nvPr/>
            </p:nvSpPr>
            <p:spPr bwMode="auto">
              <a:xfrm>
                <a:off x="1847" y="1483"/>
                <a:ext cx="29" cy="1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" y="18"/>
                  </a:cxn>
                  <a:cxn ang="0">
                    <a:pos x="29" y="4"/>
                  </a:cxn>
                </a:cxnLst>
                <a:rect l="0" t="0" r="r" b="b"/>
                <a:pathLst>
                  <a:path w="29" h="18">
                    <a:moveTo>
                      <a:pt x="0" y="0"/>
                    </a:moveTo>
                    <a:lnTo>
                      <a:pt x="19" y="18"/>
                    </a:lnTo>
                    <a:lnTo>
                      <a:pt x="29" y="4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578" name="Freeform 554"/>
              <p:cNvSpPr>
                <a:spLocks/>
              </p:cNvSpPr>
              <p:nvPr/>
            </p:nvSpPr>
            <p:spPr bwMode="auto">
              <a:xfrm>
                <a:off x="1846" y="1463"/>
                <a:ext cx="27" cy="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7" y="17"/>
                  </a:cxn>
                  <a:cxn ang="0">
                    <a:pos x="27" y="0"/>
                  </a:cxn>
                </a:cxnLst>
                <a:rect l="0" t="0" r="r" b="b"/>
                <a:pathLst>
                  <a:path w="27" h="17">
                    <a:moveTo>
                      <a:pt x="0" y="0"/>
                    </a:moveTo>
                    <a:lnTo>
                      <a:pt x="17" y="17"/>
                    </a:lnTo>
                    <a:lnTo>
                      <a:pt x="27" y="0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579" name="Freeform 555"/>
              <p:cNvSpPr>
                <a:spLocks/>
              </p:cNvSpPr>
              <p:nvPr/>
            </p:nvSpPr>
            <p:spPr bwMode="auto">
              <a:xfrm>
                <a:off x="1847" y="1442"/>
                <a:ext cx="25" cy="12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14" y="12"/>
                  </a:cxn>
                  <a:cxn ang="0">
                    <a:pos x="25" y="0"/>
                  </a:cxn>
                </a:cxnLst>
                <a:rect l="0" t="0" r="r" b="b"/>
                <a:pathLst>
                  <a:path w="25" h="12">
                    <a:moveTo>
                      <a:pt x="0" y="3"/>
                    </a:moveTo>
                    <a:lnTo>
                      <a:pt x="14" y="12"/>
                    </a:lnTo>
                    <a:lnTo>
                      <a:pt x="25" y="0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580" name="Line 556"/>
              <p:cNvSpPr>
                <a:spLocks noChangeShapeType="1"/>
              </p:cNvSpPr>
              <p:nvPr/>
            </p:nvSpPr>
            <p:spPr bwMode="auto">
              <a:xfrm flipH="1" flipV="1">
                <a:off x="1855" y="1427"/>
                <a:ext cx="18" cy="113"/>
              </a:xfrm>
              <a:prstGeom prst="line">
                <a:avLst/>
              </a:pr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581" name="Freeform 557"/>
              <p:cNvSpPr>
                <a:spLocks/>
              </p:cNvSpPr>
              <p:nvPr/>
            </p:nvSpPr>
            <p:spPr bwMode="auto">
              <a:xfrm>
                <a:off x="1953" y="1659"/>
                <a:ext cx="13" cy="14"/>
              </a:xfrm>
              <a:custGeom>
                <a:avLst/>
                <a:gdLst/>
                <a:ahLst/>
                <a:cxnLst>
                  <a:cxn ang="0">
                    <a:pos x="3" y="1"/>
                  </a:cxn>
                  <a:cxn ang="0">
                    <a:pos x="6" y="0"/>
                  </a:cxn>
                  <a:cxn ang="0">
                    <a:pos x="8" y="1"/>
                  </a:cxn>
                  <a:cxn ang="0">
                    <a:pos x="11" y="2"/>
                  </a:cxn>
                  <a:cxn ang="0">
                    <a:pos x="13" y="4"/>
                  </a:cxn>
                  <a:cxn ang="0">
                    <a:pos x="13" y="6"/>
                  </a:cxn>
                  <a:cxn ang="0">
                    <a:pos x="13" y="9"/>
                  </a:cxn>
                  <a:cxn ang="0">
                    <a:pos x="12" y="11"/>
                  </a:cxn>
                  <a:cxn ang="0">
                    <a:pos x="10" y="13"/>
                  </a:cxn>
                  <a:cxn ang="0">
                    <a:pos x="7" y="14"/>
                  </a:cxn>
                  <a:cxn ang="0">
                    <a:pos x="4" y="14"/>
                  </a:cxn>
                  <a:cxn ang="0">
                    <a:pos x="2" y="13"/>
                  </a:cxn>
                  <a:cxn ang="0">
                    <a:pos x="0" y="11"/>
                  </a:cxn>
                  <a:cxn ang="0">
                    <a:pos x="0" y="9"/>
                  </a:cxn>
                  <a:cxn ang="0">
                    <a:pos x="0" y="6"/>
                  </a:cxn>
                  <a:cxn ang="0">
                    <a:pos x="1" y="3"/>
                  </a:cxn>
                  <a:cxn ang="0">
                    <a:pos x="3" y="1"/>
                  </a:cxn>
                </a:cxnLst>
                <a:rect l="0" t="0" r="r" b="b"/>
                <a:pathLst>
                  <a:path w="13" h="14">
                    <a:moveTo>
                      <a:pt x="3" y="1"/>
                    </a:moveTo>
                    <a:lnTo>
                      <a:pt x="6" y="0"/>
                    </a:lnTo>
                    <a:lnTo>
                      <a:pt x="8" y="1"/>
                    </a:lnTo>
                    <a:lnTo>
                      <a:pt x="11" y="2"/>
                    </a:lnTo>
                    <a:lnTo>
                      <a:pt x="13" y="4"/>
                    </a:lnTo>
                    <a:lnTo>
                      <a:pt x="13" y="6"/>
                    </a:lnTo>
                    <a:lnTo>
                      <a:pt x="13" y="9"/>
                    </a:lnTo>
                    <a:lnTo>
                      <a:pt x="12" y="11"/>
                    </a:lnTo>
                    <a:lnTo>
                      <a:pt x="10" y="13"/>
                    </a:lnTo>
                    <a:lnTo>
                      <a:pt x="7" y="14"/>
                    </a:lnTo>
                    <a:lnTo>
                      <a:pt x="4" y="14"/>
                    </a:lnTo>
                    <a:lnTo>
                      <a:pt x="2" y="13"/>
                    </a:lnTo>
                    <a:lnTo>
                      <a:pt x="0" y="11"/>
                    </a:lnTo>
                    <a:lnTo>
                      <a:pt x="0" y="9"/>
                    </a:lnTo>
                    <a:lnTo>
                      <a:pt x="0" y="6"/>
                    </a:lnTo>
                    <a:lnTo>
                      <a:pt x="1" y="3"/>
                    </a:lnTo>
                    <a:lnTo>
                      <a:pt x="3" y="1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582" name="Freeform 558"/>
              <p:cNvSpPr>
                <a:spLocks/>
              </p:cNvSpPr>
              <p:nvPr/>
            </p:nvSpPr>
            <p:spPr bwMode="auto">
              <a:xfrm>
                <a:off x="1953" y="1659"/>
                <a:ext cx="13" cy="14"/>
              </a:xfrm>
              <a:custGeom>
                <a:avLst/>
                <a:gdLst/>
                <a:ahLst/>
                <a:cxnLst>
                  <a:cxn ang="0">
                    <a:pos x="3" y="1"/>
                  </a:cxn>
                  <a:cxn ang="0">
                    <a:pos x="3" y="1"/>
                  </a:cxn>
                  <a:cxn ang="0">
                    <a:pos x="6" y="0"/>
                  </a:cxn>
                  <a:cxn ang="0">
                    <a:pos x="8" y="1"/>
                  </a:cxn>
                  <a:cxn ang="0">
                    <a:pos x="11" y="2"/>
                  </a:cxn>
                  <a:cxn ang="0">
                    <a:pos x="13" y="4"/>
                  </a:cxn>
                  <a:cxn ang="0">
                    <a:pos x="13" y="4"/>
                  </a:cxn>
                  <a:cxn ang="0">
                    <a:pos x="13" y="6"/>
                  </a:cxn>
                  <a:cxn ang="0">
                    <a:pos x="13" y="9"/>
                  </a:cxn>
                  <a:cxn ang="0">
                    <a:pos x="12" y="11"/>
                  </a:cxn>
                  <a:cxn ang="0">
                    <a:pos x="10" y="13"/>
                  </a:cxn>
                  <a:cxn ang="0">
                    <a:pos x="10" y="13"/>
                  </a:cxn>
                  <a:cxn ang="0">
                    <a:pos x="7" y="14"/>
                  </a:cxn>
                  <a:cxn ang="0">
                    <a:pos x="4" y="14"/>
                  </a:cxn>
                  <a:cxn ang="0">
                    <a:pos x="2" y="13"/>
                  </a:cxn>
                  <a:cxn ang="0">
                    <a:pos x="0" y="11"/>
                  </a:cxn>
                  <a:cxn ang="0">
                    <a:pos x="0" y="11"/>
                  </a:cxn>
                  <a:cxn ang="0">
                    <a:pos x="0" y="9"/>
                  </a:cxn>
                  <a:cxn ang="0">
                    <a:pos x="0" y="6"/>
                  </a:cxn>
                  <a:cxn ang="0">
                    <a:pos x="1" y="3"/>
                  </a:cxn>
                  <a:cxn ang="0">
                    <a:pos x="3" y="1"/>
                  </a:cxn>
                </a:cxnLst>
                <a:rect l="0" t="0" r="r" b="b"/>
                <a:pathLst>
                  <a:path w="13" h="14">
                    <a:moveTo>
                      <a:pt x="3" y="1"/>
                    </a:moveTo>
                    <a:lnTo>
                      <a:pt x="3" y="1"/>
                    </a:lnTo>
                    <a:lnTo>
                      <a:pt x="6" y="0"/>
                    </a:lnTo>
                    <a:lnTo>
                      <a:pt x="8" y="1"/>
                    </a:lnTo>
                    <a:lnTo>
                      <a:pt x="11" y="2"/>
                    </a:lnTo>
                    <a:lnTo>
                      <a:pt x="13" y="4"/>
                    </a:lnTo>
                    <a:lnTo>
                      <a:pt x="13" y="6"/>
                    </a:lnTo>
                    <a:lnTo>
                      <a:pt x="13" y="9"/>
                    </a:lnTo>
                    <a:lnTo>
                      <a:pt x="12" y="11"/>
                    </a:lnTo>
                    <a:lnTo>
                      <a:pt x="10" y="13"/>
                    </a:lnTo>
                    <a:lnTo>
                      <a:pt x="7" y="14"/>
                    </a:lnTo>
                    <a:lnTo>
                      <a:pt x="4" y="14"/>
                    </a:lnTo>
                    <a:lnTo>
                      <a:pt x="2" y="13"/>
                    </a:lnTo>
                    <a:lnTo>
                      <a:pt x="0" y="11"/>
                    </a:lnTo>
                    <a:lnTo>
                      <a:pt x="0" y="9"/>
                    </a:lnTo>
                    <a:lnTo>
                      <a:pt x="0" y="6"/>
                    </a:lnTo>
                    <a:lnTo>
                      <a:pt x="1" y="3"/>
                    </a:lnTo>
                    <a:lnTo>
                      <a:pt x="3" y="1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583" name="Freeform 559"/>
              <p:cNvSpPr>
                <a:spLocks/>
              </p:cNvSpPr>
              <p:nvPr/>
            </p:nvSpPr>
            <p:spPr bwMode="auto">
              <a:xfrm>
                <a:off x="1927" y="1675"/>
                <a:ext cx="13" cy="15"/>
              </a:xfrm>
              <a:custGeom>
                <a:avLst/>
                <a:gdLst/>
                <a:ahLst/>
                <a:cxnLst>
                  <a:cxn ang="0">
                    <a:pos x="3" y="1"/>
                  </a:cxn>
                  <a:cxn ang="0">
                    <a:pos x="6" y="0"/>
                  </a:cxn>
                  <a:cxn ang="0">
                    <a:pos x="8" y="0"/>
                  </a:cxn>
                  <a:cxn ang="0">
                    <a:pos x="11" y="1"/>
                  </a:cxn>
                  <a:cxn ang="0">
                    <a:pos x="13" y="3"/>
                  </a:cxn>
                  <a:cxn ang="0">
                    <a:pos x="13" y="6"/>
                  </a:cxn>
                  <a:cxn ang="0">
                    <a:pos x="13" y="8"/>
                  </a:cxn>
                  <a:cxn ang="0">
                    <a:pos x="12" y="12"/>
                  </a:cxn>
                  <a:cxn ang="0">
                    <a:pos x="10" y="15"/>
                  </a:cxn>
                  <a:cxn ang="0">
                    <a:pos x="7" y="15"/>
                  </a:cxn>
                  <a:cxn ang="0">
                    <a:pos x="5" y="15"/>
                  </a:cxn>
                  <a:cxn ang="0">
                    <a:pos x="3" y="14"/>
                  </a:cxn>
                  <a:cxn ang="0">
                    <a:pos x="1" y="12"/>
                  </a:cxn>
                  <a:cxn ang="0">
                    <a:pos x="0" y="8"/>
                  </a:cxn>
                  <a:cxn ang="0">
                    <a:pos x="0" y="6"/>
                  </a:cxn>
                  <a:cxn ang="0">
                    <a:pos x="0" y="3"/>
                  </a:cxn>
                  <a:cxn ang="0">
                    <a:pos x="3" y="1"/>
                  </a:cxn>
                </a:cxnLst>
                <a:rect l="0" t="0" r="r" b="b"/>
                <a:pathLst>
                  <a:path w="13" h="15">
                    <a:moveTo>
                      <a:pt x="3" y="1"/>
                    </a:moveTo>
                    <a:lnTo>
                      <a:pt x="6" y="0"/>
                    </a:lnTo>
                    <a:lnTo>
                      <a:pt x="8" y="0"/>
                    </a:lnTo>
                    <a:lnTo>
                      <a:pt x="11" y="1"/>
                    </a:lnTo>
                    <a:lnTo>
                      <a:pt x="13" y="3"/>
                    </a:lnTo>
                    <a:lnTo>
                      <a:pt x="13" y="6"/>
                    </a:lnTo>
                    <a:lnTo>
                      <a:pt x="13" y="8"/>
                    </a:lnTo>
                    <a:lnTo>
                      <a:pt x="12" y="12"/>
                    </a:lnTo>
                    <a:lnTo>
                      <a:pt x="10" y="15"/>
                    </a:lnTo>
                    <a:lnTo>
                      <a:pt x="7" y="15"/>
                    </a:lnTo>
                    <a:lnTo>
                      <a:pt x="5" y="15"/>
                    </a:lnTo>
                    <a:lnTo>
                      <a:pt x="3" y="14"/>
                    </a:lnTo>
                    <a:lnTo>
                      <a:pt x="1" y="12"/>
                    </a:lnTo>
                    <a:lnTo>
                      <a:pt x="0" y="8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3" y="1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584" name="Freeform 560"/>
              <p:cNvSpPr>
                <a:spLocks/>
              </p:cNvSpPr>
              <p:nvPr/>
            </p:nvSpPr>
            <p:spPr bwMode="auto">
              <a:xfrm>
                <a:off x="1927" y="1675"/>
                <a:ext cx="13" cy="15"/>
              </a:xfrm>
              <a:custGeom>
                <a:avLst/>
                <a:gdLst/>
                <a:ahLst/>
                <a:cxnLst>
                  <a:cxn ang="0">
                    <a:pos x="3" y="1"/>
                  </a:cxn>
                  <a:cxn ang="0">
                    <a:pos x="3" y="1"/>
                  </a:cxn>
                  <a:cxn ang="0">
                    <a:pos x="6" y="0"/>
                  </a:cxn>
                  <a:cxn ang="0">
                    <a:pos x="8" y="0"/>
                  </a:cxn>
                  <a:cxn ang="0">
                    <a:pos x="11" y="1"/>
                  </a:cxn>
                  <a:cxn ang="0">
                    <a:pos x="13" y="3"/>
                  </a:cxn>
                  <a:cxn ang="0">
                    <a:pos x="13" y="3"/>
                  </a:cxn>
                  <a:cxn ang="0">
                    <a:pos x="13" y="6"/>
                  </a:cxn>
                  <a:cxn ang="0">
                    <a:pos x="13" y="8"/>
                  </a:cxn>
                  <a:cxn ang="0">
                    <a:pos x="12" y="12"/>
                  </a:cxn>
                  <a:cxn ang="0">
                    <a:pos x="10" y="15"/>
                  </a:cxn>
                  <a:cxn ang="0">
                    <a:pos x="10" y="15"/>
                  </a:cxn>
                  <a:cxn ang="0">
                    <a:pos x="7" y="15"/>
                  </a:cxn>
                  <a:cxn ang="0">
                    <a:pos x="5" y="15"/>
                  </a:cxn>
                  <a:cxn ang="0">
                    <a:pos x="3" y="14"/>
                  </a:cxn>
                  <a:cxn ang="0">
                    <a:pos x="1" y="12"/>
                  </a:cxn>
                  <a:cxn ang="0">
                    <a:pos x="1" y="12"/>
                  </a:cxn>
                  <a:cxn ang="0">
                    <a:pos x="0" y="8"/>
                  </a:cxn>
                  <a:cxn ang="0">
                    <a:pos x="0" y="6"/>
                  </a:cxn>
                  <a:cxn ang="0">
                    <a:pos x="0" y="3"/>
                  </a:cxn>
                  <a:cxn ang="0">
                    <a:pos x="3" y="1"/>
                  </a:cxn>
                </a:cxnLst>
                <a:rect l="0" t="0" r="r" b="b"/>
                <a:pathLst>
                  <a:path w="13" h="15">
                    <a:moveTo>
                      <a:pt x="3" y="1"/>
                    </a:moveTo>
                    <a:lnTo>
                      <a:pt x="3" y="1"/>
                    </a:lnTo>
                    <a:lnTo>
                      <a:pt x="6" y="0"/>
                    </a:lnTo>
                    <a:lnTo>
                      <a:pt x="8" y="0"/>
                    </a:lnTo>
                    <a:lnTo>
                      <a:pt x="11" y="1"/>
                    </a:lnTo>
                    <a:lnTo>
                      <a:pt x="13" y="3"/>
                    </a:lnTo>
                    <a:lnTo>
                      <a:pt x="13" y="6"/>
                    </a:lnTo>
                    <a:lnTo>
                      <a:pt x="13" y="8"/>
                    </a:lnTo>
                    <a:lnTo>
                      <a:pt x="12" y="12"/>
                    </a:lnTo>
                    <a:lnTo>
                      <a:pt x="10" y="15"/>
                    </a:lnTo>
                    <a:lnTo>
                      <a:pt x="7" y="15"/>
                    </a:lnTo>
                    <a:lnTo>
                      <a:pt x="5" y="15"/>
                    </a:lnTo>
                    <a:lnTo>
                      <a:pt x="3" y="14"/>
                    </a:lnTo>
                    <a:lnTo>
                      <a:pt x="1" y="12"/>
                    </a:lnTo>
                    <a:lnTo>
                      <a:pt x="0" y="8"/>
                    </a:lnTo>
                    <a:lnTo>
                      <a:pt x="0" y="6"/>
                    </a:lnTo>
                    <a:lnTo>
                      <a:pt x="0" y="3"/>
                    </a:lnTo>
                    <a:lnTo>
                      <a:pt x="3" y="1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585" name="Freeform 561"/>
              <p:cNvSpPr>
                <a:spLocks/>
              </p:cNvSpPr>
              <p:nvPr/>
            </p:nvSpPr>
            <p:spPr bwMode="auto">
              <a:xfrm>
                <a:off x="1928" y="1533"/>
                <a:ext cx="57" cy="133"/>
              </a:xfrm>
              <a:custGeom>
                <a:avLst/>
                <a:gdLst/>
                <a:ahLst/>
                <a:cxnLst>
                  <a:cxn ang="0">
                    <a:pos x="21" y="133"/>
                  </a:cxn>
                  <a:cxn ang="0">
                    <a:pos x="30" y="125"/>
                  </a:cxn>
                  <a:cxn ang="0">
                    <a:pos x="39" y="113"/>
                  </a:cxn>
                  <a:cxn ang="0">
                    <a:pos x="47" y="97"/>
                  </a:cxn>
                  <a:cxn ang="0">
                    <a:pos x="53" y="80"/>
                  </a:cxn>
                  <a:cxn ang="0">
                    <a:pos x="57" y="62"/>
                  </a:cxn>
                  <a:cxn ang="0">
                    <a:pos x="56" y="41"/>
                  </a:cxn>
                  <a:cxn ang="0">
                    <a:pos x="51" y="21"/>
                  </a:cxn>
                  <a:cxn ang="0">
                    <a:pos x="41" y="0"/>
                  </a:cxn>
                  <a:cxn ang="0">
                    <a:pos x="26" y="10"/>
                  </a:cxn>
                  <a:cxn ang="0">
                    <a:pos x="15" y="25"/>
                  </a:cxn>
                  <a:cxn ang="0">
                    <a:pos x="7" y="43"/>
                  </a:cxn>
                  <a:cxn ang="0">
                    <a:pos x="2" y="63"/>
                  </a:cxn>
                  <a:cxn ang="0">
                    <a:pos x="0" y="83"/>
                  </a:cxn>
                  <a:cxn ang="0">
                    <a:pos x="4" y="102"/>
                  </a:cxn>
                  <a:cxn ang="0">
                    <a:pos x="10" y="120"/>
                  </a:cxn>
                  <a:cxn ang="0">
                    <a:pos x="21" y="133"/>
                  </a:cxn>
                </a:cxnLst>
                <a:rect l="0" t="0" r="r" b="b"/>
                <a:pathLst>
                  <a:path w="57" h="133">
                    <a:moveTo>
                      <a:pt x="21" y="133"/>
                    </a:moveTo>
                    <a:lnTo>
                      <a:pt x="30" y="125"/>
                    </a:lnTo>
                    <a:lnTo>
                      <a:pt x="39" y="113"/>
                    </a:lnTo>
                    <a:lnTo>
                      <a:pt x="47" y="97"/>
                    </a:lnTo>
                    <a:lnTo>
                      <a:pt x="53" y="80"/>
                    </a:lnTo>
                    <a:lnTo>
                      <a:pt x="57" y="62"/>
                    </a:lnTo>
                    <a:lnTo>
                      <a:pt x="56" y="41"/>
                    </a:lnTo>
                    <a:lnTo>
                      <a:pt x="51" y="21"/>
                    </a:lnTo>
                    <a:lnTo>
                      <a:pt x="41" y="0"/>
                    </a:lnTo>
                    <a:lnTo>
                      <a:pt x="26" y="10"/>
                    </a:lnTo>
                    <a:lnTo>
                      <a:pt x="15" y="25"/>
                    </a:lnTo>
                    <a:lnTo>
                      <a:pt x="7" y="43"/>
                    </a:lnTo>
                    <a:lnTo>
                      <a:pt x="2" y="63"/>
                    </a:lnTo>
                    <a:lnTo>
                      <a:pt x="0" y="83"/>
                    </a:lnTo>
                    <a:lnTo>
                      <a:pt x="4" y="102"/>
                    </a:lnTo>
                    <a:lnTo>
                      <a:pt x="10" y="120"/>
                    </a:lnTo>
                    <a:lnTo>
                      <a:pt x="21" y="133"/>
                    </a:lnTo>
                    <a:close/>
                  </a:path>
                </a:pathLst>
              </a:custGeom>
              <a:solidFill>
                <a:srgbClr val="00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586" name="Freeform 562"/>
              <p:cNvSpPr>
                <a:spLocks/>
              </p:cNvSpPr>
              <p:nvPr/>
            </p:nvSpPr>
            <p:spPr bwMode="auto">
              <a:xfrm>
                <a:off x="1928" y="1533"/>
                <a:ext cx="57" cy="133"/>
              </a:xfrm>
              <a:custGeom>
                <a:avLst/>
                <a:gdLst/>
                <a:ahLst/>
                <a:cxnLst>
                  <a:cxn ang="0">
                    <a:pos x="21" y="133"/>
                  </a:cxn>
                  <a:cxn ang="0">
                    <a:pos x="21" y="133"/>
                  </a:cxn>
                  <a:cxn ang="0">
                    <a:pos x="30" y="125"/>
                  </a:cxn>
                  <a:cxn ang="0">
                    <a:pos x="39" y="113"/>
                  </a:cxn>
                  <a:cxn ang="0">
                    <a:pos x="47" y="97"/>
                  </a:cxn>
                  <a:cxn ang="0">
                    <a:pos x="53" y="80"/>
                  </a:cxn>
                  <a:cxn ang="0">
                    <a:pos x="57" y="62"/>
                  </a:cxn>
                  <a:cxn ang="0">
                    <a:pos x="56" y="41"/>
                  </a:cxn>
                  <a:cxn ang="0">
                    <a:pos x="51" y="21"/>
                  </a:cxn>
                  <a:cxn ang="0">
                    <a:pos x="41" y="0"/>
                  </a:cxn>
                  <a:cxn ang="0">
                    <a:pos x="41" y="0"/>
                  </a:cxn>
                  <a:cxn ang="0">
                    <a:pos x="26" y="10"/>
                  </a:cxn>
                  <a:cxn ang="0">
                    <a:pos x="15" y="25"/>
                  </a:cxn>
                  <a:cxn ang="0">
                    <a:pos x="7" y="43"/>
                  </a:cxn>
                  <a:cxn ang="0">
                    <a:pos x="2" y="63"/>
                  </a:cxn>
                  <a:cxn ang="0">
                    <a:pos x="0" y="83"/>
                  </a:cxn>
                  <a:cxn ang="0">
                    <a:pos x="4" y="102"/>
                  </a:cxn>
                  <a:cxn ang="0">
                    <a:pos x="10" y="120"/>
                  </a:cxn>
                  <a:cxn ang="0">
                    <a:pos x="21" y="133"/>
                  </a:cxn>
                </a:cxnLst>
                <a:rect l="0" t="0" r="r" b="b"/>
                <a:pathLst>
                  <a:path w="57" h="133">
                    <a:moveTo>
                      <a:pt x="21" y="133"/>
                    </a:moveTo>
                    <a:lnTo>
                      <a:pt x="21" y="133"/>
                    </a:lnTo>
                    <a:lnTo>
                      <a:pt x="30" y="125"/>
                    </a:lnTo>
                    <a:lnTo>
                      <a:pt x="39" y="113"/>
                    </a:lnTo>
                    <a:lnTo>
                      <a:pt x="47" y="97"/>
                    </a:lnTo>
                    <a:lnTo>
                      <a:pt x="53" y="80"/>
                    </a:lnTo>
                    <a:lnTo>
                      <a:pt x="57" y="62"/>
                    </a:lnTo>
                    <a:lnTo>
                      <a:pt x="56" y="41"/>
                    </a:lnTo>
                    <a:lnTo>
                      <a:pt x="51" y="21"/>
                    </a:lnTo>
                    <a:lnTo>
                      <a:pt x="41" y="0"/>
                    </a:lnTo>
                    <a:lnTo>
                      <a:pt x="26" y="10"/>
                    </a:lnTo>
                    <a:lnTo>
                      <a:pt x="15" y="25"/>
                    </a:lnTo>
                    <a:lnTo>
                      <a:pt x="7" y="43"/>
                    </a:lnTo>
                    <a:lnTo>
                      <a:pt x="2" y="63"/>
                    </a:lnTo>
                    <a:lnTo>
                      <a:pt x="0" y="83"/>
                    </a:lnTo>
                    <a:lnTo>
                      <a:pt x="4" y="102"/>
                    </a:lnTo>
                    <a:lnTo>
                      <a:pt x="10" y="120"/>
                    </a:lnTo>
                    <a:lnTo>
                      <a:pt x="21" y="133"/>
                    </a:lnTo>
                  </a:path>
                </a:pathLst>
              </a:custGeom>
              <a:noFill/>
              <a:ln w="0">
                <a:solidFill>
                  <a:srgbClr val="0033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587" name="Freeform 563"/>
              <p:cNvSpPr>
                <a:spLocks/>
              </p:cNvSpPr>
              <p:nvPr/>
            </p:nvSpPr>
            <p:spPr bwMode="auto">
              <a:xfrm>
                <a:off x="1941" y="1622"/>
                <a:ext cx="26" cy="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1" y="21"/>
                  </a:cxn>
                  <a:cxn ang="0">
                    <a:pos x="26" y="14"/>
                  </a:cxn>
                </a:cxnLst>
                <a:rect l="0" t="0" r="r" b="b"/>
                <a:pathLst>
                  <a:path w="26" h="21">
                    <a:moveTo>
                      <a:pt x="0" y="0"/>
                    </a:moveTo>
                    <a:lnTo>
                      <a:pt x="11" y="21"/>
                    </a:lnTo>
                    <a:lnTo>
                      <a:pt x="26" y="14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588" name="Freeform 564"/>
              <p:cNvSpPr>
                <a:spLocks/>
              </p:cNvSpPr>
              <p:nvPr/>
            </p:nvSpPr>
            <p:spPr bwMode="auto">
              <a:xfrm>
                <a:off x="1941" y="1599"/>
                <a:ext cx="28" cy="2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" y="23"/>
                  </a:cxn>
                  <a:cxn ang="0">
                    <a:pos x="28" y="14"/>
                  </a:cxn>
                </a:cxnLst>
                <a:rect l="0" t="0" r="r" b="b"/>
                <a:pathLst>
                  <a:path w="28" h="23">
                    <a:moveTo>
                      <a:pt x="0" y="0"/>
                    </a:moveTo>
                    <a:lnTo>
                      <a:pt x="12" y="23"/>
                    </a:lnTo>
                    <a:lnTo>
                      <a:pt x="28" y="14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589" name="Freeform 565"/>
              <p:cNvSpPr>
                <a:spLocks/>
              </p:cNvSpPr>
              <p:nvPr/>
            </p:nvSpPr>
            <p:spPr bwMode="auto">
              <a:xfrm>
                <a:off x="1946" y="1578"/>
                <a:ext cx="27" cy="2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" y="21"/>
                  </a:cxn>
                  <a:cxn ang="0">
                    <a:pos x="27" y="9"/>
                  </a:cxn>
                </a:cxnLst>
                <a:rect l="0" t="0" r="r" b="b"/>
                <a:pathLst>
                  <a:path w="27" h="21">
                    <a:moveTo>
                      <a:pt x="0" y="0"/>
                    </a:moveTo>
                    <a:lnTo>
                      <a:pt x="12" y="21"/>
                    </a:lnTo>
                    <a:lnTo>
                      <a:pt x="27" y="9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590" name="Freeform 566"/>
              <p:cNvSpPr>
                <a:spLocks/>
              </p:cNvSpPr>
              <p:nvPr/>
            </p:nvSpPr>
            <p:spPr bwMode="auto">
              <a:xfrm>
                <a:off x="1952" y="1563"/>
                <a:ext cx="24" cy="1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1" y="15"/>
                  </a:cxn>
                  <a:cxn ang="0">
                    <a:pos x="24" y="6"/>
                  </a:cxn>
                </a:cxnLst>
                <a:rect l="0" t="0" r="r" b="b"/>
                <a:pathLst>
                  <a:path w="24" h="15">
                    <a:moveTo>
                      <a:pt x="0" y="0"/>
                    </a:moveTo>
                    <a:lnTo>
                      <a:pt x="11" y="15"/>
                    </a:lnTo>
                    <a:lnTo>
                      <a:pt x="24" y="6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591" name="Line 567"/>
              <p:cNvSpPr>
                <a:spLocks noChangeShapeType="1"/>
              </p:cNvSpPr>
              <p:nvPr/>
            </p:nvSpPr>
            <p:spPr bwMode="auto">
              <a:xfrm flipV="1">
                <a:off x="1949" y="1548"/>
                <a:ext cx="17" cy="113"/>
              </a:xfrm>
              <a:prstGeom prst="line">
                <a:avLst/>
              </a:pr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592" name="Freeform 568"/>
              <p:cNvSpPr>
                <a:spLocks/>
              </p:cNvSpPr>
              <p:nvPr/>
            </p:nvSpPr>
            <p:spPr bwMode="auto">
              <a:xfrm>
                <a:off x="1813" y="1617"/>
                <a:ext cx="128" cy="62"/>
              </a:xfrm>
              <a:custGeom>
                <a:avLst/>
                <a:gdLst/>
                <a:ahLst/>
                <a:cxnLst>
                  <a:cxn ang="0">
                    <a:pos x="128" y="53"/>
                  </a:cxn>
                  <a:cxn ang="0">
                    <a:pos x="117" y="58"/>
                  </a:cxn>
                  <a:cxn ang="0">
                    <a:pos x="101" y="61"/>
                  </a:cxn>
                  <a:cxn ang="0">
                    <a:pos x="85" y="62"/>
                  </a:cxn>
                  <a:cxn ang="0">
                    <a:pos x="67" y="59"/>
                  </a:cxn>
                  <a:cxn ang="0">
                    <a:pos x="48" y="54"/>
                  </a:cxn>
                  <a:cxn ang="0">
                    <a:pos x="31" y="45"/>
                  </a:cxn>
                  <a:cxn ang="0">
                    <a:pos x="14" y="32"/>
                  </a:cxn>
                  <a:cxn ang="0">
                    <a:pos x="0" y="13"/>
                  </a:cxn>
                  <a:cxn ang="0">
                    <a:pos x="16" y="4"/>
                  </a:cxn>
                  <a:cxn ang="0">
                    <a:pos x="34" y="0"/>
                  </a:cxn>
                  <a:cxn ang="0">
                    <a:pos x="53" y="1"/>
                  </a:cxn>
                  <a:cxn ang="0">
                    <a:pos x="74" y="5"/>
                  </a:cxn>
                  <a:cxn ang="0">
                    <a:pos x="92" y="13"/>
                  </a:cxn>
                  <a:cxn ang="0">
                    <a:pos x="108" y="25"/>
                  </a:cxn>
                  <a:cxn ang="0">
                    <a:pos x="121" y="38"/>
                  </a:cxn>
                  <a:cxn ang="0">
                    <a:pos x="128" y="53"/>
                  </a:cxn>
                </a:cxnLst>
                <a:rect l="0" t="0" r="r" b="b"/>
                <a:pathLst>
                  <a:path w="128" h="62">
                    <a:moveTo>
                      <a:pt x="128" y="53"/>
                    </a:moveTo>
                    <a:lnTo>
                      <a:pt x="117" y="58"/>
                    </a:lnTo>
                    <a:lnTo>
                      <a:pt x="101" y="61"/>
                    </a:lnTo>
                    <a:lnTo>
                      <a:pt x="85" y="62"/>
                    </a:lnTo>
                    <a:lnTo>
                      <a:pt x="67" y="59"/>
                    </a:lnTo>
                    <a:lnTo>
                      <a:pt x="48" y="54"/>
                    </a:lnTo>
                    <a:lnTo>
                      <a:pt x="31" y="45"/>
                    </a:lnTo>
                    <a:lnTo>
                      <a:pt x="14" y="32"/>
                    </a:lnTo>
                    <a:lnTo>
                      <a:pt x="0" y="13"/>
                    </a:lnTo>
                    <a:lnTo>
                      <a:pt x="16" y="4"/>
                    </a:lnTo>
                    <a:lnTo>
                      <a:pt x="34" y="0"/>
                    </a:lnTo>
                    <a:lnTo>
                      <a:pt x="53" y="1"/>
                    </a:lnTo>
                    <a:lnTo>
                      <a:pt x="74" y="5"/>
                    </a:lnTo>
                    <a:lnTo>
                      <a:pt x="92" y="13"/>
                    </a:lnTo>
                    <a:lnTo>
                      <a:pt x="108" y="25"/>
                    </a:lnTo>
                    <a:lnTo>
                      <a:pt x="121" y="38"/>
                    </a:lnTo>
                    <a:lnTo>
                      <a:pt x="128" y="53"/>
                    </a:lnTo>
                    <a:close/>
                  </a:path>
                </a:pathLst>
              </a:custGeom>
              <a:solidFill>
                <a:srgbClr val="00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593" name="Freeform 569"/>
              <p:cNvSpPr>
                <a:spLocks/>
              </p:cNvSpPr>
              <p:nvPr/>
            </p:nvSpPr>
            <p:spPr bwMode="auto">
              <a:xfrm>
                <a:off x="1813" y="1617"/>
                <a:ext cx="128" cy="62"/>
              </a:xfrm>
              <a:custGeom>
                <a:avLst/>
                <a:gdLst/>
                <a:ahLst/>
                <a:cxnLst>
                  <a:cxn ang="0">
                    <a:pos x="128" y="53"/>
                  </a:cxn>
                  <a:cxn ang="0">
                    <a:pos x="128" y="53"/>
                  </a:cxn>
                  <a:cxn ang="0">
                    <a:pos x="117" y="58"/>
                  </a:cxn>
                  <a:cxn ang="0">
                    <a:pos x="101" y="61"/>
                  </a:cxn>
                  <a:cxn ang="0">
                    <a:pos x="85" y="62"/>
                  </a:cxn>
                  <a:cxn ang="0">
                    <a:pos x="67" y="59"/>
                  </a:cxn>
                  <a:cxn ang="0">
                    <a:pos x="48" y="54"/>
                  </a:cxn>
                  <a:cxn ang="0">
                    <a:pos x="31" y="45"/>
                  </a:cxn>
                  <a:cxn ang="0">
                    <a:pos x="14" y="32"/>
                  </a:cxn>
                  <a:cxn ang="0">
                    <a:pos x="0" y="13"/>
                  </a:cxn>
                  <a:cxn ang="0">
                    <a:pos x="0" y="13"/>
                  </a:cxn>
                  <a:cxn ang="0">
                    <a:pos x="16" y="4"/>
                  </a:cxn>
                  <a:cxn ang="0">
                    <a:pos x="34" y="0"/>
                  </a:cxn>
                  <a:cxn ang="0">
                    <a:pos x="53" y="1"/>
                  </a:cxn>
                  <a:cxn ang="0">
                    <a:pos x="74" y="5"/>
                  </a:cxn>
                  <a:cxn ang="0">
                    <a:pos x="92" y="13"/>
                  </a:cxn>
                  <a:cxn ang="0">
                    <a:pos x="108" y="25"/>
                  </a:cxn>
                  <a:cxn ang="0">
                    <a:pos x="121" y="38"/>
                  </a:cxn>
                  <a:cxn ang="0">
                    <a:pos x="128" y="53"/>
                  </a:cxn>
                </a:cxnLst>
                <a:rect l="0" t="0" r="r" b="b"/>
                <a:pathLst>
                  <a:path w="128" h="62">
                    <a:moveTo>
                      <a:pt x="128" y="53"/>
                    </a:moveTo>
                    <a:lnTo>
                      <a:pt x="128" y="53"/>
                    </a:lnTo>
                    <a:lnTo>
                      <a:pt x="117" y="58"/>
                    </a:lnTo>
                    <a:lnTo>
                      <a:pt x="101" y="61"/>
                    </a:lnTo>
                    <a:lnTo>
                      <a:pt x="85" y="62"/>
                    </a:lnTo>
                    <a:lnTo>
                      <a:pt x="67" y="59"/>
                    </a:lnTo>
                    <a:lnTo>
                      <a:pt x="48" y="54"/>
                    </a:lnTo>
                    <a:lnTo>
                      <a:pt x="31" y="45"/>
                    </a:lnTo>
                    <a:lnTo>
                      <a:pt x="14" y="32"/>
                    </a:lnTo>
                    <a:lnTo>
                      <a:pt x="0" y="13"/>
                    </a:lnTo>
                    <a:lnTo>
                      <a:pt x="16" y="4"/>
                    </a:lnTo>
                    <a:lnTo>
                      <a:pt x="34" y="0"/>
                    </a:lnTo>
                    <a:lnTo>
                      <a:pt x="53" y="1"/>
                    </a:lnTo>
                    <a:lnTo>
                      <a:pt x="74" y="5"/>
                    </a:lnTo>
                    <a:lnTo>
                      <a:pt x="92" y="13"/>
                    </a:lnTo>
                    <a:lnTo>
                      <a:pt x="108" y="25"/>
                    </a:lnTo>
                    <a:lnTo>
                      <a:pt x="121" y="38"/>
                    </a:lnTo>
                    <a:lnTo>
                      <a:pt x="128" y="53"/>
                    </a:lnTo>
                  </a:path>
                </a:pathLst>
              </a:custGeom>
              <a:noFill/>
              <a:ln w="0">
                <a:solidFill>
                  <a:srgbClr val="0033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594" name="Freeform 570"/>
              <p:cNvSpPr>
                <a:spLocks/>
              </p:cNvSpPr>
              <p:nvPr/>
            </p:nvSpPr>
            <p:spPr bwMode="auto">
              <a:xfrm>
                <a:off x="1903" y="1644"/>
                <a:ext cx="16" cy="3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6" y="19"/>
                  </a:cxn>
                  <a:cxn ang="0">
                    <a:pos x="2" y="31"/>
                  </a:cxn>
                </a:cxnLst>
                <a:rect l="0" t="0" r="r" b="b"/>
                <a:pathLst>
                  <a:path w="16" h="31">
                    <a:moveTo>
                      <a:pt x="0" y="0"/>
                    </a:moveTo>
                    <a:lnTo>
                      <a:pt x="16" y="19"/>
                    </a:lnTo>
                    <a:lnTo>
                      <a:pt x="2" y="31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595" name="Freeform 571"/>
              <p:cNvSpPr>
                <a:spLocks/>
              </p:cNvSpPr>
              <p:nvPr/>
            </p:nvSpPr>
            <p:spPr bwMode="auto">
              <a:xfrm>
                <a:off x="1882" y="1633"/>
                <a:ext cx="15" cy="33"/>
              </a:xfrm>
              <a:custGeom>
                <a:avLst/>
                <a:gdLst/>
                <a:ahLst/>
                <a:cxnLst>
                  <a:cxn ang="0">
                    <a:pos x="3" y="0"/>
                  </a:cxn>
                  <a:cxn ang="0">
                    <a:pos x="15" y="24"/>
                  </a:cxn>
                  <a:cxn ang="0">
                    <a:pos x="0" y="33"/>
                  </a:cxn>
                </a:cxnLst>
                <a:rect l="0" t="0" r="r" b="b"/>
                <a:pathLst>
                  <a:path w="15" h="33">
                    <a:moveTo>
                      <a:pt x="3" y="0"/>
                    </a:moveTo>
                    <a:lnTo>
                      <a:pt x="15" y="24"/>
                    </a:lnTo>
                    <a:lnTo>
                      <a:pt x="0" y="33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596" name="Freeform 572"/>
              <p:cNvSpPr>
                <a:spLocks/>
              </p:cNvSpPr>
              <p:nvPr/>
            </p:nvSpPr>
            <p:spPr bwMode="auto">
              <a:xfrm>
                <a:off x="1858" y="1628"/>
                <a:ext cx="18" cy="32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18" y="21"/>
                  </a:cxn>
                  <a:cxn ang="0">
                    <a:pos x="0" y="32"/>
                  </a:cxn>
                </a:cxnLst>
                <a:rect l="0" t="0" r="r" b="b"/>
                <a:pathLst>
                  <a:path w="18" h="32">
                    <a:moveTo>
                      <a:pt x="6" y="0"/>
                    </a:moveTo>
                    <a:lnTo>
                      <a:pt x="18" y="21"/>
                    </a:lnTo>
                    <a:lnTo>
                      <a:pt x="0" y="32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597" name="Freeform 573"/>
              <p:cNvSpPr>
                <a:spLocks/>
              </p:cNvSpPr>
              <p:nvPr/>
            </p:nvSpPr>
            <p:spPr bwMode="auto">
              <a:xfrm>
                <a:off x="1840" y="1628"/>
                <a:ext cx="15" cy="26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15" y="16"/>
                  </a:cxn>
                  <a:cxn ang="0">
                    <a:pos x="0" y="26"/>
                  </a:cxn>
                </a:cxnLst>
                <a:rect l="0" t="0" r="r" b="b"/>
                <a:pathLst>
                  <a:path w="15" h="26">
                    <a:moveTo>
                      <a:pt x="6" y="0"/>
                    </a:moveTo>
                    <a:lnTo>
                      <a:pt x="15" y="16"/>
                    </a:lnTo>
                    <a:lnTo>
                      <a:pt x="0" y="26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598" name="Line 574"/>
              <p:cNvSpPr>
                <a:spLocks noChangeShapeType="1"/>
              </p:cNvSpPr>
              <p:nvPr/>
            </p:nvSpPr>
            <p:spPr bwMode="auto">
              <a:xfrm flipH="1" flipV="1">
                <a:off x="1829" y="1633"/>
                <a:ext cx="108" cy="36"/>
              </a:xfrm>
              <a:prstGeom prst="line">
                <a:avLst/>
              </a:pr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599" name="Freeform 575"/>
              <p:cNvSpPr>
                <a:spLocks/>
              </p:cNvSpPr>
              <p:nvPr/>
            </p:nvSpPr>
            <p:spPr bwMode="auto">
              <a:xfrm>
                <a:off x="1870" y="1551"/>
                <a:ext cx="76" cy="118"/>
              </a:xfrm>
              <a:custGeom>
                <a:avLst/>
                <a:gdLst/>
                <a:ahLst/>
                <a:cxnLst>
                  <a:cxn ang="0">
                    <a:pos x="74" y="118"/>
                  </a:cxn>
                  <a:cxn ang="0">
                    <a:pos x="76" y="106"/>
                  </a:cxn>
                  <a:cxn ang="0">
                    <a:pos x="75" y="91"/>
                  </a:cxn>
                  <a:cxn ang="0">
                    <a:pos x="72" y="74"/>
                  </a:cxn>
                  <a:cxn ang="0">
                    <a:pos x="65" y="57"/>
                  </a:cxn>
                  <a:cxn ang="0">
                    <a:pos x="55" y="39"/>
                  </a:cxn>
                  <a:cxn ang="0">
                    <a:pos x="42" y="24"/>
                  </a:cxn>
                  <a:cxn ang="0">
                    <a:pos x="26" y="10"/>
                  </a:cxn>
                  <a:cxn ang="0">
                    <a:pos x="5" y="0"/>
                  </a:cxn>
                  <a:cxn ang="0">
                    <a:pos x="0" y="16"/>
                  </a:cxn>
                  <a:cxn ang="0">
                    <a:pos x="1" y="34"/>
                  </a:cxn>
                  <a:cxn ang="0">
                    <a:pos x="7" y="54"/>
                  </a:cxn>
                  <a:cxn ang="0">
                    <a:pos x="17" y="73"/>
                  </a:cxn>
                  <a:cxn ang="0">
                    <a:pos x="29" y="91"/>
                  </a:cxn>
                  <a:cxn ang="0">
                    <a:pos x="43" y="105"/>
                  </a:cxn>
                  <a:cxn ang="0">
                    <a:pos x="58" y="114"/>
                  </a:cxn>
                  <a:cxn ang="0">
                    <a:pos x="74" y="118"/>
                  </a:cxn>
                </a:cxnLst>
                <a:rect l="0" t="0" r="r" b="b"/>
                <a:pathLst>
                  <a:path w="76" h="118">
                    <a:moveTo>
                      <a:pt x="74" y="118"/>
                    </a:moveTo>
                    <a:lnTo>
                      <a:pt x="76" y="106"/>
                    </a:lnTo>
                    <a:lnTo>
                      <a:pt x="75" y="91"/>
                    </a:lnTo>
                    <a:lnTo>
                      <a:pt x="72" y="74"/>
                    </a:lnTo>
                    <a:lnTo>
                      <a:pt x="65" y="57"/>
                    </a:lnTo>
                    <a:lnTo>
                      <a:pt x="55" y="39"/>
                    </a:lnTo>
                    <a:lnTo>
                      <a:pt x="42" y="24"/>
                    </a:lnTo>
                    <a:lnTo>
                      <a:pt x="26" y="10"/>
                    </a:lnTo>
                    <a:lnTo>
                      <a:pt x="5" y="0"/>
                    </a:lnTo>
                    <a:lnTo>
                      <a:pt x="0" y="16"/>
                    </a:lnTo>
                    <a:lnTo>
                      <a:pt x="1" y="34"/>
                    </a:lnTo>
                    <a:lnTo>
                      <a:pt x="7" y="54"/>
                    </a:lnTo>
                    <a:lnTo>
                      <a:pt x="17" y="73"/>
                    </a:lnTo>
                    <a:lnTo>
                      <a:pt x="29" y="91"/>
                    </a:lnTo>
                    <a:lnTo>
                      <a:pt x="43" y="105"/>
                    </a:lnTo>
                    <a:lnTo>
                      <a:pt x="58" y="114"/>
                    </a:lnTo>
                    <a:lnTo>
                      <a:pt x="74" y="118"/>
                    </a:lnTo>
                    <a:close/>
                  </a:path>
                </a:pathLst>
              </a:custGeom>
              <a:solidFill>
                <a:srgbClr val="00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600" name="Freeform 576"/>
              <p:cNvSpPr>
                <a:spLocks/>
              </p:cNvSpPr>
              <p:nvPr/>
            </p:nvSpPr>
            <p:spPr bwMode="auto">
              <a:xfrm>
                <a:off x="1870" y="1551"/>
                <a:ext cx="76" cy="118"/>
              </a:xfrm>
              <a:custGeom>
                <a:avLst/>
                <a:gdLst/>
                <a:ahLst/>
                <a:cxnLst>
                  <a:cxn ang="0">
                    <a:pos x="74" y="118"/>
                  </a:cxn>
                  <a:cxn ang="0">
                    <a:pos x="74" y="118"/>
                  </a:cxn>
                  <a:cxn ang="0">
                    <a:pos x="76" y="106"/>
                  </a:cxn>
                  <a:cxn ang="0">
                    <a:pos x="75" y="91"/>
                  </a:cxn>
                  <a:cxn ang="0">
                    <a:pos x="72" y="74"/>
                  </a:cxn>
                  <a:cxn ang="0">
                    <a:pos x="65" y="57"/>
                  </a:cxn>
                  <a:cxn ang="0">
                    <a:pos x="55" y="39"/>
                  </a:cxn>
                  <a:cxn ang="0">
                    <a:pos x="42" y="24"/>
                  </a:cxn>
                  <a:cxn ang="0">
                    <a:pos x="26" y="10"/>
                  </a:cxn>
                  <a:cxn ang="0">
                    <a:pos x="5" y="0"/>
                  </a:cxn>
                  <a:cxn ang="0">
                    <a:pos x="5" y="0"/>
                  </a:cxn>
                  <a:cxn ang="0">
                    <a:pos x="0" y="16"/>
                  </a:cxn>
                  <a:cxn ang="0">
                    <a:pos x="1" y="34"/>
                  </a:cxn>
                  <a:cxn ang="0">
                    <a:pos x="7" y="54"/>
                  </a:cxn>
                  <a:cxn ang="0">
                    <a:pos x="17" y="73"/>
                  </a:cxn>
                  <a:cxn ang="0">
                    <a:pos x="29" y="91"/>
                  </a:cxn>
                  <a:cxn ang="0">
                    <a:pos x="43" y="105"/>
                  </a:cxn>
                  <a:cxn ang="0">
                    <a:pos x="58" y="114"/>
                  </a:cxn>
                  <a:cxn ang="0">
                    <a:pos x="74" y="118"/>
                  </a:cxn>
                </a:cxnLst>
                <a:rect l="0" t="0" r="r" b="b"/>
                <a:pathLst>
                  <a:path w="76" h="118">
                    <a:moveTo>
                      <a:pt x="74" y="118"/>
                    </a:moveTo>
                    <a:lnTo>
                      <a:pt x="74" y="118"/>
                    </a:lnTo>
                    <a:lnTo>
                      <a:pt x="76" y="106"/>
                    </a:lnTo>
                    <a:lnTo>
                      <a:pt x="75" y="91"/>
                    </a:lnTo>
                    <a:lnTo>
                      <a:pt x="72" y="74"/>
                    </a:lnTo>
                    <a:lnTo>
                      <a:pt x="65" y="57"/>
                    </a:lnTo>
                    <a:lnTo>
                      <a:pt x="55" y="39"/>
                    </a:lnTo>
                    <a:lnTo>
                      <a:pt x="42" y="24"/>
                    </a:lnTo>
                    <a:lnTo>
                      <a:pt x="26" y="10"/>
                    </a:lnTo>
                    <a:lnTo>
                      <a:pt x="5" y="0"/>
                    </a:lnTo>
                    <a:lnTo>
                      <a:pt x="0" y="16"/>
                    </a:lnTo>
                    <a:lnTo>
                      <a:pt x="1" y="34"/>
                    </a:lnTo>
                    <a:lnTo>
                      <a:pt x="7" y="54"/>
                    </a:lnTo>
                    <a:lnTo>
                      <a:pt x="17" y="73"/>
                    </a:lnTo>
                    <a:lnTo>
                      <a:pt x="29" y="91"/>
                    </a:lnTo>
                    <a:lnTo>
                      <a:pt x="43" y="105"/>
                    </a:lnTo>
                    <a:lnTo>
                      <a:pt x="58" y="114"/>
                    </a:lnTo>
                    <a:lnTo>
                      <a:pt x="74" y="118"/>
                    </a:lnTo>
                  </a:path>
                </a:pathLst>
              </a:custGeom>
              <a:noFill/>
              <a:ln w="0">
                <a:solidFill>
                  <a:srgbClr val="0033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601" name="Freeform 577"/>
              <p:cNvSpPr>
                <a:spLocks/>
              </p:cNvSpPr>
              <p:nvPr/>
            </p:nvSpPr>
            <p:spPr bwMode="auto">
              <a:xfrm>
                <a:off x="1911" y="1631"/>
                <a:ext cx="29" cy="18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21" y="18"/>
                  </a:cxn>
                  <a:cxn ang="0">
                    <a:pos x="29" y="0"/>
                  </a:cxn>
                </a:cxnLst>
                <a:rect l="0" t="0" r="r" b="b"/>
                <a:pathLst>
                  <a:path w="29" h="18">
                    <a:moveTo>
                      <a:pt x="0" y="6"/>
                    </a:moveTo>
                    <a:lnTo>
                      <a:pt x="21" y="18"/>
                    </a:lnTo>
                    <a:lnTo>
                      <a:pt x="29" y="0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602" name="Freeform 578"/>
              <p:cNvSpPr>
                <a:spLocks/>
              </p:cNvSpPr>
              <p:nvPr/>
            </p:nvSpPr>
            <p:spPr bwMode="auto">
              <a:xfrm>
                <a:off x="1897" y="1614"/>
                <a:ext cx="29" cy="16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23" y="16"/>
                  </a:cxn>
                  <a:cxn ang="0">
                    <a:pos x="29" y="0"/>
                  </a:cxn>
                </a:cxnLst>
                <a:rect l="0" t="0" r="r" b="b"/>
                <a:pathLst>
                  <a:path w="29" h="16">
                    <a:moveTo>
                      <a:pt x="0" y="8"/>
                    </a:moveTo>
                    <a:lnTo>
                      <a:pt x="23" y="16"/>
                    </a:lnTo>
                    <a:lnTo>
                      <a:pt x="29" y="0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603" name="Freeform 579"/>
              <p:cNvSpPr>
                <a:spLocks/>
              </p:cNvSpPr>
              <p:nvPr/>
            </p:nvSpPr>
            <p:spPr bwMode="auto">
              <a:xfrm>
                <a:off x="1888" y="1589"/>
                <a:ext cx="26" cy="21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22" y="21"/>
                  </a:cxn>
                  <a:cxn ang="0">
                    <a:pos x="26" y="0"/>
                  </a:cxn>
                </a:cxnLst>
                <a:rect l="0" t="0" r="r" b="b"/>
                <a:pathLst>
                  <a:path w="26" h="21">
                    <a:moveTo>
                      <a:pt x="0" y="13"/>
                    </a:moveTo>
                    <a:lnTo>
                      <a:pt x="22" y="21"/>
                    </a:lnTo>
                    <a:lnTo>
                      <a:pt x="26" y="0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604" name="Freeform 580"/>
              <p:cNvSpPr>
                <a:spLocks/>
              </p:cNvSpPr>
              <p:nvPr/>
            </p:nvSpPr>
            <p:spPr bwMode="auto">
              <a:xfrm>
                <a:off x="1882" y="1574"/>
                <a:ext cx="23" cy="15"/>
              </a:xfrm>
              <a:custGeom>
                <a:avLst/>
                <a:gdLst/>
                <a:ahLst/>
                <a:cxnLst>
                  <a:cxn ang="0">
                    <a:pos x="0" y="9"/>
                  </a:cxn>
                  <a:cxn ang="0">
                    <a:pos x="17" y="15"/>
                  </a:cxn>
                  <a:cxn ang="0">
                    <a:pos x="23" y="0"/>
                  </a:cxn>
                </a:cxnLst>
                <a:rect l="0" t="0" r="r" b="b"/>
                <a:pathLst>
                  <a:path w="23" h="15">
                    <a:moveTo>
                      <a:pt x="0" y="9"/>
                    </a:moveTo>
                    <a:lnTo>
                      <a:pt x="17" y="15"/>
                    </a:lnTo>
                    <a:lnTo>
                      <a:pt x="23" y="0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605" name="Line 581"/>
              <p:cNvSpPr>
                <a:spLocks noChangeShapeType="1"/>
              </p:cNvSpPr>
              <p:nvPr/>
            </p:nvSpPr>
            <p:spPr bwMode="auto">
              <a:xfrm flipH="1" flipV="1">
                <a:off x="1882" y="1566"/>
                <a:ext cx="61" cy="98"/>
              </a:xfrm>
              <a:prstGeom prst="line">
                <a:avLst/>
              </a:pr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606" name="Freeform 582"/>
              <p:cNvSpPr>
                <a:spLocks/>
              </p:cNvSpPr>
              <p:nvPr/>
            </p:nvSpPr>
            <p:spPr bwMode="auto">
              <a:xfrm>
                <a:off x="2047" y="1744"/>
                <a:ext cx="13" cy="13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3" y="0"/>
                  </a:cxn>
                  <a:cxn ang="0">
                    <a:pos x="6" y="0"/>
                  </a:cxn>
                  <a:cxn ang="0">
                    <a:pos x="8" y="0"/>
                  </a:cxn>
                  <a:cxn ang="0">
                    <a:pos x="11" y="2"/>
                  </a:cxn>
                  <a:cxn ang="0">
                    <a:pos x="12" y="4"/>
                  </a:cxn>
                  <a:cxn ang="0">
                    <a:pos x="13" y="6"/>
                  </a:cxn>
                  <a:cxn ang="0">
                    <a:pos x="12" y="9"/>
                  </a:cxn>
                  <a:cxn ang="0">
                    <a:pos x="11" y="11"/>
                  </a:cxn>
                  <a:cxn ang="0">
                    <a:pos x="9" y="13"/>
                  </a:cxn>
                  <a:cxn ang="0">
                    <a:pos x="7" y="13"/>
                  </a:cxn>
                  <a:cxn ang="0">
                    <a:pos x="5" y="13"/>
                  </a:cxn>
                  <a:cxn ang="0">
                    <a:pos x="3" y="11"/>
                  </a:cxn>
                  <a:cxn ang="0">
                    <a:pos x="1" y="9"/>
                  </a:cxn>
                  <a:cxn ang="0">
                    <a:pos x="0" y="6"/>
                  </a:cxn>
                  <a:cxn ang="0">
                    <a:pos x="0" y="4"/>
                  </a:cxn>
                  <a:cxn ang="0">
                    <a:pos x="0" y="2"/>
                  </a:cxn>
                </a:cxnLst>
                <a:rect l="0" t="0" r="r" b="b"/>
                <a:pathLst>
                  <a:path w="13" h="13">
                    <a:moveTo>
                      <a:pt x="0" y="2"/>
                    </a:moveTo>
                    <a:lnTo>
                      <a:pt x="3" y="0"/>
                    </a:lnTo>
                    <a:lnTo>
                      <a:pt x="6" y="0"/>
                    </a:lnTo>
                    <a:lnTo>
                      <a:pt x="8" y="0"/>
                    </a:lnTo>
                    <a:lnTo>
                      <a:pt x="11" y="2"/>
                    </a:lnTo>
                    <a:lnTo>
                      <a:pt x="12" y="4"/>
                    </a:lnTo>
                    <a:lnTo>
                      <a:pt x="13" y="6"/>
                    </a:lnTo>
                    <a:lnTo>
                      <a:pt x="12" y="9"/>
                    </a:lnTo>
                    <a:lnTo>
                      <a:pt x="11" y="11"/>
                    </a:lnTo>
                    <a:lnTo>
                      <a:pt x="9" y="13"/>
                    </a:lnTo>
                    <a:lnTo>
                      <a:pt x="7" y="13"/>
                    </a:lnTo>
                    <a:lnTo>
                      <a:pt x="5" y="13"/>
                    </a:lnTo>
                    <a:lnTo>
                      <a:pt x="3" y="11"/>
                    </a:lnTo>
                    <a:lnTo>
                      <a:pt x="1" y="9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607" name="Freeform 583"/>
              <p:cNvSpPr>
                <a:spLocks/>
              </p:cNvSpPr>
              <p:nvPr/>
            </p:nvSpPr>
            <p:spPr bwMode="auto">
              <a:xfrm>
                <a:off x="2047" y="1744"/>
                <a:ext cx="13" cy="13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0" y="2"/>
                  </a:cxn>
                  <a:cxn ang="0">
                    <a:pos x="3" y="0"/>
                  </a:cxn>
                  <a:cxn ang="0">
                    <a:pos x="6" y="0"/>
                  </a:cxn>
                  <a:cxn ang="0">
                    <a:pos x="8" y="0"/>
                  </a:cxn>
                  <a:cxn ang="0">
                    <a:pos x="11" y="2"/>
                  </a:cxn>
                  <a:cxn ang="0">
                    <a:pos x="11" y="2"/>
                  </a:cxn>
                  <a:cxn ang="0">
                    <a:pos x="12" y="4"/>
                  </a:cxn>
                  <a:cxn ang="0">
                    <a:pos x="13" y="6"/>
                  </a:cxn>
                  <a:cxn ang="0">
                    <a:pos x="12" y="9"/>
                  </a:cxn>
                  <a:cxn ang="0">
                    <a:pos x="11" y="11"/>
                  </a:cxn>
                  <a:cxn ang="0">
                    <a:pos x="11" y="11"/>
                  </a:cxn>
                  <a:cxn ang="0">
                    <a:pos x="9" y="13"/>
                  </a:cxn>
                  <a:cxn ang="0">
                    <a:pos x="7" y="13"/>
                  </a:cxn>
                  <a:cxn ang="0">
                    <a:pos x="5" y="13"/>
                  </a:cxn>
                  <a:cxn ang="0">
                    <a:pos x="3" y="11"/>
                  </a:cxn>
                  <a:cxn ang="0">
                    <a:pos x="3" y="11"/>
                  </a:cxn>
                  <a:cxn ang="0">
                    <a:pos x="1" y="9"/>
                  </a:cxn>
                  <a:cxn ang="0">
                    <a:pos x="0" y="6"/>
                  </a:cxn>
                  <a:cxn ang="0">
                    <a:pos x="0" y="4"/>
                  </a:cxn>
                  <a:cxn ang="0">
                    <a:pos x="0" y="2"/>
                  </a:cxn>
                </a:cxnLst>
                <a:rect l="0" t="0" r="r" b="b"/>
                <a:pathLst>
                  <a:path w="13" h="13">
                    <a:moveTo>
                      <a:pt x="0" y="2"/>
                    </a:moveTo>
                    <a:lnTo>
                      <a:pt x="0" y="2"/>
                    </a:lnTo>
                    <a:lnTo>
                      <a:pt x="3" y="0"/>
                    </a:lnTo>
                    <a:lnTo>
                      <a:pt x="6" y="0"/>
                    </a:lnTo>
                    <a:lnTo>
                      <a:pt x="8" y="0"/>
                    </a:lnTo>
                    <a:lnTo>
                      <a:pt x="11" y="2"/>
                    </a:lnTo>
                    <a:lnTo>
                      <a:pt x="12" y="4"/>
                    </a:lnTo>
                    <a:lnTo>
                      <a:pt x="13" y="6"/>
                    </a:lnTo>
                    <a:lnTo>
                      <a:pt x="12" y="9"/>
                    </a:lnTo>
                    <a:lnTo>
                      <a:pt x="11" y="11"/>
                    </a:lnTo>
                    <a:lnTo>
                      <a:pt x="9" y="13"/>
                    </a:lnTo>
                    <a:lnTo>
                      <a:pt x="7" y="13"/>
                    </a:lnTo>
                    <a:lnTo>
                      <a:pt x="5" y="13"/>
                    </a:lnTo>
                    <a:lnTo>
                      <a:pt x="3" y="11"/>
                    </a:lnTo>
                    <a:lnTo>
                      <a:pt x="1" y="9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0" y="2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608" name="Freeform 584"/>
              <p:cNvSpPr>
                <a:spLocks/>
              </p:cNvSpPr>
              <p:nvPr/>
            </p:nvSpPr>
            <p:spPr bwMode="auto">
              <a:xfrm>
                <a:off x="2027" y="1765"/>
                <a:ext cx="14" cy="14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3" y="1"/>
                  </a:cxn>
                  <a:cxn ang="0">
                    <a:pos x="7" y="0"/>
                  </a:cxn>
                  <a:cxn ang="0">
                    <a:pos x="10" y="1"/>
                  </a:cxn>
                  <a:cxn ang="0">
                    <a:pos x="12" y="2"/>
                  </a:cxn>
                  <a:cxn ang="0">
                    <a:pos x="13" y="5"/>
                  </a:cxn>
                  <a:cxn ang="0">
                    <a:pos x="14" y="7"/>
                  </a:cxn>
                  <a:cxn ang="0">
                    <a:pos x="14" y="11"/>
                  </a:cxn>
                  <a:cxn ang="0">
                    <a:pos x="12" y="12"/>
                  </a:cxn>
                  <a:cxn ang="0">
                    <a:pos x="11" y="14"/>
                  </a:cxn>
                  <a:cxn ang="0">
                    <a:pos x="9" y="14"/>
                  </a:cxn>
                  <a:cxn ang="0">
                    <a:pos x="6" y="14"/>
                  </a:cxn>
                  <a:cxn ang="0">
                    <a:pos x="5" y="12"/>
                  </a:cxn>
                  <a:cxn ang="0">
                    <a:pos x="2" y="10"/>
                  </a:cxn>
                  <a:cxn ang="0">
                    <a:pos x="1" y="6"/>
                  </a:cxn>
                  <a:cxn ang="0">
                    <a:pos x="0" y="4"/>
                  </a:cxn>
                  <a:cxn ang="0">
                    <a:pos x="1" y="2"/>
                  </a:cxn>
                </a:cxnLst>
                <a:rect l="0" t="0" r="r" b="b"/>
                <a:pathLst>
                  <a:path w="14" h="14">
                    <a:moveTo>
                      <a:pt x="1" y="2"/>
                    </a:moveTo>
                    <a:lnTo>
                      <a:pt x="3" y="1"/>
                    </a:lnTo>
                    <a:lnTo>
                      <a:pt x="7" y="0"/>
                    </a:lnTo>
                    <a:lnTo>
                      <a:pt x="10" y="1"/>
                    </a:lnTo>
                    <a:lnTo>
                      <a:pt x="12" y="2"/>
                    </a:lnTo>
                    <a:lnTo>
                      <a:pt x="13" y="5"/>
                    </a:lnTo>
                    <a:lnTo>
                      <a:pt x="14" y="7"/>
                    </a:lnTo>
                    <a:lnTo>
                      <a:pt x="14" y="11"/>
                    </a:lnTo>
                    <a:lnTo>
                      <a:pt x="12" y="12"/>
                    </a:lnTo>
                    <a:lnTo>
                      <a:pt x="11" y="14"/>
                    </a:lnTo>
                    <a:lnTo>
                      <a:pt x="9" y="14"/>
                    </a:lnTo>
                    <a:lnTo>
                      <a:pt x="6" y="14"/>
                    </a:lnTo>
                    <a:lnTo>
                      <a:pt x="5" y="12"/>
                    </a:lnTo>
                    <a:lnTo>
                      <a:pt x="2" y="10"/>
                    </a:lnTo>
                    <a:lnTo>
                      <a:pt x="1" y="6"/>
                    </a:lnTo>
                    <a:lnTo>
                      <a:pt x="0" y="4"/>
                    </a:ln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609" name="Freeform 585"/>
              <p:cNvSpPr>
                <a:spLocks/>
              </p:cNvSpPr>
              <p:nvPr/>
            </p:nvSpPr>
            <p:spPr bwMode="auto">
              <a:xfrm>
                <a:off x="2027" y="1765"/>
                <a:ext cx="14" cy="14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1" y="2"/>
                  </a:cxn>
                  <a:cxn ang="0">
                    <a:pos x="3" y="1"/>
                  </a:cxn>
                  <a:cxn ang="0">
                    <a:pos x="7" y="0"/>
                  </a:cxn>
                  <a:cxn ang="0">
                    <a:pos x="10" y="1"/>
                  </a:cxn>
                  <a:cxn ang="0">
                    <a:pos x="12" y="2"/>
                  </a:cxn>
                  <a:cxn ang="0">
                    <a:pos x="12" y="2"/>
                  </a:cxn>
                  <a:cxn ang="0">
                    <a:pos x="13" y="5"/>
                  </a:cxn>
                  <a:cxn ang="0">
                    <a:pos x="14" y="7"/>
                  </a:cxn>
                  <a:cxn ang="0">
                    <a:pos x="14" y="11"/>
                  </a:cxn>
                  <a:cxn ang="0">
                    <a:pos x="12" y="12"/>
                  </a:cxn>
                  <a:cxn ang="0">
                    <a:pos x="12" y="12"/>
                  </a:cxn>
                  <a:cxn ang="0">
                    <a:pos x="11" y="14"/>
                  </a:cxn>
                  <a:cxn ang="0">
                    <a:pos x="9" y="14"/>
                  </a:cxn>
                  <a:cxn ang="0">
                    <a:pos x="6" y="14"/>
                  </a:cxn>
                  <a:cxn ang="0">
                    <a:pos x="5" y="12"/>
                  </a:cxn>
                  <a:cxn ang="0">
                    <a:pos x="5" y="12"/>
                  </a:cxn>
                  <a:cxn ang="0">
                    <a:pos x="2" y="10"/>
                  </a:cxn>
                  <a:cxn ang="0">
                    <a:pos x="1" y="6"/>
                  </a:cxn>
                  <a:cxn ang="0">
                    <a:pos x="0" y="4"/>
                  </a:cxn>
                  <a:cxn ang="0">
                    <a:pos x="1" y="2"/>
                  </a:cxn>
                </a:cxnLst>
                <a:rect l="0" t="0" r="r" b="b"/>
                <a:pathLst>
                  <a:path w="14" h="14">
                    <a:moveTo>
                      <a:pt x="1" y="2"/>
                    </a:moveTo>
                    <a:lnTo>
                      <a:pt x="1" y="2"/>
                    </a:lnTo>
                    <a:lnTo>
                      <a:pt x="3" y="1"/>
                    </a:lnTo>
                    <a:lnTo>
                      <a:pt x="7" y="0"/>
                    </a:lnTo>
                    <a:lnTo>
                      <a:pt x="10" y="1"/>
                    </a:lnTo>
                    <a:lnTo>
                      <a:pt x="12" y="2"/>
                    </a:lnTo>
                    <a:lnTo>
                      <a:pt x="13" y="5"/>
                    </a:lnTo>
                    <a:lnTo>
                      <a:pt x="14" y="7"/>
                    </a:lnTo>
                    <a:lnTo>
                      <a:pt x="14" y="11"/>
                    </a:lnTo>
                    <a:lnTo>
                      <a:pt x="12" y="12"/>
                    </a:lnTo>
                    <a:lnTo>
                      <a:pt x="11" y="14"/>
                    </a:lnTo>
                    <a:lnTo>
                      <a:pt x="9" y="14"/>
                    </a:lnTo>
                    <a:lnTo>
                      <a:pt x="6" y="14"/>
                    </a:lnTo>
                    <a:lnTo>
                      <a:pt x="5" y="12"/>
                    </a:lnTo>
                    <a:lnTo>
                      <a:pt x="2" y="10"/>
                    </a:lnTo>
                    <a:lnTo>
                      <a:pt x="1" y="6"/>
                    </a:lnTo>
                    <a:lnTo>
                      <a:pt x="0" y="4"/>
                    </a:lnTo>
                    <a:lnTo>
                      <a:pt x="1" y="2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610" name="Freeform 586"/>
              <p:cNvSpPr>
                <a:spLocks/>
              </p:cNvSpPr>
              <p:nvPr/>
            </p:nvSpPr>
            <p:spPr bwMode="auto">
              <a:xfrm>
                <a:off x="2005" y="1631"/>
                <a:ext cx="52" cy="122"/>
              </a:xfrm>
              <a:custGeom>
                <a:avLst/>
                <a:gdLst/>
                <a:ahLst/>
                <a:cxnLst>
                  <a:cxn ang="0">
                    <a:pos x="39" y="122"/>
                  </a:cxn>
                  <a:cxn ang="0">
                    <a:pos x="45" y="112"/>
                  </a:cxn>
                  <a:cxn ang="0">
                    <a:pos x="49" y="100"/>
                  </a:cxn>
                  <a:cxn ang="0">
                    <a:pos x="52" y="84"/>
                  </a:cxn>
                  <a:cxn ang="0">
                    <a:pos x="52" y="68"/>
                  </a:cxn>
                  <a:cxn ang="0">
                    <a:pos x="49" y="50"/>
                  </a:cxn>
                  <a:cxn ang="0">
                    <a:pos x="43" y="33"/>
                  </a:cxn>
                  <a:cxn ang="0">
                    <a:pos x="33" y="16"/>
                  </a:cxn>
                  <a:cxn ang="0">
                    <a:pos x="18" y="0"/>
                  </a:cxn>
                  <a:cxn ang="0">
                    <a:pos x="8" y="14"/>
                  </a:cxn>
                  <a:cxn ang="0">
                    <a:pos x="2" y="30"/>
                  </a:cxn>
                  <a:cxn ang="0">
                    <a:pos x="0" y="48"/>
                  </a:cxn>
                  <a:cxn ang="0">
                    <a:pos x="1" y="67"/>
                  </a:cxn>
                  <a:cxn ang="0">
                    <a:pos x="6" y="85"/>
                  </a:cxn>
                  <a:cxn ang="0">
                    <a:pos x="14" y="102"/>
                  </a:cxn>
                  <a:cxn ang="0">
                    <a:pos x="25" y="114"/>
                  </a:cxn>
                  <a:cxn ang="0">
                    <a:pos x="39" y="122"/>
                  </a:cxn>
                </a:cxnLst>
                <a:rect l="0" t="0" r="r" b="b"/>
                <a:pathLst>
                  <a:path w="52" h="122">
                    <a:moveTo>
                      <a:pt x="39" y="122"/>
                    </a:moveTo>
                    <a:lnTo>
                      <a:pt x="45" y="112"/>
                    </a:lnTo>
                    <a:lnTo>
                      <a:pt x="49" y="100"/>
                    </a:lnTo>
                    <a:lnTo>
                      <a:pt x="52" y="84"/>
                    </a:lnTo>
                    <a:lnTo>
                      <a:pt x="52" y="68"/>
                    </a:lnTo>
                    <a:lnTo>
                      <a:pt x="49" y="50"/>
                    </a:lnTo>
                    <a:lnTo>
                      <a:pt x="43" y="33"/>
                    </a:lnTo>
                    <a:lnTo>
                      <a:pt x="33" y="16"/>
                    </a:lnTo>
                    <a:lnTo>
                      <a:pt x="18" y="0"/>
                    </a:lnTo>
                    <a:lnTo>
                      <a:pt x="8" y="14"/>
                    </a:lnTo>
                    <a:lnTo>
                      <a:pt x="2" y="30"/>
                    </a:lnTo>
                    <a:lnTo>
                      <a:pt x="0" y="48"/>
                    </a:lnTo>
                    <a:lnTo>
                      <a:pt x="1" y="67"/>
                    </a:lnTo>
                    <a:lnTo>
                      <a:pt x="6" y="85"/>
                    </a:lnTo>
                    <a:lnTo>
                      <a:pt x="14" y="102"/>
                    </a:lnTo>
                    <a:lnTo>
                      <a:pt x="25" y="114"/>
                    </a:lnTo>
                    <a:lnTo>
                      <a:pt x="39" y="122"/>
                    </a:lnTo>
                    <a:close/>
                  </a:path>
                </a:pathLst>
              </a:custGeom>
              <a:solidFill>
                <a:srgbClr val="00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611" name="Freeform 587"/>
              <p:cNvSpPr>
                <a:spLocks/>
              </p:cNvSpPr>
              <p:nvPr/>
            </p:nvSpPr>
            <p:spPr bwMode="auto">
              <a:xfrm>
                <a:off x="2005" y="1631"/>
                <a:ext cx="52" cy="122"/>
              </a:xfrm>
              <a:custGeom>
                <a:avLst/>
                <a:gdLst/>
                <a:ahLst/>
                <a:cxnLst>
                  <a:cxn ang="0">
                    <a:pos x="39" y="122"/>
                  </a:cxn>
                  <a:cxn ang="0">
                    <a:pos x="39" y="122"/>
                  </a:cxn>
                  <a:cxn ang="0">
                    <a:pos x="45" y="112"/>
                  </a:cxn>
                  <a:cxn ang="0">
                    <a:pos x="49" y="100"/>
                  </a:cxn>
                  <a:cxn ang="0">
                    <a:pos x="52" y="84"/>
                  </a:cxn>
                  <a:cxn ang="0">
                    <a:pos x="52" y="68"/>
                  </a:cxn>
                  <a:cxn ang="0">
                    <a:pos x="49" y="50"/>
                  </a:cxn>
                  <a:cxn ang="0">
                    <a:pos x="43" y="33"/>
                  </a:cxn>
                  <a:cxn ang="0">
                    <a:pos x="33" y="16"/>
                  </a:cxn>
                  <a:cxn ang="0">
                    <a:pos x="18" y="0"/>
                  </a:cxn>
                  <a:cxn ang="0">
                    <a:pos x="18" y="0"/>
                  </a:cxn>
                  <a:cxn ang="0">
                    <a:pos x="8" y="14"/>
                  </a:cxn>
                  <a:cxn ang="0">
                    <a:pos x="2" y="30"/>
                  </a:cxn>
                  <a:cxn ang="0">
                    <a:pos x="0" y="48"/>
                  </a:cxn>
                  <a:cxn ang="0">
                    <a:pos x="1" y="67"/>
                  </a:cxn>
                  <a:cxn ang="0">
                    <a:pos x="6" y="85"/>
                  </a:cxn>
                  <a:cxn ang="0">
                    <a:pos x="14" y="102"/>
                  </a:cxn>
                  <a:cxn ang="0">
                    <a:pos x="25" y="114"/>
                  </a:cxn>
                  <a:cxn ang="0">
                    <a:pos x="39" y="122"/>
                  </a:cxn>
                </a:cxnLst>
                <a:rect l="0" t="0" r="r" b="b"/>
                <a:pathLst>
                  <a:path w="52" h="122">
                    <a:moveTo>
                      <a:pt x="39" y="122"/>
                    </a:moveTo>
                    <a:lnTo>
                      <a:pt x="39" y="122"/>
                    </a:lnTo>
                    <a:lnTo>
                      <a:pt x="45" y="112"/>
                    </a:lnTo>
                    <a:lnTo>
                      <a:pt x="49" y="100"/>
                    </a:lnTo>
                    <a:lnTo>
                      <a:pt x="52" y="84"/>
                    </a:lnTo>
                    <a:lnTo>
                      <a:pt x="52" y="68"/>
                    </a:lnTo>
                    <a:lnTo>
                      <a:pt x="49" y="50"/>
                    </a:lnTo>
                    <a:lnTo>
                      <a:pt x="43" y="33"/>
                    </a:lnTo>
                    <a:lnTo>
                      <a:pt x="33" y="16"/>
                    </a:lnTo>
                    <a:lnTo>
                      <a:pt x="18" y="0"/>
                    </a:lnTo>
                    <a:lnTo>
                      <a:pt x="8" y="14"/>
                    </a:lnTo>
                    <a:lnTo>
                      <a:pt x="2" y="30"/>
                    </a:lnTo>
                    <a:lnTo>
                      <a:pt x="0" y="48"/>
                    </a:lnTo>
                    <a:lnTo>
                      <a:pt x="1" y="67"/>
                    </a:lnTo>
                    <a:lnTo>
                      <a:pt x="6" y="85"/>
                    </a:lnTo>
                    <a:lnTo>
                      <a:pt x="14" y="102"/>
                    </a:lnTo>
                    <a:lnTo>
                      <a:pt x="25" y="114"/>
                    </a:lnTo>
                    <a:lnTo>
                      <a:pt x="39" y="122"/>
                    </a:lnTo>
                  </a:path>
                </a:pathLst>
              </a:custGeom>
              <a:noFill/>
              <a:ln w="0">
                <a:solidFill>
                  <a:srgbClr val="0033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612" name="Freeform 588"/>
              <p:cNvSpPr>
                <a:spLocks/>
              </p:cNvSpPr>
              <p:nvPr/>
            </p:nvSpPr>
            <p:spPr bwMode="auto">
              <a:xfrm>
                <a:off x="2023" y="1717"/>
                <a:ext cx="27" cy="1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15"/>
                  </a:cxn>
                  <a:cxn ang="0">
                    <a:pos x="27" y="3"/>
                  </a:cxn>
                </a:cxnLst>
                <a:rect l="0" t="0" r="r" b="b"/>
                <a:pathLst>
                  <a:path w="27" h="15">
                    <a:moveTo>
                      <a:pt x="0" y="0"/>
                    </a:moveTo>
                    <a:lnTo>
                      <a:pt x="15" y="15"/>
                    </a:lnTo>
                    <a:lnTo>
                      <a:pt x="27" y="3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613" name="Freeform 589"/>
              <p:cNvSpPr>
                <a:spLocks/>
              </p:cNvSpPr>
              <p:nvPr/>
            </p:nvSpPr>
            <p:spPr bwMode="auto">
              <a:xfrm>
                <a:off x="2016" y="1697"/>
                <a:ext cx="30" cy="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" y="16"/>
                  </a:cxn>
                  <a:cxn ang="0">
                    <a:pos x="30" y="2"/>
                  </a:cxn>
                </a:cxnLst>
                <a:rect l="0" t="0" r="r" b="b"/>
                <a:pathLst>
                  <a:path w="30" h="16">
                    <a:moveTo>
                      <a:pt x="0" y="0"/>
                    </a:moveTo>
                    <a:lnTo>
                      <a:pt x="19" y="16"/>
                    </a:lnTo>
                    <a:lnTo>
                      <a:pt x="30" y="2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614" name="Freeform 590"/>
              <p:cNvSpPr>
                <a:spLocks/>
              </p:cNvSpPr>
              <p:nvPr/>
            </p:nvSpPr>
            <p:spPr bwMode="auto">
              <a:xfrm>
                <a:off x="2014" y="1676"/>
                <a:ext cx="30" cy="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8" y="17"/>
                  </a:cxn>
                  <a:cxn ang="0">
                    <a:pos x="30" y="0"/>
                  </a:cxn>
                </a:cxnLst>
                <a:rect l="0" t="0" r="r" b="b"/>
                <a:pathLst>
                  <a:path w="30" h="17">
                    <a:moveTo>
                      <a:pt x="0" y="0"/>
                    </a:moveTo>
                    <a:lnTo>
                      <a:pt x="18" y="17"/>
                    </a:lnTo>
                    <a:lnTo>
                      <a:pt x="30" y="0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615" name="Freeform 591"/>
              <p:cNvSpPr>
                <a:spLocks/>
              </p:cNvSpPr>
              <p:nvPr/>
            </p:nvSpPr>
            <p:spPr bwMode="auto">
              <a:xfrm>
                <a:off x="2017" y="1660"/>
                <a:ext cx="24" cy="12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12" y="12"/>
                  </a:cxn>
                  <a:cxn ang="0">
                    <a:pos x="24" y="0"/>
                  </a:cxn>
                </a:cxnLst>
                <a:rect l="0" t="0" r="r" b="b"/>
                <a:pathLst>
                  <a:path w="24" h="12">
                    <a:moveTo>
                      <a:pt x="0" y="1"/>
                    </a:moveTo>
                    <a:lnTo>
                      <a:pt x="12" y="12"/>
                    </a:lnTo>
                    <a:lnTo>
                      <a:pt x="24" y="0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616" name="Line 592"/>
              <p:cNvSpPr>
                <a:spLocks noChangeShapeType="1"/>
              </p:cNvSpPr>
              <p:nvPr/>
            </p:nvSpPr>
            <p:spPr bwMode="auto">
              <a:xfrm flipH="1" flipV="1">
                <a:off x="2025" y="1646"/>
                <a:ext cx="18" cy="103"/>
              </a:xfrm>
              <a:prstGeom prst="line">
                <a:avLst/>
              </a:pr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617" name="Freeform 593"/>
              <p:cNvSpPr>
                <a:spLocks/>
              </p:cNvSpPr>
              <p:nvPr/>
            </p:nvSpPr>
            <p:spPr bwMode="auto">
              <a:xfrm>
                <a:off x="1913" y="1734"/>
                <a:ext cx="125" cy="51"/>
              </a:xfrm>
              <a:custGeom>
                <a:avLst/>
                <a:gdLst/>
                <a:ahLst/>
                <a:cxnLst>
                  <a:cxn ang="0">
                    <a:pos x="125" y="26"/>
                  </a:cxn>
                  <a:cxn ang="0">
                    <a:pos x="115" y="34"/>
                  </a:cxn>
                  <a:cxn ang="0">
                    <a:pos x="104" y="42"/>
                  </a:cxn>
                  <a:cxn ang="0">
                    <a:pos x="89" y="47"/>
                  </a:cxn>
                  <a:cxn ang="0">
                    <a:pos x="73" y="51"/>
                  </a:cxn>
                  <a:cxn ang="0">
                    <a:pos x="54" y="51"/>
                  </a:cxn>
                  <a:cxn ang="0">
                    <a:pos x="36" y="49"/>
                  </a:cxn>
                  <a:cxn ang="0">
                    <a:pos x="18" y="42"/>
                  </a:cxn>
                  <a:cxn ang="0">
                    <a:pos x="0" y="29"/>
                  </a:cxn>
                  <a:cxn ang="0">
                    <a:pos x="10" y="16"/>
                  </a:cxn>
                  <a:cxn ang="0">
                    <a:pos x="26" y="7"/>
                  </a:cxn>
                  <a:cxn ang="0">
                    <a:pos x="43" y="2"/>
                  </a:cxn>
                  <a:cxn ang="0">
                    <a:pos x="62" y="0"/>
                  </a:cxn>
                  <a:cxn ang="0">
                    <a:pos x="82" y="2"/>
                  </a:cxn>
                  <a:cxn ang="0">
                    <a:pos x="99" y="7"/>
                  </a:cxn>
                  <a:cxn ang="0">
                    <a:pos x="114" y="15"/>
                  </a:cxn>
                  <a:cxn ang="0">
                    <a:pos x="125" y="26"/>
                  </a:cxn>
                </a:cxnLst>
                <a:rect l="0" t="0" r="r" b="b"/>
                <a:pathLst>
                  <a:path w="125" h="51">
                    <a:moveTo>
                      <a:pt x="125" y="26"/>
                    </a:moveTo>
                    <a:lnTo>
                      <a:pt x="115" y="34"/>
                    </a:lnTo>
                    <a:lnTo>
                      <a:pt x="104" y="42"/>
                    </a:lnTo>
                    <a:lnTo>
                      <a:pt x="89" y="47"/>
                    </a:lnTo>
                    <a:lnTo>
                      <a:pt x="73" y="51"/>
                    </a:lnTo>
                    <a:lnTo>
                      <a:pt x="54" y="51"/>
                    </a:lnTo>
                    <a:lnTo>
                      <a:pt x="36" y="49"/>
                    </a:lnTo>
                    <a:lnTo>
                      <a:pt x="18" y="42"/>
                    </a:lnTo>
                    <a:lnTo>
                      <a:pt x="0" y="29"/>
                    </a:lnTo>
                    <a:lnTo>
                      <a:pt x="10" y="16"/>
                    </a:lnTo>
                    <a:lnTo>
                      <a:pt x="26" y="7"/>
                    </a:lnTo>
                    <a:lnTo>
                      <a:pt x="43" y="2"/>
                    </a:lnTo>
                    <a:lnTo>
                      <a:pt x="62" y="0"/>
                    </a:lnTo>
                    <a:lnTo>
                      <a:pt x="82" y="2"/>
                    </a:lnTo>
                    <a:lnTo>
                      <a:pt x="99" y="7"/>
                    </a:lnTo>
                    <a:lnTo>
                      <a:pt x="114" y="15"/>
                    </a:lnTo>
                    <a:lnTo>
                      <a:pt x="125" y="26"/>
                    </a:lnTo>
                    <a:close/>
                  </a:path>
                </a:pathLst>
              </a:custGeom>
              <a:solidFill>
                <a:srgbClr val="00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618" name="Freeform 594"/>
              <p:cNvSpPr>
                <a:spLocks/>
              </p:cNvSpPr>
              <p:nvPr/>
            </p:nvSpPr>
            <p:spPr bwMode="auto">
              <a:xfrm>
                <a:off x="1913" y="1734"/>
                <a:ext cx="125" cy="51"/>
              </a:xfrm>
              <a:custGeom>
                <a:avLst/>
                <a:gdLst/>
                <a:ahLst/>
                <a:cxnLst>
                  <a:cxn ang="0">
                    <a:pos x="125" y="26"/>
                  </a:cxn>
                  <a:cxn ang="0">
                    <a:pos x="125" y="26"/>
                  </a:cxn>
                  <a:cxn ang="0">
                    <a:pos x="115" y="34"/>
                  </a:cxn>
                  <a:cxn ang="0">
                    <a:pos x="104" y="42"/>
                  </a:cxn>
                  <a:cxn ang="0">
                    <a:pos x="89" y="47"/>
                  </a:cxn>
                  <a:cxn ang="0">
                    <a:pos x="73" y="51"/>
                  </a:cxn>
                  <a:cxn ang="0">
                    <a:pos x="54" y="51"/>
                  </a:cxn>
                  <a:cxn ang="0">
                    <a:pos x="36" y="49"/>
                  </a:cxn>
                  <a:cxn ang="0">
                    <a:pos x="18" y="42"/>
                  </a:cxn>
                  <a:cxn ang="0">
                    <a:pos x="0" y="29"/>
                  </a:cxn>
                  <a:cxn ang="0">
                    <a:pos x="0" y="29"/>
                  </a:cxn>
                  <a:cxn ang="0">
                    <a:pos x="10" y="16"/>
                  </a:cxn>
                  <a:cxn ang="0">
                    <a:pos x="26" y="7"/>
                  </a:cxn>
                  <a:cxn ang="0">
                    <a:pos x="43" y="2"/>
                  </a:cxn>
                  <a:cxn ang="0">
                    <a:pos x="62" y="0"/>
                  </a:cxn>
                  <a:cxn ang="0">
                    <a:pos x="82" y="2"/>
                  </a:cxn>
                  <a:cxn ang="0">
                    <a:pos x="99" y="7"/>
                  </a:cxn>
                  <a:cxn ang="0">
                    <a:pos x="114" y="15"/>
                  </a:cxn>
                  <a:cxn ang="0">
                    <a:pos x="125" y="26"/>
                  </a:cxn>
                </a:cxnLst>
                <a:rect l="0" t="0" r="r" b="b"/>
                <a:pathLst>
                  <a:path w="125" h="51">
                    <a:moveTo>
                      <a:pt x="125" y="26"/>
                    </a:moveTo>
                    <a:lnTo>
                      <a:pt x="125" y="26"/>
                    </a:lnTo>
                    <a:lnTo>
                      <a:pt x="115" y="34"/>
                    </a:lnTo>
                    <a:lnTo>
                      <a:pt x="104" y="42"/>
                    </a:lnTo>
                    <a:lnTo>
                      <a:pt x="89" y="47"/>
                    </a:lnTo>
                    <a:lnTo>
                      <a:pt x="73" y="51"/>
                    </a:lnTo>
                    <a:lnTo>
                      <a:pt x="54" y="51"/>
                    </a:lnTo>
                    <a:lnTo>
                      <a:pt x="36" y="49"/>
                    </a:lnTo>
                    <a:lnTo>
                      <a:pt x="18" y="42"/>
                    </a:lnTo>
                    <a:lnTo>
                      <a:pt x="0" y="29"/>
                    </a:lnTo>
                    <a:lnTo>
                      <a:pt x="10" y="16"/>
                    </a:lnTo>
                    <a:lnTo>
                      <a:pt x="26" y="7"/>
                    </a:lnTo>
                    <a:lnTo>
                      <a:pt x="43" y="2"/>
                    </a:lnTo>
                    <a:lnTo>
                      <a:pt x="62" y="0"/>
                    </a:lnTo>
                    <a:lnTo>
                      <a:pt x="82" y="2"/>
                    </a:lnTo>
                    <a:lnTo>
                      <a:pt x="99" y="7"/>
                    </a:lnTo>
                    <a:lnTo>
                      <a:pt x="114" y="15"/>
                    </a:lnTo>
                    <a:lnTo>
                      <a:pt x="125" y="26"/>
                    </a:lnTo>
                  </a:path>
                </a:pathLst>
              </a:custGeom>
              <a:noFill/>
              <a:ln w="0">
                <a:solidFill>
                  <a:srgbClr val="0033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619" name="Freeform 595"/>
              <p:cNvSpPr>
                <a:spLocks/>
              </p:cNvSpPr>
              <p:nvPr/>
            </p:nvSpPr>
            <p:spPr bwMode="auto">
              <a:xfrm>
                <a:off x="1997" y="1749"/>
                <a:ext cx="17" cy="2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7" y="11"/>
                  </a:cxn>
                  <a:cxn ang="0">
                    <a:pos x="8" y="24"/>
                  </a:cxn>
                </a:cxnLst>
                <a:rect l="0" t="0" r="r" b="b"/>
                <a:pathLst>
                  <a:path w="17" h="24">
                    <a:moveTo>
                      <a:pt x="0" y="0"/>
                    </a:moveTo>
                    <a:lnTo>
                      <a:pt x="17" y="11"/>
                    </a:lnTo>
                    <a:lnTo>
                      <a:pt x="8" y="24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620" name="Freeform 596"/>
              <p:cNvSpPr>
                <a:spLocks/>
              </p:cNvSpPr>
              <p:nvPr/>
            </p:nvSpPr>
            <p:spPr bwMode="auto">
              <a:xfrm>
                <a:off x="1976" y="1744"/>
                <a:ext cx="20" cy="2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0" y="16"/>
                  </a:cxn>
                  <a:cxn ang="0">
                    <a:pos x="9" y="28"/>
                  </a:cxn>
                </a:cxnLst>
                <a:rect l="0" t="0" r="r" b="b"/>
                <a:pathLst>
                  <a:path w="20" h="28">
                    <a:moveTo>
                      <a:pt x="0" y="0"/>
                    </a:moveTo>
                    <a:lnTo>
                      <a:pt x="20" y="16"/>
                    </a:lnTo>
                    <a:lnTo>
                      <a:pt x="9" y="28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621" name="Freeform 597"/>
              <p:cNvSpPr>
                <a:spLocks/>
              </p:cNvSpPr>
              <p:nvPr/>
            </p:nvSpPr>
            <p:spPr bwMode="auto">
              <a:xfrm>
                <a:off x="1956" y="1746"/>
                <a:ext cx="17" cy="2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7" y="15"/>
                  </a:cxn>
                  <a:cxn ang="0">
                    <a:pos x="5" y="27"/>
                  </a:cxn>
                </a:cxnLst>
                <a:rect l="0" t="0" r="r" b="b"/>
                <a:pathLst>
                  <a:path w="17" h="27">
                    <a:moveTo>
                      <a:pt x="0" y="0"/>
                    </a:moveTo>
                    <a:lnTo>
                      <a:pt x="17" y="15"/>
                    </a:lnTo>
                    <a:lnTo>
                      <a:pt x="5" y="27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622" name="Freeform 598"/>
              <p:cNvSpPr>
                <a:spLocks/>
              </p:cNvSpPr>
              <p:nvPr/>
            </p:nvSpPr>
            <p:spPr bwMode="auto">
              <a:xfrm>
                <a:off x="1943" y="1750"/>
                <a:ext cx="10" cy="2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" y="13"/>
                  </a:cxn>
                  <a:cxn ang="0">
                    <a:pos x="1" y="26"/>
                  </a:cxn>
                </a:cxnLst>
                <a:rect l="0" t="0" r="r" b="b"/>
                <a:pathLst>
                  <a:path w="10" h="26">
                    <a:moveTo>
                      <a:pt x="0" y="0"/>
                    </a:moveTo>
                    <a:lnTo>
                      <a:pt x="10" y="13"/>
                    </a:lnTo>
                    <a:lnTo>
                      <a:pt x="1" y="26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623" name="Line 599"/>
              <p:cNvSpPr>
                <a:spLocks noChangeShapeType="1"/>
              </p:cNvSpPr>
              <p:nvPr/>
            </p:nvSpPr>
            <p:spPr bwMode="auto">
              <a:xfrm flipH="1">
                <a:off x="1928" y="1760"/>
                <a:ext cx="105" cy="1"/>
              </a:xfrm>
              <a:prstGeom prst="line">
                <a:avLst/>
              </a:pr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624" name="Freeform 600"/>
              <p:cNvSpPr>
                <a:spLocks/>
              </p:cNvSpPr>
              <p:nvPr/>
            </p:nvSpPr>
            <p:spPr bwMode="auto">
              <a:xfrm>
                <a:off x="1944" y="1672"/>
                <a:ext cx="97" cy="87"/>
              </a:xfrm>
              <a:custGeom>
                <a:avLst/>
                <a:gdLst/>
                <a:ahLst/>
                <a:cxnLst>
                  <a:cxn ang="0">
                    <a:pos x="97" y="86"/>
                  </a:cxn>
                  <a:cxn ang="0">
                    <a:pos x="95" y="75"/>
                  </a:cxn>
                  <a:cxn ang="0">
                    <a:pos x="90" y="62"/>
                  </a:cxn>
                  <a:cxn ang="0">
                    <a:pos x="81" y="47"/>
                  </a:cxn>
                  <a:cxn ang="0">
                    <a:pos x="70" y="34"/>
                  </a:cxn>
                  <a:cxn ang="0">
                    <a:pos x="57" y="22"/>
                  </a:cxn>
                  <a:cxn ang="0">
                    <a:pos x="41" y="11"/>
                  </a:cxn>
                  <a:cxn ang="0">
                    <a:pos x="21" y="4"/>
                  </a:cxn>
                  <a:cxn ang="0">
                    <a:pos x="0" y="0"/>
                  </a:cxn>
                  <a:cxn ang="0">
                    <a:pos x="1" y="17"/>
                  </a:cxn>
                  <a:cxn ang="0">
                    <a:pos x="7" y="33"/>
                  </a:cxn>
                  <a:cxn ang="0">
                    <a:pos x="18" y="48"/>
                  </a:cxn>
                  <a:cxn ang="0">
                    <a:pos x="31" y="63"/>
                  </a:cxn>
                  <a:cxn ang="0">
                    <a:pos x="48" y="74"/>
                  </a:cxn>
                  <a:cxn ang="0">
                    <a:pos x="65" y="82"/>
                  </a:cxn>
                  <a:cxn ang="0">
                    <a:pos x="81" y="87"/>
                  </a:cxn>
                  <a:cxn ang="0">
                    <a:pos x="97" y="86"/>
                  </a:cxn>
                </a:cxnLst>
                <a:rect l="0" t="0" r="r" b="b"/>
                <a:pathLst>
                  <a:path w="97" h="87">
                    <a:moveTo>
                      <a:pt x="97" y="86"/>
                    </a:moveTo>
                    <a:lnTo>
                      <a:pt x="95" y="75"/>
                    </a:lnTo>
                    <a:lnTo>
                      <a:pt x="90" y="62"/>
                    </a:lnTo>
                    <a:lnTo>
                      <a:pt x="81" y="47"/>
                    </a:lnTo>
                    <a:lnTo>
                      <a:pt x="70" y="34"/>
                    </a:lnTo>
                    <a:lnTo>
                      <a:pt x="57" y="22"/>
                    </a:lnTo>
                    <a:lnTo>
                      <a:pt x="41" y="11"/>
                    </a:lnTo>
                    <a:lnTo>
                      <a:pt x="21" y="4"/>
                    </a:lnTo>
                    <a:lnTo>
                      <a:pt x="0" y="0"/>
                    </a:lnTo>
                    <a:lnTo>
                      <a:pt x="1" y="17"/>
                    </a:lnTo>
                    <a:lnTo>
                      <a:pt x="7" y="33"/>
                    </a:lnTo>
                    <a:lnTo>
                      <a:pt x="18" y="48"/>
                    </a:lnTo>
                    <a:lnTo>
                      <a:pt x="31" y="63"/>
                    </a:lnTo>
                    <a:lnTo>
                      <a:pt x="48" y="74"/>
                    </a:lnTo>
                    <a:lnTo>
                      <a:pt x="65" y="82"/>
                    </a:lnTo>
                    <a:lnTo>
                      <a:pt x="81" y="87"/>
                    </a:lnTo>
                    <a:lnTo>
                      <a:pt x="97" y="86"/>
                    </a:lnTo>
                    <a:close/>
                  </a:path>
                </a:pathLst>
              </a:custGeom>
              <a:solidFill>
                <a:srgbClr val="00FF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625" name="Freeform 601"/>
              <p:cNvSpPr>
                <a:spLocks/>
              </p:cNvSpPr>
              <p:nvPr/>
            </p:nvSpPr>
            <p:spPr bwMode="auto">
              <a:xfrm>
                <a:off x="1944" y="1672"/>
                <a:ext cx="97" cy="87"/>
              </a:xfrm>
              <a:custGeom>
                <a:avLst/>
                <a:gdLst/>
                <a:ahLst/>
                <a:cxnLst>
                  <a:cxn ang="0">
                    <a:pos x="97" y="86"/>
                  </a:cxn>
                  <a:cxn ang="0">
                    <a:pos x="97" y="86"/>
                  </a:cxn>
                  <a:cxn ang="0">
                    <a:pos x="95" y="75"/>
                  </a:cxn>
                  <a:cxn ang="0">
                    <a:pos x="90" y="62"/>
                  </a:cxn>
                  <a:cxn ang="0">
                    <a:pos x="81" y="47"/>
                  </a:cxn>
                  <a:cxn ang="0">
                    <a:pos x="70" y="34"/>
                  </a:cxn>
                  <a:cxn ang="0">
                    <a:pos x="57" y="22"/>
                  </a:cxn>
                  <a:cxn ang="0">
                    <a:pos x="41" y="11"/>
                  </a:cxn>
                  <a:cxn ang="0">
                    <a:pos x="21" y="4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1" y="17"/>
                  </a:cxn>
                  <a:cxn ang="0">
                    <a:pos x="7" y="33"/>
                  </a:cxn>
                  <a:cxn ang="0">
                    <a:pos x="18" y="48"/>
                  </a:cxn>
                  <a:cxn ang="0">
                    <a:pos x="31" y="63"/>
                  </a:cxn>
                  <a:cxn ang="0">
                    <a:pos x="48" y="74"/>
                  </a:cxn>
                  <a:cxn ang="0">
                    <a:pos x="65" y="82"/>
                  </a:cxn>
                  <a:cxn ang="0">
                    <a:pos x="81" y="87"/>
                  </a:cxn>
                  <a:cxn ang="0">
                    <a:pos x="97" y="86"/>
                  </a:cxn>
                </a:cxnLst>
                <a:rect l="0" t="0" r="r" b="b"/>
                <a:pathLst>
                  <a:path w="97" h="87">
                    <a:moveTo>
                      <a:pt x="97" y="86"/>
                    </a:moveTo>
                    <a:lnTo>
                      <a:pt x="97" y="86"/>
                    </a:lnTo>
                    <a:lnTo>
                      <a:pt x="95" y="75"/>
                    </a:lnTo>
                    <a:lnTo>
                      <a:pt x="90" y="62"/>
                    </a:lnTo>
                    <a:lnTo>
                      <a:pt x="81" y="47"/>
                    </a:lnTo>
                    <a:lnTo>
                      <a:pt x="70" y="34"/>
                    </a:lnTo>
                    <a:lnTo>
                      <a:pt x="57" y="22"/>
                    </a:lnTo>
                    <a:lnTo>
                      <a:pt x="41" y="11"/>
                    </a:lnTo>
                    <a:lnTo>
                      <a:pt x="21" y="4"/>
                    </a:lnTo>
                    <a:lnTo>
                      <a:pt x="0" y="0"/>
                    </a:lnTo>
                    <a:lnTo>
                      <a:pt x="1" y="17"/>
                    </a:lnTo>
                    <a:lnTo>
                      <a:pt x="7" y="33"/>
                    </a:lnTo>
                    <a:lnTo>
                      <a:pt x="18" y="48"/>
                    </a:lnTo>
                    <a:lnTo>
                      <a:pt x="31" y="63"/>
                    </a:lnTo>
                    <a:lnTo>
                      <a:pt x="48" y="74"/>
                    </a:lnTo>
                    <a:lnTo>
                      <a:pt x="65" y="82"/>
                    </a:lnTo>
                    <a:lnTo>
                      <a:pt x="81" y="87"/>
                    </a:lnTo>
                    <a:lnTo>
                      <a:pt x="97" y="86"/>
                    </a:lnTo>
                  </a:path>
                </a:pathLst>
              </a:custGeom>
              <a:noFill/>
              <a:ln w="0">
                <a:solidFill>
                  <a:srgbClr val="0033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626" name="Freeform 602"/>
              <p:cNvSpPr>
                <a:spLocks/>
              </p:cNvSpPr>
              <p:nvPr/>
            </p:nvSpPr>
            <p:spPr bwMode="auto">
              <a:xfrm>
                <a:off x="2002" y="1726"/>
                <a:ext cx="23" cy="18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21" y="18"/>
                  </a:cxn>
                  <a:cxn ang="0">
                    <a:pos x="23" y="0"/>
                  </a:cxn>
                </a:cxnLst>
                <a:rect l="0" t="0" r="r" b="b"/>
                <a:pathLst>
                  <a:path w="23" h="18">
                    <a:moveTo>
                      <a:pt x="0" y="14"/>
                    </a:moveTo>
                    <a:lnTo>
                      <a:pt x="21" y="18"/>
                    </a:lnTo>
                    <a:lnTo>
                      <a:pt x="23" y="0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627" name="Freeform 603"/>
              <p:cNvSpPr>
                <a:spLocks/>
              </p:cNvSpPr>
              <p:nvPr/>
            </p:nvSpPr>
            <p:spPr bwMode="auto">
              <a:xfrm>
                <a:off x="1985" y="1714"/>
                <a:ext cx="23" cy="16"/>
              </a:xfrm>
              <a:custGeom>
                <a:avLst/>
                <a:gdLst/>
                <a:ahLst/>
                <a:cxnLst>
                  <a:cxn ang="0">
                    <a:pos x="0" y="14"/>
                  </a:cxn>
                  <a:cxn ang="0">
                    <a:pos x="23" y="16"/>
                  </a:cxn>
                  <a:cxn ang="0">
                    <a:pos x="23" y="0"/>
                  </a:cxn>
                </a:cxnLst>
                <a:rect l="0" t="0" r="r" b="b"/>
                <a:pathLst>
                  <a:path w="23" h="16">
                    <a:moveTo>
                      <a:pt x="0" y="14"/>
                    </a:moveTo>
                    <a:lnTo>
                      <a:pt x="23" y="16"/>
                    </a:lnTo>
                    <a:lnTo>
                      <a:pt x="23" y="0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628" name="Freeform 604"/>
              <p:cNvSpPr>
                <a:spLocks/>
              </p:cNvSpPr>
              <p:nvPr/>
            </p:nvSpPr>
            <p:spPr bwMode="auto">
              <a:xfrm>
                <a:off x="1969" y="1697"/>
                <a:ext cx="24" cy="17"/>
              </a:xfrm>
              <a:custGeom>
                <a:avLst/>
                <a:gdLst/>
                <a:ahLst/>
                <a:cxnLst>
                  <a:cxn ang="0">
                    <a:pos x="0" y="17"/>
                  </a:cxn>
                  <a:cxn ang="0">
                    <a:pos x="24" y="17"/>
                  </a:cxn>
                  <a:cxn ang="0">
                    <a:pos x="22" y="0"/>
                  </a:cxn>
                </a:cxnLst>
                <a:rect l="0" t="0" r="r" b="b"/>
                <a:pathLst>
                  <a:path w="24" h="17">
                    <a:moveTo>
                      <a:pt x="0" y="17"/>
                    </a:moveTo>
                    <a:lnTo>
                      <a:pt x="24" y="17"/>
                    </a:lnTo>
                    <a:lnTo>
                      <a:pt x="22" y="0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629" name="Freeform 605"/>
              <p:cNvSpPr>
                <a:spLocks/>
              </p:cNvSpPr>
              <p:nvPr/>
            </p:nvSpPr>
            <p:spPr bwMode="auto">
              <a:xfrm>
                <a:off x="1959" y="1685"/>
                <a:ext cx="17" cy="17"/>
              </a:xfrm>
              <a:custGeom>
                <a:avLst/>
                <a:gdLst/>
                <a:ahLst/>
                <a:cxnLst>
                  <a:cxn ang="0">
                    <a:pos x="0" y="15"/>
                  </a:cxn>
                  <a:cxn ang="0">
                    <a:pos x="17" y="17"/>
                  </a:cxn>
                  <a:cxn ang="0">
                    <a:pos x="17" y="0"/>
                  </a:cxn>
                </a:cxnLst>
                <a:rect l="0" t="0" r="r" b="b"/>
                <a:pathLst>
                  <a:path w="17" h="17">
                    <a:moveTo>
                      <a:pt x="0" y="15"/>
                    </a:moveTo>
                    <a:lnTo>
                      <a:pt x="17" y="17"/>
                    </a:lnTo>
                    <a:lnTo>
                      <a:pt x="17" y="0"/>
                    </a:lnTo>
                  </a:path>
                </a:pathLst>
              </a:cu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  <p:sp>
            <p:nvSpPr>
              <p:cNvPr id="1630" name="Line 606"/>
              <p:cNvSpPr>
                <a:spLocks noChangeShapeType="1"/>
              </p:cNvSpPr>
              <p:nvPr/>
            </p:nvSpPr>
            <p:spPr bwMode="auto">
              <a:xfrm flipH="1" flipV="1">
                <a:off x="1955" y="1683"/>
                <a:ext cx="83" cy="72"/>
              </a:xfrm>
              <a:prstGeom prst="line">
                <a:avLst/>
              </a:prstGeom>
              <a:noFill/>
              <a:ln w="0">
                <a:solidFill>
                  <a:srgbClr val="006633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pt-BR"/>
              </a:p>
            </p:txBody>
          </p:sp>
        </p:grpSp>
        <p:sp>
          <p:nvSpPr>
            <p:cNvPr id="1631" name="Freeform 607"/>
            <p:cNvSpPr>
              <a:spLocks/>
            </p:cNvSpPr>
            <p:nvPr/>
          </p:nvSpPr>
          <p:spPr bwMode="auto">
            <a:xfrm>
              <a:off x="2044" y="1749"/>
              <a:ext cx="192" cy="101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111" y="100"/>
                </a:cxn>
                <a:cxn ang="0">
                  <a:pos x="192" y="101"/>
                </a:cxn>
                <a:cxn ang="0">
                  <a:pos x="98" y="0"/>
                </a:cxn>
                <a:cxn ang="0">
                  <a:pos x="0" y="4"/>
                </a:cxn>
              </a:cxnLst>
              <a:rect l="0" t="0" r="r" b="b"/>
              <a:pathLst>
                <a:path w="192" h="101">
                  <a:moveTo>
                    <a:pt x="0" y="4"/>
                  </a:moveTo>
                  <a:lnTo>
                    <a:pt x="111" y="100"/>
                  </a:lnTo>
                  <a:lnTo>
                    <a:pt x="192" y="101"/>
                  </a:lnTo>
                  <a:lnTo>
                    <a:pt x="98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6699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632" name="Freeform 608"/>
            <p:cNvSpPr>
              <a:spLocks/>
            </p:cNvSpPr>
            <p:nvPr/>
          </p:nvSpPr>
          <p:spPr bwMode="auto">
            <a:xfrm>
              <a:off x="2044" y="1749"/>
              <a:ext cx="192" cy="101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111" y="100"/>
                </a:cxn>
                <a:cxn ang="0">
                  <a:pos x="192" y="101"/>
                </a:cxn>
                <a:cxn ang="0">
                  <a:pos x="98" y="0"/>
                </a:cxn>
                <a:cxn ang="0">
                  <a:pos x="0" y="4"/>
                </a:cxn>
              </a:cxnLst>
              <a:rect l="0" t="0" r="r" b="b"/>
              <a:pathLst>
                <a:path w="192" h="101">
                  <a:moveTo>
                    <a:pt x="0" y="4"/>
                  </a:moveTo>
                  <a:lnTo>
                    <a:pt x="111" y="100"/>
                  </a:lnTo>
                  <a:lnTo>
                    <a:pt x="192" y="101"/>
                  </a:lnTo>
                  <a:lnTo>
                    <a:pt x="98" y="0"/>
                  </a:lnTo>
                  <a:lnTo>
                    <a:pt x="0" y="4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633" name="Freeform 609"/>
            <p:cNvSpPr>
              <a:spLocks/>
            </p:cNvSpPr>
            <p:nvPr/>
          </p:nvSpPr>
          <p:spPr bwMode="auto">
            <a:xfrm>
              <a:off x="2277" y="1749"/>
              <a:ext cx="196" cy="101"/>
            </a:xfrm>
            <a:custGeom>
              <a:avLst/>
              <a:gdLst/>
              <a:ahLst/>
              <a:cxnLst>
                <a:cxn ang="0">
                  <a:pos x="196" y="4"/>
                </a:cxn>
                <a:cxn ang="0">
                  <a:pos x="85" y="100"/>
                </a:cxn>
                <a:cxn ang="0">
                  <a:pos x="0" y="101"/>
                </a:cxn>
                <a:cxn ang="0">
                  <a:pos x="96" y="0"/>
                </a:cxn>
                <a:cxn ang="0">
                  <a:pos x="196" y="4"/>
                </a:cxn>
              </a:cxnLst>
              <a:rect l="0" t="0" r="r" b="b"/>
              <a:pathLst>
                <a:path w="196" h="101">
                  <a:moveTo>
                    <a:pt x="196" y="4"/>
                  </a:moveTo>
                  <a:lnTo>
                    <a:pt x="85" y="100"/>
                  </a:lnTo>
                  <a:lnTo>
                    <a:pt x="0" y="101"/>
                  </a:lnTo>
                  <a:lnTo>
                    <a:pt x="96" y="0"/>
                  </a:lnTo>
                  <a:lnTo>
                    <a:pt x="196" y="4"/>
                  </a:lnTo>
                  <a:close/>
                </a:path>
              </a:pathLst>
            </a:custGeom>
            <a:solidFill>
              <a:srgbClr val="6699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634" name="Freeform 610"/>
            <p:cNvSpPr>
              <a:spLocks/>
            </p:cNvSpPr>
            <p:nvPr/>
          </p:nvSpPr>
          <p:spPr bwMode="auto">
            <a:xfrm>
              <a:off x="2277" y="1749"/>
              <a:ext cx="196" cy="101"/>
            </a:xfrm>
            <a:custGeom>
              <a:avLst/>
              <a:gdLst/>
              <a:ahLst/>
              <a:cxnLst>
                <a:cxn ang="0">
                  <a:pos x="196" y="4"/>
                </a:cxn>
                <a:cxn ang="0">
                  <a:pos x="85" y="100"/>
                </a:cxn>
                <a:cxn ang="0">
                  <a:pos x="0" y="101"/>
                </a:cxn>
                <a:cxn ang="0">
                  <a:pos x="96" y="0"/>
                </a:cxn>
                <a:cxn ang="0">
                  <a:pos x="196" y="4"/>
                </a:cxn>
              </a:cxnLst>
              <a:rect l="0" t="0" r="r" b="b"/>
              <a:pathLst>
                <a:path w="196" h="101">
                  <a:moveTo>
                    <a:pt x="196" y="4"/>
                  </a:moveTo>
                  <a:lnTo>
                    <a:pt x="85" y="100"/>
                  </a:lnTo>
                  <a:lnTo>
                    <a:pt x="0" y="101"/>
                  </a:lnTo>
                  <a:lnTo>
                    <a:pt x="96" y="0"/>
                  </a:lnTo>
                  <a:lnTo>
                    <a:pt x="196" y="4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635" name="Freeform 611"/>
            <p:cNvSpPr>
              <a:spLocks/>
            </p:cNvSpPr>
            <p:nvPr/>
          </p:nvSpPr>
          <p:spPr bwMode="auto">
            <a:xfrm>
              <a:off x="1894" y="1710"/>
              <a:ext cx="161" cy="203"/>
            </a:xfrm>
            <a:custGeom>
              <a:avLst/>
              <a:gdLst/>
              <a:ahLst/>
              <a:cxnLst>
                <a:cxn ang="0">
                  <a:pos x="0" y="46"/>
                </a:cxn>
                <a:cxn ang="0">
                  <a:pos x="100" y="203"/>
                </a:cxn>
                <a:cxn ang="0">
                  <a:pos x="161" y="198"/>
                </a:cxn>
                <a:cxn ang="0">
                  <a:pos x="49" y="0"/>
                </a:cxn>
                <a:cxn ang="0">
                  <a:pos x="0" y="46"/>
                </a:cxn>
              </a:cxnLst>
              <a:rect l="0" t="0" r="r" b="b"/>
              <a:pathLst>
                <a:path w="161" h="203">
                  <a:moveTo>
                    <a:pt x="0" y="46"/>
                  </a:moveTo>
                  <a:lnTo>
                    <a:pt x="100" y="203"/>
                  </a:lnTo>
                  <a:lnTo>
                    <a:pt x="161" y="198"/>
                  </a:lnTo>
                  <a:lnTo>
                    <a:pt x="49" y="0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rgbClr val="6699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636" name="Freeform 612"/>
            <p:cNvSpPr>
              <a:spLocks/>
            </p:cNvSpPr>
            <p:nvPr/>
          </p:nvSpPr>
          <p:spPr bwMode="auto">
            <a:xfrm>
              <a:off x="1894" y="1710"/>
              <a:ext cx="161" cy="203"/>
            </a:xfrm>
            <a:custGeom>
              <a:avLst/>
              <a:gdLst/>
              <a:ahLst/>
              <a:cxnLst>
                <a:cxn ang="0">
                  <a:pos x="0" y="46"/>
                </a:cxn>
                <a:cxn ang="0">
                  <a:pos x="100" y="203"/>
                </a:cxn>
                <a:cxn ang="0">
                  <a:pos x="161" y="198"/>
                </a:cxn>
                <a:cxn ang="0">
                  <a:pos x="49" y="0"/>
                </a:cxn>
                <a:cxn ang="0">
                  <a:pos x="0" y="46"/>
                </a:cxn>
              </a:cxnLst>
              <a:rect l="0" t="0" r="r" b="b"/>
              <a:pathLst>
                <a:path w="161" h="203">
                  <a:moveTo>
                    <a:pt x="0" y="46"/>
                  </a:moveTo>
                  <a:lnTo>
                    <a:pt x="100" y="203"/>
                  </a:lnTo>
                  <a:lnTo>
                    <a:pt x="161" y="198"/>
                  </a:lnTo>
                  <a:lnTo>
                    <a:pt x="49" y="0"/>
                  </a:lnTo>
                  <a:lnTo>
                    <a:pt x="0" y="46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637" name="Freeform 613"/>
            <p:cNvSpPr>
              <a:spLocks/>
            </p:cNvSpPr>
            <p:nvPr/>
          </p:nvSpPr>
          <p:spPr bwMode="auto">
            <a:xfrm>
              <a:off x="2462" y="1710"/>
              <a:ext cx="159" cy="203"/>
            </a:xfrm>
            <a:custGeom>
              <a:avLst/>
              <a:gdLst/>
              <a:ahLst/>
              <a:cxnLst>
                <a:cxn ang="0">
                  <a:pos x="159" y="46"/>
                </a:cxn>
                <a:cxn ang="0">
                  <a:pos x="59" y="203"/>
                </a:cxn>
                <a:cxn ang="0">
                  <a:pos x="0" y="198"/>
                </a:cxn>
                <a:cxn ang="0">
                  <a:pos x="111" y="0"/>
                </a:cxn>
                <a:cxn ang="0">
                  <a:pos x="159" y="46"/>
                </a:cxn>
              </a:cxnLst>
              <a:rect l="0" t="0" r="r" b="b"/>
              <a:pathLst>
                <a:path w="159" h="203">
                  <a:moveTo>
                    <a:pt x="159" y="46"/>
                  </a:moveTo>
                  <a:lnTo>
                    <a:pt x="59" y="203"/>
                  </a:lnTo>
                  <a:lnTo>
                    <a:pt x="0" y="198"/>
                  </a:lnTo>
                  <a:lnTo>
                    <a:pt x="111" y="0"/>
                  </a:lnTo>
                  <a:lnTo>
                    <a:pt x="159" y="46"/>
                  </a:lnTo>
                  <a:close/>
                </a:path>
              </a:pathLst>
            </a:custGeom>
            <a:solidFill>
              <a:srgbClr val="6699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638" name="Freeform 614"/>
            <p:cNvSpPr>
              <a:spLocks/>
            </p:cNvSpPr>
            <p:nvPr/>
          </p:nvSpPr>
          <p:spPr bwMode="auto">
            <a:xfrm>
              <a:off x="2462" y="1710"/>
              <a:ext cx="159" cy="203"/>
            </a:xfrm>
            <a:custGeom>
              <a:avLst/>
              <a:gdLst/>
              <a:ahLst/>
              <a:cxnLst>
                <a:cxn ang="0">
                  <a:pos x="159" y="46"/>
                </a:cxn>
                <a:cxn ang="0">
                  <a:pos x="59" y="203"/>
                </a:cxn>
                <a:cxn ang="0">
                  <a:pos x="0" y="198"/>
                </a:cxn>
                <a:cxn ang="0">
                  <a:pos x="111" y="0"/>
                </a:cxn>
                <a:cxn ang="0">
                  <a:pos x="159" y="46"/>
                </a:cxn>
              </a:cxnLst>
              <a:rect l="0" t="0" r="r" b="b"/>
              <a:pathLst>
                <a:path w="159" h="203">
                  <a:moveTo>
                    <a:pt x="159" y="46"/>
                  </a:moveTo>
                  <a:lnTo>
                    <a:pt x="59" y="203"/>
                  </a:lnTo>
                  <a:lnTo>
                    <a:pt x="0" y="198"/>
                  </a:lnTo>
                  <a:lnTo>
                    <a:pt x="111" y="0"/>
                  </a:lnTo>
                  <a:lnTo>
                    <a:pt x="159" y="46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639" name="Freeform 615"/>
            <p:cNvSpPr>
              <a:spLocks/>
            </p:cNvSpPr>
            <p:nvPr/>
          </p:nvSpPr>
          <p:spPr bwMode="auto">
            <a:xfrm>
              <a:off x="1761" y="1719"/>
              <a:ext cx="295" cy="258"/>
            </a:xfrm>
            <a:custGeom>
              <a:avLst/>
              <a:gdLst/>
              <a:ahLst/>
              <a:cxnLst>
                <a:cxn ang="0">
                  <a:pos x="0" y="39"/>
                </a:cxn>
                <a:cxn ang="0">
                  <a:pos x="59" y="54"/>
                </a:cxn>
                <a:cxn ang="0">
                  <a:pos x="58" y="0"/>
                </a:cxn>
                <a:cxn ang="0">
                  <a:pos x="72" y="18"/>
                </a:cxn>
                <a:cxn ang="0">
                  <a:pos x="86" y="35"/>
                </a:cxn>
                <a:cxn ang="0">
                  <a:pos x="99" y="50"/>
                </a:cxn>
                <a:cxn ang="0">
                  <a:pos x="113" y="66"/>
                </a:cxn>
                <a:cxn ang="0">
                  <a:pos x="129" y="81"/>
                </a:cxn>
                <a:cxn ang="0">
                  <a:pos x="143" y="95"/>
                </a:cxn>
                <a:cxn ang="0">
                  <a:pos x="157" y="108"/>
                </a:cxn>
                <a:cxn ang="0">
                  <a:pos x="173" y="121"/>
                </a:cxn>
                <a:cxn ang="0">
                  <a:pos x="188" y="132"/>
                </a:cxn>
                <a:cxn ang="0">
                  <a:pos x="202" y="143"/>
                </a:cxn>
                <a:cxn ang="0">
                  <a:pos x="217" y="153"/>
                </a:cxn>
                <a:cxn ang="0">
                  <a:pos x="233" y="162"/>
                </a:cxn>
                <a:cxn ang="0">
                  <a:pos x="249" y="170"/>
                </a:cxn>
                <a:cxn ang="0">
                  <a:pos x="264" y="177"/>
                </a:cxn>
                <a:cxn ang="0">
                  <a:pos x="280" y="184"/>
                </a:cxn>
                <a:cxn ang="0">
                  <a:pos x="295" y="189"/>
                </a:cxn>
                <a:cxn ang="0">
                  <a:pos x="271" y="258"/>
                </a:cxn>
                <a:cxn ang="0">
                  <a:pos x="248" y="248"/>
                </a:cxn>
                <a:cxn ang="0">
                  <a:pos x="227" y="237"/>
                </a:cxn>
                <a:cxn ang="0">
                  <a:pos x="206" y="226"/>
                </a:cxn>
                <a:cxn ang="0">
                  <a:pos x="187" y="215"/>
                </a:cxn>
                <a:cxn ang="0">
                  <a:pos x="169" y="205"/>
                </a:cxn>
                <a:cxn ang="0">
                  <a:pos x="150" y="193"/>
                </a:cxn>
                <a:cxn ang="0">
                  <a:pos x="134" y="181"/>
                </a:cxn>
                <a:cxn ang="0">
                  <a:pos x="117" y="168"/>
                </a:cxn>
                <a:cxn ang="0">
                  <a:pos x="101" y="156"/>
                </a:cxn>
                <a:cxn ang="0">
                  <a:pos x="86" y="141"/>
                </a:cxn>
                <a:cxn ang="0">
                  <a:pos x="72" y="127"/>
                </a:cxn>
                <a:cxn ang="0">
                  <a:pos x="57" y="112"/>
                </a:cxn>
                <a:cxn ang="0">
                  <a:pos x="43" y="95"/>
                </a:cxn>
                <a:cxn ang="0">
                  <a:pos x="29" y="78"/>
                </a:cxn>
                <a:cxn ang="0">
                  <a:pos x="14" y="59"/>
                </a:cxn>
                <a:cxn ang="0">
                  <a:pos x="0" y="39"/>
                </a:cxn>
              </a:cxnLst>
              <a:rect l="0" t="0" r="r" b="b"/>
              <a:pathLst>
                <a:path w="295" h="258">
                  <a:moveTo>
                    <a:pt x="0" y="39"/>
                  </a:moveTo>
                  <a:lnTo>
                    <a:pt x="59" y="54"/>
                  </a:lnTo>
                  <a:lnTo>
                    <a:pt x="58" y="0"/>
                  </a:lnTo>
                  <a:lnTo>
                    <a:pt x="72" y="18"/>
                  </a:lnTo>
                  <a:lnTo>
                    <a:pt x="86" y="35"/>
                  </a:lnTo>
                  <a:lnTo>
                    <a:pt x="99" y="50"/>
                  </a:lnTo>
                  <a:lnTo>
                    <a:pt x="113" y="66"/>
                  </a:lnTo>
                  <a:lnTo>
                    <a:pt x="129" y="81"/>
                  </a:lnTo>
                  <a:lnTo>
                    <a:pt x="143" y="95"/>
                  </a:lnTo>
                  <a:lnTo>
                    <a:pt x="157" y="108"/>
                  </a:lnTo>
                  <a:lnTo>
                    <a:pt x="173" y="121"/>
                  </a:lnTo>
                  <a:lnTo>
                    <a:pt x="188" y="132"/>
                  </a:lnTo>
                  <a:lnTo>
                    <a:pt x="202" y="143"/>
                  </a:lnTo>
                  <a:lnTo>
                    <a:pt x="217" y="153"/>
                  </a:lnTo>
                  <a:lnTo>
                    <a:pt x="233" y="162"/>
                  </a:lnTo>
                  <a:lnTo>
                    <a:pt x="249" y="170"/>
                  </a:lnTo>
                  <a:lnTo>
                    <a:pt x="264" y="177"/>
                  </a:lnTo>
                  <a:lnTo>
                    <a:pt x="280" y="184"/>
                  </a:lnTo>
                  <a:lnTo>
                    <a:pt x="295" y="189"/>
                  </a:lnTo>
                  <a:lnTo>
                    <a:pt x="271" y="258"/>
                  </a:lnTo>
                  <a:lnTo>
                    <a:pt x="248" y="248"/>
                  </a:lnTo>
                  <a:lnTo>
                    <a:pt x="227" y="237"/>
                  </a:lnTo>
                  <a:lnTo>
                    <a:pt x="206" y="226"/>
                  </a:lnTo>
                  <a:lnTo>
                    <a:pt x="187" y="215"/>
                  </a:lnTo>
                  <a:lnTo>
                    <a:pt x="169" y="205"/>
                  </a:lnTo>
                  <a:lnTo>
                    <a:pt x="150" y="193"/>
                  </a:lnTo>
                  <a:lnTo>
                    <a:pt x="134" y="181"/>
                  </a:lnTo>
                  <a:lnTo>
                    <a:pt x="117" y="168"/>
                  </a:lnTo>
                  <a:lnTo>
                    <a:pt x="101" y="156"/>
                  </a:lnTo>
                  <a:lnTo>
                    <a:pt x="86" y="141"/>
                  </a:lnTo>
                  <a:lnTo>
                    <a:pt x="72" y="127"/>
                  </a:lnTo>
                  <a:lnTo>
                    <a:pt x="57" y="112"/>
                  </a:lnTo>
                  <a:lnTo>
                    <a:pt x="43" y="95"/>
                  </a:lnTo>
                  <a:lnTo>
                    <a:pt x="29" y="78"/>
                  </a:lnTo>
                  <a:lnTo>
                    <a:pt x="14" y="59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6699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640" name="Freeform 616"/>
            <p:cNvSpPr>
              <a:spLocks/>
            </p:cNvSpPr>
            <p:nvPr/>
          </p:nvSpPr>
          <p:spPr bwMode="auto">
            <a:xfrm>
              <a:off x="1761" y="1719"/>
              <a:ext cx="295" cy="258"/>
            </a:xfrm>
            <a:custGeom>
              <a:avLst/>
              <a:gdLst/>
              <a:ahLst/>
              <a:cxnLst>
                <a:cxn ang="0">
                  <a:pos x="0" y="39"/>
                </a:cxn>
                <a:cxn ang="0">
                  <a:pos x="59" y="54"/>
                </a:cxn>
                <a:cxn ang="0">
                  <a:pos x="58" y="0"/>
                </a:cxn>
                <a:cxn ang="0">
                  <a:pos x="58" y="0"/>
                </a:cxn>
                <a:cxn ang="0">
                  <a:pos x="72" y="18"/>
                </a:cxn>
                <a:cxn ang="0">
                  <a:pos x="86" y="35"/>
                </a:cxn>
                <a:cxn ang="0">
                  <a:pos x="99" y="50"/>
                </a:cxn>
                <a:cxn ang="0">
                  <a:pos x="113" y="66"/>
                </a:cxn>
                <a:cxn ang="0">
                  <a:pos x="129" y="81"/>
                </a:cxn>
                <a:cxn ang="0">
                  <a:pos x="143" y="95"/>
                </a:cxn>
                <a:cxn ang="0">
                  <a:pos x="157" y="108"/>
                </a:cxn>
                <a:cxn ang="0">
                  <a:pos x="173" y="121"/>
                </a:cxn>
                <a:cxn ang="0">
                  <a:pos x="188" y="132"/>
                </a:cxn>
                <a:cxn ang="0">
                  <a:pos x="202" y="143"/>
                </a:cxn>
                <a:cxn ang="0">
                  <a:pos x="217" y="153"/>
                </a:cxn>
                <a:cxn ang="0">
                  <a:pos x="233" y="162"/>
                </a:cxn>
                <a:cxn ang="0">
                  <a:pos x="249" y="170"/>
                </a:cxn>
                <a:cxn ang="0">
                  <a:pos x="264" y="177"/>
                </a:cxn>
                <a:cxn ang="0">
                  <a:pos x="280" y="184"/>
                </a:cxn>
                <a:cxn ang="0">
                  <a:pos x="295" y="189"/>
                </a:cxn>
                <a:cxn ang="0">
                  <a:pos x="271" y="258"/>
                </a:cxn>
                <a:cxn ang="0">
                  <a:pos x="271" y="258"/>
                </a:cxn>
                <a:cxn ang="0">
                  <a:pos x="248" y="248"/>
                </a:cxn>
                <a:cxn ang="0">
                  <a:pos x="227" y="237"/>
                </a:cxn>
                <a:cxn ang="0">
                  <a:pos x="206" y="226"/>
                </a:cxn>
                <a:cxn ang="0">
                  <a:pos x="187" y="215"/>
                </a:cxn>
                <a:cxn ang="0">
                  <a:pos x="169" y="205"/>
                </a:cxn>
                <a:cxn ang="0">
                  <a:pos x="150" y="193"/>
                </a:cxn>
                <a:cxn ang="0">
                  <a:pos x="134" y="181"/>
                </a:cxn>
                <a:cxn ang="0">
                  <a:pos x="117" y="168"/>
                </a:cxn>
                <a:cxn ang="0">
                  <a:pos x="101" y="156"/>
                </a:cxn>
                <a:cxn ang="0">
                  <a:pos x="86" y="141"/>
                </a:cxn>
                <a:cxn ang="0">
                  <a:pos x="72" y="127"/>
                </a:cxn>
                <a:cxn ang="0">
                  <a:pos x="57" y="112"/>
                </a:cxn>
                <a:cxn ang="0">
                  <a:pos x="43" y="95"/>
                </a:cxn>
                <a:cxn ang="0">
                  <a:pos x="29" y="78"/>
                </a:cxn>
                <a:cxn ang="0">
                  <a:pos x="14" y="59"/>
                </a:cxn>
                <a:cxn ang="0">
                  <a:pos x="0" y="39"/>
                </a:cxn>
              </a:cxnLst>
              <a:rect l="0" t="0" r="r" b="b"/>
              <a:pathLst>
                <a:path w="295" h="258">
                  <a:moveTo>
                    <a:pt x="0" y="39"/>
                  </a:moveTo>
                  <a:lnTo>
                    <a:pt x="59" y="54"/>
                  </a:lnTo>
                  <a:lnTo>
                    <a:pt x="58" y="0"/>
                  </a:lnTo>
                  <a:lnTo>
                    <a:pt x="72" y="18"/>
                  </a:lnTo>
                  <a:lnTo>
                    <a:pt x="86" y="35"/>
                  </a:lnTo>
                  <a:lnTo>
                    <a:pt x="99" y="50"/>
                  </a:lnTo>
                  <a:lnTo>
                    <a:pt x="113" y="66"/>
                  </a:lnTo>
                  <a:lnTo>
                    <a:pt x="129" y="81"/>
                  </a:lnTo>
                  <a:lnTo>
                    <a:pt x="143" y="95"/>
                  </a:lnTo>
                  <a:lnTo>
                    <a:pt x="157" y="108"/>
                  </a:lnTo>
                  <a:lnTo>
                    <a:pt x="173" y="121"/>
                  </a:lnTo>
                  <a:lnTo>
                    <a:pt x="188" y="132"/>
                  </a:lnTo>
                  <a:lnTo>
                    <a:pt x="202" y="143"/>
                  </a:lnTo>
                  <a:lnTo>
                    <a:pt x="217" y="153"/>
                  </a:lnTo>
                  <a:lnTo>
                    <a:pt x="233" y="162"/>
                  </a:lnTo>
                  <a:lnTo>
                    <a:pt x="249" y="170"/>
                  </a:lnTo>
                  <a:lnTo>
                    <a:pt x="264" y="177"/>
                  </a:lnTo>
                  <a:lnTo>
                    <a:pt x="280" y="184"/>
                  </a:lnTo>
                  <a:lnTo>
                    <a:pt x="295" y="189"/>
                  </a:lnTo>
                  <a:lnTo>
                    <a:pt x="271" y="258"/>
                  </a:lnTo>
                  <a:lnTo>
                    <a:pt x="248" y="248"/>
                  </a:lnTo>
                  <a:lnTo>
                    <a:pt x="227" y="237"/>
                  </a:lnTo>
                  <a:lnTo>
                    <a:pt x="206" y="226"/>
                  </a:lnTo>
                  <a:lnTo>
                    <a:pt x="187" y="215"/>
                  </a:lnTo>
                  <a:lnTo>
                    <a:pt x="169" y="205"/>
                  </a:lnTo>
                  <a:lnTo>
                    <a:pt x="150" y="193"/>
                  </a:lnTo>
                  <a:lnTo>
                    <a:pt x="134" y="181"/>
                  </a:lnTo>
                  <a:lnTo>
                    <a:pt x="117" y="168"/>
                  </a:lnTo>
                  <a:lnTo>
                    <a:pt x="101" y="156"/>
                  </a:lnTo>
                  <a:lnTo>
                    <a:pt x="86" y="141"/>
                  </a:lnTo>
                  <a:lnTo>
                    <a:pt x="72" y="127"/>
                  </a:lnTo>
                  <a:lnTo>
                    <a:pt x="57" y="112"/>
                  </a:lnTo>
                  <a:lnTo>
                    <a:pt x="43" y="95"/>
                  </a:lnTo>
                  <a:lnTo>
                    <a:pt x="29" y="78"/>
                  </a:lnTo>
                  <a:lnTo>
                    <a:pt x="14" y="59"/>
                  </a:lnTo>
                  <a:lnTo>
                    <a:pt x="0" y="39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641" name="Freeform 617"/>
            <p:cNvSpPr>
              <a:spLocks/>
            </p:cNvSpPr>
            <p:nvPr/>
          </p:nvSpPr>
          <p:spPr bwMode="auto">
            <a:xfrm>
              <a:off x="2459" y="1719"/>
              <a:ext cx="294" cy="258"/>
            </a:xfrm>
            <a:custGeom>
              <a:avLst/>
              <a:gdLst/>
              <a:ahLst/>
              <a:cxnLst>
                <a:cxn ang="0">
                  <a:pos x="294" y="39"/>
                </a:cxn>
                <a:cxn ang="0">
                  <a:pos x="236" y="54"/>
                </a:cxn>
                <a:cxn ang="0">
                  <a:pos x="238" y="0"/>
                </a:cxn>
                <a:cxn ang="0">
                  <a:pos x="224" y="18"/>
                </a:cxn>
                <a:cxn ang="0">
                  <a:pos x="210" y="35"/>
                </a:cxn>
                <a:cxn ang="0">
                  <a:pos x="196" y="50"/>
                </a:cxn>
                <a:cxn ang="0">
                  <a:pos x="182" y="66"/>
                </a:cxn>
                <a:cxn ang="0">
                  <a:pos x="167" y="81"/>
                </a:cxn>
                <a:cxn ang="0">
                  <a:pos x="152" y="95"/>
                </a:cxn>
                <a:cxn ang="0">
                  <a:pos x="138" y="108"/>
                </a:cxn>
                <a:cxn ang="0">
                  <a:pos x="122" y="121"/>
                </a:cxn>
                <a:cxn ang="0">
                  <a:pos x="107" y="132"/>
                </a:cxn>
                <a:cxn ang="0">
                  <a:pos x="92" y="143"/>
                </a:cxn>
                <a:cxn ang="0">
                  <a:pos x="76" y="153"/>
                </a:cxn>
                <a:cxn ang="0">
                  <a:pos x="61" y="162"/>
                </a:cxn>
                <a:cxn ang="0">
                  <a:pos x="46" y="170"/>
                </a:cxn>
                <a:cxn ang="0">
                  <a:pos x="31" y="177"/>
                </a:cxn>
                <a:cxn ang="0">
                  <a:pos x="15" y="184"/>
                </a:cxn>
                <a:cxn ang="0">
                  <a:pos x="0" y="189"/>
                </a:cxn>
                <a:cxn ang="0">
                  <a:pos x="26" y="258"/>
                </a:cxn>
                <a:cxn ang="0">
                  <a:pos x="49" y="248"/>
                </a:cxn>
                <a:cxn ang="0">
                  <a:pos x="69" y="237"/>
                </a:cxn>
                <a:cxn ang="0">
                  <a:pos x="90" y="226"/>
                </a:cxn>
                <a:cxn ang="0">
                  <a:pos x="109" y="215"/>
                </a:cxn>
                <a:cxn ang="0">
                  <a:pos x="127" y="205"/>
                </a:cxn>
                <a:cxn ang="0">
                  <a:pos x="145" y="193"/>
                </a:cxn>
                <a:cxn ang="0">
                  <a:pos x="161" y="181"/>
                </a:cxn>
                <a:cxn ang="0">
                  <a:pos x="177" y="168"/>
                </a:cxn>
                <a:cxn ang="0">
                  <a:pos x="194" y="156"/>
                </a:cxn>
                <a:cxn ang="0">
                  <a:pos x="209" y="141"/>
                </a:cxn>
                <a:cxn ang="0">
                  <a:pos x="223" y="127"/>
                </a:cxn>
                <a:cxn ang="0">
                  <a:pos x="238" y="112"/>
                </a:cxn>
                <a:cxn ang="0">
                  <a:pos x="252" y="95"/>
                </a:cxn>
                <a:cxn ang="0">
                  <a:pos x="266" y="78"/>
                </a:cxn>
                <a:cxn ang="0">
                  <a:pos x="279" y="59"/>
                </a:cxn>
                <a:cxn ang="0">
                  <a:pos x="294" y="39"/>
                </a:cxn>
              </a:cxnLst>
              <a:rect l="0" t="0" r="r" b="b"/>
              <a:pathLst>
                <a:path w="294" h="258">
                  <a:moveTo>
                    <a:pt x="294" y="39"/>
                  </a:moveTo>
                  <a:lnTo>
                    <a:pt x="236" y="54"/>
                  </a:lnTo>
                  <a:lnTo>
                    <a:pt x="238" y="0"/>
                  </a:lnTo>
                  <a:lnTo>
                    <a:pt x="224" y="18"/>
                  </a:lnTo>
                  <a:lnTo>
                    <a:pt x="210" y="35"/>
                  </a:lnTo>
                  <a:lnTo>
                    <a:pt x="196" y="50"/>
                  </a:lnTo>
                  <a:lnTo>
                    <a:pt x="182" y="66"/>
                  </a:lnTo>
                  <a:lnTo>
                    <a:pt x="167" y="81"/>
                  </a:lnTo>
                  <a:lnTo>
                    <a:pt x="152" y="95"/>
                  </a:lnTo>
                  <a:lnTo>
                    <a:pt x="138" y="108"/>
                  </a:lnTo>
                  <a:lnTo>
                    <a:pt x="122" y="121"/>
                  </a:lnTo>
                  <a:lnTo>
                    <a:pt x="107" y="132"/>
                  </a:lnTo>
                  <a:lnTo>
                    <a:pt x="92" y="143"/>
                  </a:lnTo>
                  <a:lnTo>
                    <a:pt x="76" y="153"/>
                  </a:lnTo>
                  <a:lnTo>
                    <a:pt x="61" y="162"/>
                  </a:lnTo>
                  <a:lnTo>
                    <a:pt x="46" y="170"/>
                  </a:lnTo>
                  <a:lnTo>
                    <a:pt x="31" y="177"/>
                  </a:lnTo>
                  <a:lnTo>
                    <a:pt x="15" y="184"/>
                  </a:lnTo>
                  <a:lnTo>
                    <a:pt x="0" y="189"/>
                  </a:lnTo>
                  <a:lnTo>
                    <a:pt x="26" y="258"/>
                  </a:lnTo>
                  <a:lnTo>
                    <a:pt x="49" y="248"/>
                  </a:lnTo>
                  <a:lnTo>
                    <a:pt x="69" y="237"/>
                  </a:lnTo>
                  <a:lnTo>
                    <a:pt x="90" y="226"/>
                  </a:lnTo>
                  <a:lnTo>
                    <a:pt x="109" y="215"/>
                  </a:lnTo>
                  <a:lnTo>
                    <a:pt x="127" y="205"/>
                  </a:lnTo>
                  <a:lnTo>
                    <a:pt x="145" y="193"/>
                  </a:lnTo>
                  <a:lnTo>
                    <a:pt x="161" y="181"/>
                  </a:lnTo>
                  <a:lnTo>
                    <a:pt x="177" y="168"/>
                  </a:lnTo>
                  <a:lnTo>
                    <a:pt x="194" y="156"/>
                  </a:lnTo>
                  <a:lnTo>
                    <a:pt x="209" y="141"/>
                  </a:lnTo>
                  <a:lnTo>
                    <a:pt x="223" y="127"/>
                  </a:lnTo>
                  <a:lnTo>
                    <a:pt x="238" y="112"/>
                  </a:lnTo>
                  <a:lnTo>
                    <a:pt x="252" y="95"/>
                  </a:lnTo>
                  <a:lnTo>
                    <a:pt x="266" y="78"/>
                  </a:lnTo>
                  <a:lnTo>
                    <a:pt x="279" y="59"/>
                  </a:lnTo>
                  <a:lnTo>
                    <a:pt x="294" y="39"/>
                  </a:lnTo>
                  <a:close/>
                </a:path>
              </a:pathLst>
            </a:custGeom>
            <a:solidFill>
              <a:srgbClr val="6699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642" name="Freeform 618"/>
            <p:cNvSpPr>
              <a:spLocks/>
            </p:cNvSpPr>
            <p:nvPr/>
          </p:nvSpPr>
          <p:spPr bwMode="auto">
            <a:xfrm>
              <a:off x="2459" y="1719"/>
              <a:ext cx="294" cy="258"/>
            </a:xfrm>
            <a:custGeom>
              <a:avLst/>
              <a:gdLst/>
              <a:ahLst/>
              <a:cxnLst>
                <a:cxn ang="0">
                  <a:pos x="294" y="39"/>
                </a:cxn>
                <a:cxn ang="0">
                  <a:pos x="236" y="54"/>
                </a:cxn>
                <a:cxn ang="0">
                  <a:pos x="238" y="0"/>
                </a:cxn>
                <a:cxn ang="0">
                  <a:pos x="238" y="0"/>
                </a:cxn>
                <a:cxn ang="0">
                  <a:pos x="224" y="18"/>
                </a:cxn>
                <a:cxn ang="0">
                  <a:pos x="210" y="35"/>
                </a:cxn>
                <a:cxn ang="0">
                  <a:pos x="196" y="50"/>
                </a:cxn>
                <a:cxn ang="0">
                  <a:pos x="182" y="66"/>
                </a:cxn>
                <a:cxn ang="0">
                  <a:pos x="167" y="81"/>
                </a:cxn>
                <a:cxn ang="0">
                  <a:pos x="152" y="95"/>
                </a:cxn>
                <a:cxn ang="0">
                  <a:pos x="138" y="108"/>
                </a:cxn>
                <a:cxn ang="0">
                  <a:pos x="122" y="121"/>
                </a:cxn>
                <a:cxn ang="0">
                  <a:pos x="107" y="132"/>
                </a:cxn>
                <a:cxn ang="0">
                  <a:pos x="92" y="143"/>
                </a:cxn>
                <a:cxn ang="0">
                  <a:pos x="76" y="153"/>
                </a:cxn>
                <a:cxn ang="0">
                  <a:pos x="61" y="162"/>
                </a:cxn>
                <a:cxn ang="0">
                  <a:pos x="46" y="170"/>
                </a:cxn>
                <a:cxn ang="0">
                  <a:pos x="31" y="177"/>
                </a:cxn>
                <a:cxn ang="0">
                  <a:pos x="15" y="184"/>
                </a:cxn>
                <a:cxn ang="0">
                  <a:pos x="0" y="189"/>
                </a:cxn>
                <a:cxn ang="0">
                  <a:pos x="26" y="258"/>
                </a:cxn>
                <a:cxn ang="0">
                  <a:pos x="26" y="258"/>
                </a:cxn>
                <a:cxn ang="0">
                  <a:pos x="49" y="248"/>
                </a:cxn>
                <a:cxn ang="0">
                  <a:pos x="69" y="237"/>
                </a:cxn>
                <a:cxn ang="0">
                  <a:pos x="90" y="226"/>
                </a:cxn>
                <a:cxn ang="0">
                  <a:pos x="109" y="215"/>
                </a:cxn>
                <a:cxn ang="0">
                  <a:pos x="127" y="205"/>
                </a:cxn>
                <a:cxn ang="0">
                  <a:pos x="145" y="193"/>
                </a:cxn>
                <a:cxn ang="0">
                  <a:pos x="161" y="181"/>
                </a:cxn>
                <a:cxn ang="0">
                  <a:pos x="177" y="168"/>
                </a:cxn>
                <a:cxn ang="0">
                  <a:pos x="194" y="156"/>
                </a:cxn>
                <a:cxn ang="0">
                  <a:pos x="209" y="141"/>
                </a:cxn>
                <a:cxn ang="0">
                  <a:pos x="223" y="127"/>
                </a:cxn>
                <a:cxn ang="0">
                  <a:pos x="238" y="112"/>
                </a:cxn>
                <a:cxn ang="0">
                  <a:pos x="252" y="95"/>
                </a:cxn>
                <a:cxn ang="0">
                  <a:pos x="266" y="78"/>
                </a:cxn>
                <a:cxn ang="0">
                  <a:pos x="279" y="59"/>
                </a:cxn>
                <a:cxn ang="0">
                  <a:pos x="294" y="39"/>
                </a:cxn>
              </a:cxnLst>
              <a:rect l="0" t="0" r="r" b="b"/>
              <a:pathLst>
                <a:path w="294" h="258">
                  <a:moveTo>
                    <a:pt x="294" y="39"/>
                  </a:moveTo>
                  <a:lnTo>
                    <a:pt x="236" y="54"/>
                  </a:lnTo>
                  <a:lnTo>
                    <a:pt x="238" y="0"/>
                  </a:lnTo>
                  <a:lnTo>
                    <a:pt x="224" y="18"/>
                  </a:lnTo>
                  <a:lnTo>
                    <a:pt x="210" y="35"/>
                  </a:lnTo>
                  <a:lnTo>
                    <a:pt x="196" y="50"/>
                  </a:lnTo>
                  <a:lnTo>
                    <a:pt x="182" y="66"/>
                  </a:lnTo>
                  <a:lnTo>
                    <a:pt x="167" y="81"/>
                  </a:lnTo>
                  <a:lnTo>
                    <a:pt x="152" y="95"/>
                  </a:lnTo>
                  <a:lnTo>
                    <a:pt x="138" y="108"/>
                  </a:lnTo>
                  <a:lnTo>
                    <a:pt x="122" y="121"/>
                  </a:lnTo>
                  <a:lnTo>
                    <a:pt x="107" y="132"/>
                  </a:lnTo>
                  <a:lnTo>
                    <a:pt x="92" y="143"/>
                  </a:lnTo>
                  <a:lnTo>
                    <a:pt x="76" y="153"/>
                  </a:lnTo>
                  <a:lnTo>
                    <a:pt x="61" y="162"/>
                  </a:lnTo>
                  <a:lnTo>
                    <a:pt x="46" y="170"/>
                  </a:lnTo>
                  <a:lnTo>
                    <a:pt x="31" y="177"/>
                  </a:lnTo>
                  <a:lnTo>
                    <a:pt x="15" y="184"/>
                  </a:lnTo>
                  <a:lnTo>
                    <a:pt x="0" y="189"/>
                  </a:lnTo>
                  <a:lnTo>
                    <a:pt x="26" y="258"/>
                  </a:lnTo>
                  <a:lnTo>
                    <a:pt x="49" y="248"/>
                  </a:lnTo>
                  <a:lnTo>
                    <a:pt x="69" y="237"/>
                  </a:lnTo>
                  <a:lnTo>
                    <a:pt x="90" y="226"/>
                  </a:lnTo>
                  <a:lnTo>
                    <a:pt x="109" y="215"/>
                  </a:lnTo>
                  <a:lnTo>
                    <a:pt x="127" y="205"/>
                  </a:lnTo>
                  <a:lnTo>
                    <a:pt x="145" y="193"/>
                  </a:lnTo>
                  <a:lnTo>
                    <a:pt x="161" y="181"/>
                  </a:lnTo>
                  <a:lnTo>
                    <a:pt x="177" y="168"/>
                  </a:lnTo>
                  <a:lnTo>
                    <a:pt x="194" y="156"/>
                  </a:lnTo>
                  <a:lnTo>
                    <a:pt x="209" y="141"/>
                  </a:lnTo>
                  <a:lnTo>
                    <a:pt x="223" y="127"/>
                  </a:lnTo>
                  <a:lnTo>
                    <a:pt x="238" y="112"/>
                  </a:lnTo>
                  <a:lnTo>
                    <a:pt x="252" y="95"/>
                  </a:lnTo>
                  <a:lnTo>
                    <a:pt x="266" y="78"/>
                  </a:lnTo>
                  <a:lnTo>
                    <a:pt x="279" y="59"/>
                  </a:lnTo>
                  <a:lnTo>
                    <a:pt x="294" y="39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643" name="Freeform 619"/>
            <p:cNvSpPr>
              <a:spLocks/>
            </p:cNvSpPr>
            <p:nvPr/>
          </p:nvSpPr>
          <p:spPr bwMode="auto">
            <a:xfrm>
              <a:off x="2044" y="1697"/>
              <a:ext cx="430" cy="123"/>
            </a:xfrm>
            <a:custGeom>
              <a:avLst/>
              <a:gdLst/>
              <a:ahLst/>
              <a:cxnLst>
                <a:cxn ang="0">
                  <a:pos x="0" y="58"/>
                </a:cxn>
                <a:cxn ang="0">
                  <a:pos x="37" y="0"/>
                </a:cxn>
                <a:cxn ang="0">
                  <a:pos x="60" y="12"/>
                </a:cxn>
                <a:cxn ang="0">
                  <a:pos x="82" y="23"/>
                </a:cxn>
                <a:cxn ang="0">
                  <a:pos x="106" y="33"/>
                </a:cxn>
                <a:cxn ang="0">
                  <a:pos x="130" y="40"/>
                </a:cxn>
                <a:cxn ang="0">
                  <a:pos x="155" y="45"/>
                </a:cxn>
                <a:cxn ang="0">
                  <a:pos x="179" y="49"/>
                </a:cxn>
                <a:cxn ang="0">
                  <a:pos x="203" y="51"/>
                </a:cxn>
                <a:cxn ang="0">
                  <a:pos x="227" y="51"/>
                </a:cxn>
                <a:cxn ang="0">
                  <a:pos x="251" y="50"/>
                </a:cxn>
                <a:cxn ang="0">
                  <a:pos x="274" y="47"/>
                </a:cxn>
                <a:cxn ang="0">
                  <a:pos x="296" y="43"/>
                </a:cxn>
                <a:cxn ang="0">
                  <a:pos x="317" y="37"/>
                </a:cxn>
                <a:cxn ang="0">
                  <a:pos x="336" y="29"/>
                </a:cxn>
                <a:cxn ang="0">
                  <a:pos x="355" y="21"/>
                </a:cxn>
                <a:cxn ang="0">
                  <a:pos x="371" y="11"/>
                </a:cxn>
                <a:cxn ang="0">
                  <a:pos x="386" y="0"/>
                </a:cxn>
                <a:cxn ang="0">
                  <a:pos x="430" y="59"/>
                </a:cxn>
                <a:cxn ang="0">
                  <a:pos x="409" y="72"/>
                </a:cxn>
                <a:cxn ang="0">
                  <a:pos x="385" y="85"/>
                </a:cxn>
                <a:cxn ang="0">
                  <a:pos x="361" y="95"/>
                </a:cxn>
                <a:cxn ang="0">
                  <a:pos x="335" y="104"/>
                </a:cxn>
                <a:cxn ang="0">
                  <a:pos x="310" y="111"/>
                </a:cxn>
                <a:cxn ang="0">
                  <a:pos x="282" y="116"/>
                </a:cxn>
                <a:cxn ang="0">
                  <a:pos x="255" y="120"/>
                </a:cxn>
                <a:cxn ang="0">
                  <a:pos x="227" y="123"/>
                </a:cxn>
                <a:cxn ang="0">
                  <a:pos x="199" y="123"/>
                </a:cxn>
                <a:cxn ang="0">
                  <a:pos x="169" y="119"/>
                </a:cxn>
                <a:cxn ang="0">
                  <a:pos x="141" y="115"/>
                </a:cxn>
                <a:cxn ang="0">
                  <a:pos x="112" y="108"/>
                </a:cxn>
                <a:cxn ang="0">
                  <a:pos x="83" y="100"/>
                </a:cxn>
                <a:cxn ang="0">
                  <a:pos x="55" y="88"/>
                </a:cxn>
                <a:cxn ang="0">
                  <a:pos x="27" y="74"/>
                </a:cxn>
                <a:cxn ang="0">
                  <a:pos x="0" y="58"/>
                </a:cxn>
              </a:cxnLst>
              <a:rect l="0" t="0" r="r" b="b"/>
              <a:pathLst>
                <a:path w="430" h="123">
                  <a:moveTo>
                    <a:pt x="0" y="58"/>
                  </a:moveTo>
                  <a:lnTo>
                    <a:pt x="37" y="0"/>
                  </a:lnTo>
                  <a:lnTo>
                    <a:pt x="60" y="12"/>
                  </a:lnTo>
                  <a:lnTo>
                    <a:pt x="82" y="23"/>
                  </a:lnTo>
                  <a:lnTo>
                    <a:pt x="106" y="33"/>
                  </a:lnTo>
                  <a:lnTo>
                    <a:pt x="130" y="40"/>
                  </a:lnTo>
                  <a:lnTo>
                    <a:pt x="155" y="45"/>
                  </a:lnTo>
                  <a:lnTo>
                    <a:pt x="179" y="49"/>
                  </a:lnTo>
                  <a:lnTo>
                    <a:pt x="203" y="51"/>
                  </a:lnTo>
                  <a:lnTo>
                    <a:pt x="227" y="51"/>
                  </a:lnTo>
                  <a:lnTo>
                    <a:pt x="251" y="50"/>
                  </a:lnTo>
                  <a:lnTo>
                    <a:pt x="274" y="47"/>
                  </a:lnTo>
                  <a:lnTo>
                    <a:pt x="296" y="43"/>
                  </a:lnTo>
                  <a:lnTo>
                    <a:pt x="317" y="37"/>
                  </a:lnTo>
                  <a:lnTo>
                    <a:pt x="336" y="29"/>
                  </a:lnTo>
                  <a:lnTo>
                    <a:pt x="355" y="21"/>
                  </a:lnTo>
                  <a:lnTo>
                    <a:pt x="371" y="11"/>
                  </a:lnTo>
                  <a:lnTo>
                    <a:pt x="386" y="0"/>
                  </a:lnTo>
                  <a:lnTo>
                    <a:pt x="430" y="59"/>
                  </a:lnTo>
                  <a:lnTo>
                    <a:pt x="409" y="72"/>
                  </a:lnTo>
                  <a:lnTo>
                    <a:pt x="385" y="85"/>
                  </a:lnTo>
                  <a:lnTo>
                    <a:pt x="361" y="95"/>
                  </a:lnTo>
                  <a:lnTo>
                    <a:pt x="335" y="104"/>
                  </a:lnTo>
                  <a:lnTo>
                    <a:pt x="310" y="111"/>
                  </a:lnTo>
                  <a:lnTo>
                    <a:pt x="282" y="116"/>
                  </a:lnTo>
                  <a:lnTo>
                    <a:pt x="255" y="120"/>
                  </a:lnTo>
                  <a:lnTo>
                    <a:pt x="227" y="123"/>
                  </a:lnTo>
                  <a:lnTo>
                    <a:pt x="199" y="123"/>
                  </a:lnTo>
                  <a:lnTo>
                    <a:pt x="169" y="119"/>
                  </a:lnTo>
                  <a:lnTo>
                    <a:pt x="141" y="115"/>
                  </a:lnTo>
                  <a:lnTo>
                    <a:pt x="112" y="108"/>
                  </a:lnTo>
                  <a:lnTo>
                    <a:pt x="83" y="100"/>
                  </a:lnTo>
                  <a:lnTo>
                    <a:pt x="55" y="88"/>
                  </a:lnTo>
                  <a:lnTo>
                    <a:pt x="27" y="74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6699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644" name="Freeform 620"/>
            <p:cNvSpPr>
              <a:spLocks/>
            </p:cNvSpPr>
            <p:nvPr/>
          </p:nvSpPr>
          <p:spPr bwMode="auto">
            <a:xfrm>
              <a:off x="2044" y="1697"/>
              <a:ext cx="430" cy="123"/>
            </a:xfrm>
            <a:custGeom>
              <a:avLst/>
              <a:gdLst/>
              <a:ahLst/>
              <a:cxnLst>
                <a:cxn ang="0">
                  <a:pos x="0" y="58"/>
                </a:cxn>
                <a:cxn ang="0">
                  <a:pos x="37" y="0"/>
                </a:cxn>
                <a:cxn ang="0">
                  <a:pos x="37" y="0"/>
                </a:cxn>
                <a:cxn ang="0">
                  <a:pos x="60" y="12"/>
                </a:cxn>
                <a:cxn ang="0">
                  <a:pos x="82" y="23"/>
                </a:cxn>
                <a:cxn ang="0">
                  <a:pos x="106" y="33"/>
                </a:cxn>
                <a:cxn ang="0">
                  <a:pos x="130" y="40"/>
                </a:cxn>
                <a:cxn ang="0">
                  <a:pos x="155" y="45"/>
                </a:cxn>
                <a:cxn ang="0">
                  <a:pos x="179" y="49"/>
                </a:cxn>
                <a:cxn ang="0">
                  <a:pos x="203" y="51"/>
                </a:cxn>
                <a:cxn ang="0">
                  <a:pos x="227" y="51"/>
                </a:cxn>
                <a:cxn ang="0">
                  <a:pos x="251" y="50"/>
                </a:cxn>
                <a:cxn ang="0">
                  <a:pos x="274" y="47"/>
                </a:cxn>
                <a:cxn ang="0">
                  <a:pos x="296" y="43"/>
                </a:cxn>
                <a:cxn ang="0">
                  <a:pos x="317" y="37"/>
                </a:cxn>
                <a:cxn ang="0">
                  <a:pos x="336" y="29"/>
                </a:cxn>
                <a:cxn ang="0">
                  <a:pos x="355" y="21"/>
                </a:cxn>
                <a:cxn ang="0">
                  <a:pos x="371" y="11"/>
                </a:cxn>
                <a:cxn ang="0">
                  <a:pos x="386" y="0"/>
                </a:cxn>
                <a:cxn ang="0">
                  <a:pos x="430" y="59"/>
                </a:cxn>
                <a:cxn ang="0">
                  <a:pos x="430" y="59"/>
                </a:cxn>
                <a:cxn ang="0">
                  <a:pos x="409" y="72"/>
                </a:cxn>
                <a:cxn ang="0">
                  <a:pos x="385" y="85"/>
                </a:cxn>
                <a:cxn ang="0">
                  <a:pos x="361" y="95"/>
                </a:cxn>
                <a:cxn ang="0">
                  <a:pos x="335" y="104"/>
                </a:cxn>
                <a:cxn ang="0">
                  <a:pos x="310" y="111"/>
                </a:cxn>
                <a:cxn ang="0">
                  <a:pos x="282" y="116"/>
                </a:cxn>
                <a:cxn ang="0">
                  <a:pos x="255" y="120"/>
                </a:cxn>
                <a:cxn ang="0">
                  <a:pos x="227" y="123"/>
                </a:cxn>
                <a:cxn ang="0">
                  <a:pos x="199" y="123"/>
                </a:cxn>
                <a:cxn ang="0">
                  <a:pos x="169" y="119"/>
                </a:cxn>
                <a:cxn ang="0">
                  <a:pos x="141" y="115"/>
                </a:cxn>
                <a:cxn ang="0">
                  <a:pos x="112" y="108"/>
                </a:cxn>
                <a:cxn ang="0">
                  <a:pos x="83" y="100"/>
                </a:cxn>
                <a:cxn ang="0">
                  <a:pos x="55" y="88"/>
                </a:cxn>
                <a:cxn ang="0">
                  <a:pos x="27" y="74"/>
                </a:cxn>
                <a:cxn ang="0">
                  <a:pos x="0" y="58"/>
                </a:cxn>
              </a:cxnLst>
              <a:rect l="0" t="0" r="r" b="b"/>
              <a:pathLst>
                <a:path w="430" h="123">
                  <a:moveTo>
                    <a:pt x="0" y="58"/>
                  </a:moveTo>
                  <a:lnTo>
                    <a:pt x="37" y="0"/>
                  </a:lnTo>
                  <a:lnTo>
                    <a:pt x="60" y="12"/>
                  </a:lnTo>
                  <a:lnTo>
                    <a:pt x="82" y="23"/>
                  </a:lnTo>
                  <a:lnTo>
                    <a:pt x="106" y="33"/>
                  </a:lnTo>
                  <a:lnTo>
                    <a:pt x="130" y="40"/>
                  </a:lnTo>
                  <a:lnTo>
                    <a:pt x="155" y="45"/>
                  </a:lnTo>
                  <a:lnTo>
                    <a:pt x="179" y="49"/>
                  </a:lnTo>
                  <a:lnTo>
                    <a:pt x="203" y="51"/>
                  </a:lnTo>
                  <a:lnTo>
                    <a:pt x="227" y="51"/>
                  </a:lnTo>
                  <a:lnTo>
                    <a:pt x="251" y="50"/>
                  </a:lnTo>
                  <a:lnTo>
                    <a:pt x="274" y="47"/>
                  </a:lnTo>
                  <a:lnTo>
                    <a:pt x="296" y="43"/>
                  </a:lnTo>
                  <a:lnTo>
                    <a:pt x="317" y="37"/>
                  </a:lnTo>
                  <a:lnTo>
                    <a:pt x="336" y="29"/>
                  </a:lnTo>
                  <a:lnTo>
                    <a:pt x="355" y="21"/>
                  </a:lnTo>
                  <a:lnTo>
                    <a:pt x="371" y="11"/>
                  </a:lnTo>
                  <a:lnTo>
                    <a:pt x="386" y="0"/>
                  </a:lnTo>
                  <a:lnTo>
                    <a:pt x="430" y="59"/>
                  </a:lnTo>
                  <a:lnTo>
                    <a:pt x="409" y="72"/>
                  </a:lnTo>
                  <a:lnTo>
                    <a:pt x="385" y="85"/>
                  </a:lnTo>
                  <a:lnTo>
                    <a:pt x="361" y="95"/>
                  </a:lnTo>
                  <a:lnTo>
                    <a:pt x="335" y="104"/>
                  </a:lnTo>
                  <a:lnTo>
                    <a:pt x="310" y="111"/>
                  </a:lnTo>
                  <a:lnTo>
                    <a:pt x="282" y="116"/>
                  </a:lnTo>
                  <a:lnTo>
                    <a:pt x="255" y="120"/>
                  </a:lnTo>
                  <a:lnTo>
                    <a:pt x="227" y="123"/>
                  </a:lnTo>
                  <a:lnTo>
                    <a:pt x="199" y="123"/>
                  </a:lnTo>
                  <a:lnTo>
                    <a:pt x="169" y="119"/>
                  </a:lnTo>
                  <a:lnTo>
                    <a:pt x="141" y="115"/>
                  </a:lnTo>
                  <a:lnTo>
                    <a:pt x="112" y="108"/>
                  </a:lnTo>
                  <a:lnTo>
                    <a:pt x="83" y="100"/>
                  </a:lnTo>
                  <a:lnTo>
                    <a:pt x="55" y="88"/>
                  </a:lnTo>
                  <a:lnTo>
                    <a:pt x="27" y="74"/>
                  </a:lnTo>
                  <a:lnTo>
                    <a:pt x="0" y="58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645" name="Freeform 621"/>
            <p:cNvSpPr>
              <a:spLocks/>
            </p:cNvSpPr>
            <p:nvPr/>
          </p:nvSpPr>
          <p:spPr bwMode="auto">
            <a:xfrm>
              <a:off x="1891" y="1710"/>
              <a:ext cx="347" cy="209"/>
            </a:xfrm>
            <a:custGeom>
              <a:avLst/>
              <a:gdLst/>
              <a:ahLst/>
              <a:cxnLst>
                <a:cxn ang="0">
                  <a:pos x="50" y="0"/>
                </a:cxn>
                <a:cxn ang="0">
                  <a:pos x="67" y="16"/>
                </a:cxn>
                <a:cxn ang="0">
                  <a:pos x="84" y="32"/>
                </a:cxn>
                <a:cxn ang="0">
                  <a:pos x="103" y="45"/>
                </a:cxn>
                <a:cxn ang="0">
                  <a:pos x="121" y="58"/>
                </a:cxn>
                <a:cxn ang="0">
                  <a:pos x="139" y="71"/>
                </a:cxn>
                <a:cxn ang="0">
                  <a:pos x="158" y="82"/>
                </a:cxn>
                <a:cxn ang="0">
                  <a:pos x="177" y="92"/>
                </a:cxn>
                <a:cxn ang="0">
                  <a:pos x="196" y="101"/>
                </a:cxn>
                <a:cxn ang="0">
                  <a:pos x="215" y="110"/>
                </a:cxn>
                <a:cxn ang="0">
                  <a:pos x="234" y="117"/>
                </a:cxn>
                <a:cxn ang="0">
                  <a:pos x="253" y="123"/>
                </a:cxn>
                <a:cxn ang="0">
                  <a:pos x="272" y="128"/>
                </a:cxn>
                <a:cxn ang="0">
                  <a:pos x="290" y="132"/>
                </a:cxn>
                <a:cxn ang="0">
                  <a:pos x="310" y="135"/>
                </a:cxn>
                <a:cxn ang="0">
                  <a:pos x="328" y="138"/>
                </a:cxn>
                <a:cxn ang="0">
                  <a:pos x="347" y="139"/>
                </a:cxn>
                <a:cxn ang="0">
                  <a:pos x="345" y="209"/>
                </a:cxn>
                <a:cxn ang="0">
                  <a:pos x="321" y="207"/>
                </a:cxn>
                <a:cxn ang="0">
                  <a:pos x="299" y="205"/>
                </a:cxn>
                <a:cxn ang="0">
                  <a:pos x="275" y="201"/>
                </a:cxn>
                <a:cxn ang="0">
                  <a:pos x="253" y="196"/>
                </a:cxn>
                <a:cxn ang="0">
                  <a:pos x="229" y="190"/>
                </a:cxn>
                <a:cxn ang="0">
                  <a:pos x="207" y="183"/>
                </a:cxn>
                <a:cxn ang="0">
                  <a:pos x="184" y="176"/>
                </a:cxn>
                <a:cxn ang="0">
                  <a:pos x="162" y="167"/>
                </a:cxn>
                <a:cxn ang="0">
                  <a:pos x="141" y="157"/>
                </a:cxn>
                <a:cxn ang="0">
                  <a:pos x="119" y="145"/>
                </a:cxn>
                <a:cxn ang="0">
                  <a:pos x="98" y="132"/>
                </a:cxn>
                <a:cxn ang="0">
                  <a:pos x="77" y="119"/>
                </a:cxn>
                <a:cxn ang="0">
                  <a:pos x="57" y="103"/>
                </a:cxn>
                <a:cxn ang="0">
                  <a:pos x="37" y="86"/>
                </a:cxn>
                <a:cxn ang="0">
                  <a:pos x="18" y="68"/>
                </a:cxn>
                <a:cxn ang="0">
                  <a:pos x="0" y="48"/>
                </a:cxn>
                <a:cxn ang="0">
                  <a:pos x="50" y="0"/>
                </a:cxn>
              </a:cxnLst>
              <a:rect l="0" t="0" r="r" b="b"/>
              <a:pathLst>
                <a:path w="347" h="209">
                  <a:moveTo>
                    <a:pt x="50" y="0"/>
                  </a:moveTo>
                  <a:lnTo>
                    <a:pt x="67" y="16"/>
                  </a:lnTo>
                  <a:lnTo>
                    <a:pt x="84" y="32"/>
                  </a:lnTo>
                  <a:lnTo>
                    <a:pt x="103" y="45"/>
                  </a:lnTo>
                  <a:lnTo>
                    <a:pt x="121" y="58"/>
                  </a:lnTo>
                  <a:lnTo>
                    <a:pt x="139" y="71"/>
                  </a:lnTo>
                  <a:lnTo>
                    <a:pt x="158" y="82"/>
                  </a:lnTo>
                  <a:lnTo>
                    <a:pt x="177" y="92"/>
                  </a:lnTo>
                  <a:lnTo>
                    <a:pt x="196" y="101"/>
                  </a:lnTo>
                  <a:lnTo>
                    <a:pt x="215" y="110"/>
                  </a:lnTo>
                  <a:lnTo>
                    <a:pt x="234" y="117"/>
                  </a:lnTo>
                  <a:lnTo>
                    <a:pt x="253" y="123"/>
                  </a:lnTo>
                  <a:lnTo>
                    <a:pt x="272" y="128"/>
                  </a:lnTo>
                  <a:lnTo>
                    <a:pt x="290" y="132"/>
                  </a:lnTo>
                  <a:lnTo>
                    <a:pt x="310" y="135"/>
                  </a:lnTo>
                  <a:lnTo>
                    <a:pt x="328" y="138"/>
                  </a:lnTo>
                  <a:lnTo>
                    <a:pt x="347" y="139"/>
                  </a:lnTo>
                  <a:lnTo>
                    <a:pt x="345" y="209"/>
                  </a:lnTo>
                  <a:lnTo>
                    <a:pt x="321" y="207"/>
                  </a:lnTo>
                  <a:lnTo>
                    <a:pt x="299" y="205"/>
                  </a:lnTo>
                  <a:lnTo>
                    <a:pt x="275" y="201"/>
                  </a:lnTo>
                  <a:lnTo>
                    <a:pt x="253" y="196"/>
                  </a:lnTo>
                  <a:lnTo>
                    <a:pt x="229" y="190"/>
                  </a:lnTo>
                  <a:lnTo>
                    <a:pt x="207" y="183"/>
                  </a:lnTo>
                  <a:lnTo>
                    <a:pt x="184" y="176"/>
                  </a:lnTo>
                  <a:lnTo>
                    <a:pt x="162" y="167"/>
                  </a:lnTo>
                  <a:lnTo>
                    <a:pt x="141" y="157"/>
                  </a:lnTo>
                  <a:lnTo>
                    <a:pt x="119" y="145"/>
                  </a:lnTo>
                  <a:lnTo>
                    <a:pt x="98" y="132"/>
                  </a:lnTo>
                  <a:lnTo>
                    <a:pt x="77" y="119"/>
                  </a:lnTo>
                  <a:lnTo>
                    <a:pt x="57" y="103"/>
                  </a:lnTo>
                  <a:lnTo>
                    <a:pt x="37" y="86"/>
                  </a:lnTo>
                  <a:lnTo>
                    <a:pt x="18" y="68"/>
                  </a:lnTo>
                  <a:lnTo>
                    <a:pt x="0" y="48"/>
                  </a:lnTo>
                  <a:lnTo>
                    <a:pt x="50" y="0"/>
                  </a:lnTo>
                  <a:close/>
                </a:path>
              </a:pathLst>
            </a:custGeom>
            <a:solidFill>
              <a:srgbClr val="6699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646" name="Freeform 622"/>
            <p:cNvSpPr>
              <a:spLocks/>
            </p:cNvSpPr>
            <p:nvPr/>
          </p:nvSpPr>
          <p:spPr bwMode="auto">
            <a:xfrm>
              <a:off x="1891" y="1710"/>
              <a:ext cx="347" cy="209"/>
            </a:xfrm>
            <a:custGeom>
              <a:avLst/>
              <a:gdLst/>
              <a:ahLst/>
              <a:cxnLst>
                <a:cxn ang="0">
                  <a:pos x="50" y="0"/>
                </a:cxn>
                <a:cxn ang="0">
                  <a:pos x="50" y="0"/>
                </a:cxn>
                <a:cxn ang="0">
                  <a:pos x="67" y="16"/>
                </a:cxn>
                <a:cxn ang="0">
                  <a:pos x="84" y="32"/>
                </a:cxn>
                <a:cxn ang="0">
                  <a:pos x="103" y="45"/>
                </a:cxn>
                <a:cxn ang="0">
                  <a:pos x="121" y="58"/>
                </a:cxn>
                <a:cxn ang="0">
                  <a:pos x="139" y="71"/>
                </a:cxn>
                <a:cxn ang="0">
                  <a:pos x="158" y="82"/>
                </a:cxn>
                <a:cxn ang="0">
                  <a:pos x="177" y="92"/>
                </a:cxn>
                <a:cxn ang="0">
                  <a:pos x="196" y="101"/>
                </a:cxn>
                <a:cxn ang="0">
                  <a:pos x="215" y="110"/>
                </a:cxn>
                <a:cxn ang="0">
                  <a:pos x="234" y="117"/>
                </a:cxn>
                <a:cxn ang="0">
                  <a:pos x="253" y="123"/>
                </a:cxn>
                <a:cxn ang="0">
                  <a:pos x="272" y="128"/>
                </a:cxn>
                <a:cxn ang="0">
                  <a:pos x="290" y="132"/>
                </a:cxn>
                <a:cxn ang="0">
                  <a:pos x="310" y="135"/>
                </a:cxn>
                <a:cxn ang="0">
                  <a:pos x="328" y="138"/>
                </a:cxn>
                <a:cxn ang="0">
                  <a:pos x="347" y="139"/>
                </a:cxn>
                <a:cxn ang="0">
                  <a:pos x="345" y="209"/>
                </a:cxn>
                <a:cxn ang="0">
                  <a:pos x="345" y="209"/>
                </a:cxn>
                <a:cxn ang="0">
                  <a:pos x="321" y="207"/>
                </a:cxn>
                <a:cxn ang="0">
                  <a:pos x="299" y="205"/>
                </a:cxn>
                <a:cxn ang="0">
                  <a:pos x="275" y="201"/>
                </a:cxn>
                <a:cxn ang="0">
                  <a:pos x="253" y="196"/>
                </a:cxn>
                <a:cxn ang="0">
                  <a:pos x="229" y="190"/>
                </a:cxn>
                <a:cxn ang="0">
                  <a:pos x="207" y="183"/>
                </a:cxn>
                <a:cxn ang="0">
                  <a:pos x="184" y="176"/>
                </a:cxn>
                <a:cxn ang="0">
                  <a:pos x="162" y="167"/>
                </a:cxn>
                <a:cxn ang="0">
                  <a:pos x="141" y="157"/>
                </a:cxn>
                <a:cxn ang="0">
                  <a:pos x="119" y="145"/>
                </a:cxn>
                <a:cxn ang="0">
                  <a:pos x="98" y="132"/>
                </a:cxn>
                <a:cxn ang="0">
                  <a:pos x="77" y="119"/>
                </a:cxn>
                <a:cxn ang="0">
                  <a:pos x="57" y="103"/>
                </a:cxn>
                <a:cxn ang="0">
                  <a:pos x="37" y="86"/>
                </a:cxn>
                <a:cxn ang="0">
                  <a:pos x="18" y="68"/>
                </a:cxn>
                <a:cxn ang="0">
                  <a:pos x="0" y="48"/>
                </a:cxn>
                <a:cxn ang="0">
                  <a:pos x="50" y="0"/>
                </a:cxn>
              </a:cxnLst>
              <a:rect l="0" t="0" r="r" b="b"/>
              <a:pathLst>
                <a:path w="347" h="209">
                  <a:moveTo>
                    <a:pt x="50" y="0"/>
                  </a:moveTo>
                  <a:lnTo>
                    <a:pt x="50" y="0"/>
                  </a:lnTo>
                  <a:lnTo>
                    <a:pt x="67" y="16"/>
                  </a:lnTo>
                  <a:lnTo>
                    <a:pt x="84" y="32"/>
                  </a:lnTo>
                  <a:lnTo>
                    <a:pt x="103" y="45"/>
                  </a:lnTo>
                  <a:lnTo>
                    <a:pt x="121" y="58"/>
                  </a:lnTo>
                  <a:lnTo>
                    <a:pt x="139" y="71"/>
                  </a:lnTo>
                  <a:lnTo>
                    <a:pt x="158" y="82"/>
                  </a:lnTo>
                  <a:lnTo>
                    <a:pt x="177" y="92"/>
                  </a:lnTo>
                  <a:lnTo>
                    <a:pt x="196" y="101"/>
                  </a:lnTo>
                  <a:lnTo>
                    <a:pt x="215" y="110"/>
                  </a:lnTo>
                  <a:lnTo>
                    <a:pt x="234" y="117"/>
                  </a:lnTo>
                  <a:lnTo>
                    <a:pt x="253" y="123"/>
                  </a:lnTo>
                  <a:lnTo>
                    <a:pt x="272" y="128"/>
                  </a:lnTo>
                  <a:lnTo>
                    <a:pt x="290" y="132"/>
                  </a:lnTo>
                  <a:lnTo>
                    <a:pt x="310" y="135"/>
                  </a:lnTo>
                  <a:lnTo>
                    <a:pt x="328" y="138"/>
                  </a:lnTo>
                  <a:lnTo>
                    <a:pt x="347" y="139"/>
                  </a:lnTo>
                  <a:lnTo>
                    <a:pt x="345" y="209"/>
                  </a:lnTo>
                  <a:lnTo>
                    <a:pt x="321" y="207"/>
                  </a:lnTo>
                  <a:lnTo>
                    <a:pt x="299" y="205"/>
                  </a:lnTo>
                  <a:lnTo>
                    <a:pt x="275" y="201"/>
                  </a:lnTo>
                  <a:lnTo>
                    <a:pt x="253" y="196"/>
                  </a:lnTo>
                  <a:lnTo>
                    <a:pt x="229" y="190"/>
                  </a:lnTo>
                  <a:lnTo>
                    <a:pt x="207" y="183"/>
                  </a:lnTo>
                  <a:lnTo>
                    <a:pt x="184" y="176"/>
                  </a:lnTo>
                  <a:lnTo>
                    <a:pt x="162" y="167"/>
                  </a:lnTo>
                  <a:lnTo>
                    <a:pt x="141" y="157"/>
                  </a:lnTo>
                  <a:lnTo>
                    <a:pt x="119" y="145"/>
                  </a:lnTo>
                  <a:lnTo>
                    <a:pt x="98" y="132"/>
                  </a:lnTo>
                  <a:lnTo>
                    <a:pt x="77" y="119"/>
                  </a:lnTo>
                  <a:lnTo>
                    <a:pt x="57" y="103"/>
                  </a:lnTo>
                  <a:lnTo>
                    <a:pt x="37" y="86"/>
                  </a:lnTo>
                  <a:lnTo>
                    <a:pt x="18" y="68"/>
                  </a:lnTo>
                  <a:lnTo>
                    <a:pt x="0" y="48"/>
                  </a:lnTo>
                  <a:lnTo>
                    <a:pt x="5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647" name="Freeform 623"/>
            <p:cNvSpPr>
              <a:spLocks/>
            </p:cNvSpPr>
            <p:nvPr/>
          </p:nvSpPr>
          <p:spPr bwMode="auto">
            <a:xfrm>
              <a:off x="2276" y="1710"/>
              <a:ext cx="347" cy="209"/>
            </a:xfrm>
            <a:custGeom>
              <a:avLst/>
              <a:gdLst/>
              <a:ahLst/>
              <a:cxnLst>
                <a:cxn ang="0">
                  <a:pos x="297" y="0"/>
                </a:cxn>
                <a:cxn ang="0">
                  <a:pos x="281" y="16"/>
                </a:cxn>
                <a:cxn ang="0">
                  <a:pos x="264" y="32"/>
                </a:cxn>
                <a:cxn ang="0">
                  <a:pos x="245" y="45"/>
                </a:cxn>
                <a:cxn ang="0">
                  <a:pos x="228" y="58"/>
                </a:cxn>
                <a:cxn ang="0">
                  <a:pos x="209" y="71"/>
                </a:cxn>
                <a:cxn ang="0">
                  <a:pos x="190" y="82"/>
                </a:cxn>
                <a:cxn ang="0">
                  <a:pos x="172" y="92"/>
                </a:cxn>
                <a:cxn ang="0">
                  <a:pos x="152" y="101"/>
                </a:cxn>
                <a:cxn ang="0">
                  <a:pos x="133" y="110"/>
                </a:cxn>
                <a:cxn ang="0">
                  <a:pos x="115" y="117"/>
                </a:cxn>
                <a:cxn ang="0">
                  <a:pos x="95" y="123"/>
                </a:cxn>
                <a:cxn ang="0">
                  <a:pos x="76" y="128"/>
                </a:cxn>
                <a:cxn ang="0">
                  <a:pos x="56" y="132"/>
                </a:cxn>
                <a:cxn ang="0">
                  <a:pos x="38" y="135"/>
                </a:cxn>
                <a:cxn ang="0">
                  <a:pos x="19" y="138"/>
                </a:cxn>
                <a:cxn ang="0">
                  <a:pos x="0" y="139"/>
                </a:cxn>
                <a:cxn ang="0">
                  <a:pos x="1" y="209"/>
                </a:cxn>
                <a:cxn ang="0">
                  <a:pos x="25" y="207"/>
                </a:cxn>
                <a:cxn ang="0">
                  <a:pos x="48" y="205"/>
                </a:cxn>
                <a:cxn ang="0">
                  <a:pos x="72" y="201"/>
                </a:cxn>
                <a:cxn ang="0">
                  <a:pos x="95" y="196"/>
                </a:cxn>
                <a:cxn ang="0">
                  <a:pos x="118" y="190"/>
                </a:cxn>
                <a:cxn ang="0">
                  <a:pos x="141" y="183"/>
                </a:cxn>
                <a:cxn ang="0">
                  <a:pos x="164" y="176"/>
                </a:cxn>
                <a:cxn ang="0">
                  <a:pos x="185" y="167"/>
                </a:cxn>
                <a:cxn ang="0">
                  <a:pos x="207" y="157"/>
                </a:cxn>
                <a:cxn ang="0">
                  <a:pos x="229" y="145"/>
                </a:cxn>
                <a:cxn ang="0">
                  <a:pos x="249" y="132"/>
                </a:cxn>
                <a:cxn ang="0">
                  <a:pos x="270" y="119"/>
                </a:cxn>
                <a:cxn ang="0">
                  <a:pos x="290" y="103"/>
                </a:cxn>
                <a:cxn ang="0">
                  <a:pos x="309" y="86"/>
                </a:cxn>
                <a:cxn ang="0">
                  <a:pos x="329" y="68"/>
                </a:cxn>
                <a:cxn ang="0">
                  <a:pos x="347" y="48"/>
                </a:cxn>
                <a:cxn ang="0">
                  <a:pos x="297" y="0"/>
                </a:cxn>
              </a:cxnLst>
              <a:rect l="0" t="0" r="r" b="b"/>
              <a:pathLst>
                <a:path w="347" h="209">
                  <a:moveTo>
                    <a:pt x="297" y="0"/>
                  </a:moveTo>
                  <a:lnTo>
                    <a:pt x="281" y="16"/>
                  </a:lnTo>
                  <a:lnTo>
                    <a:pt x="264" y="32"/>
                  </a:lnTo>
                  <a:lnTo>
                    <a:pt x="245" y="45"/>
                  </a:lnTo>
                  <a:lnTo>
                    <a:pt x="228" y="58"/>
                  </a:lnTo>
                  <a:lnTo>
                    <a:pt x="209" y="71"/>
                  </a:lnTo>
                  <a:lnTo>
                    <a:pt x="190" y="82"/>
                  </a:lnTo>
                  <a:lnTo>
                    <a:pt x="172" y="92"/>
                  </a:lnTo>
                  <a:lnTo>
                    <a:pt x="152" y="101"/>
                  </a:lnTo>
                  <a:lnTo>
                    <a:pt x="133" y="110"/>
                  </a:lnTo>
                  <a:lnTo>
                    <a:pt x="115" y="117"/>
                  </a:lnTo>
                  <a:lnTo>
                    <a:pt x="95" y="123"/>
                  </a:lnTo>
                  <a:lnTo>
                    <a:pt x="76" y="128"/>
                  </a:lnTo>
                  <a:lnTo>
                    <a:pt x="56" y="132"/>
                  </a:lnTo>
                  <a:lnTo>
                    <a:pt x="38" y="135"/>
                  </a:lnTo>
                  <a:lnTo>
                    <a:pt x="19" y="138"/>
                  </a:lnTo>
                  <a:lnTo>
                    <a:pt x="0" y="139"/>
                  </a:lnTo>
                  <a:lnTo>
                    <a:pt x="1" y="209"/>
                  </a:lnTo>
                  <a:lnTo>
                    <a:pt x="25" y="207"/>
                  </a:lnTo>
                  <a:lnTo>
                    <a:pt x="48" y="205"/>
                  </a:lnTo>
                  <a:lnTo>
                    <a:pt x="72" y="201"/>
                  </a:lnTo>
                  <a:lnTo>
                    <a:pt x="95" y="196"/>
                  </a:lnTo>
                  <a:lnTo>
                    <a:pt x="118" y="190"/>
                  </a:lnTo>
                  <a:lnTo>
                    <a:pt x="141" y="183"/>
                  </a:lnTo>
                  <a:lnTo>
                    <a:pt x="164" y="176"/>
                  </a:lnTo>
                  <a:lnTo>
                    <a:pt x="185" y="167"/>
                  </a:lnTo>
                  <a:lnTo>
                    <a:pt x="207" y="157"/>
                  </a:lnTo>
                  <a:lnTo>
                    <a:pt x="229" y="145"/>
                  </a:lnTo>
                  <a:lnTo>
                    <a:pt x="249" y="132"/>
                  </a:lnTo>
                  <a:lnTo>
                    <a:pt x="270" y="119"/>
                  </a:lnTo>
                  <a:lnTo>
                    <a:pt x="290" y="103"/>
                  </a:lnTo>
                  <a:lnTo>
                    <a:pt x="309" y="86"/>
                  </a:lnTo>
                  <a:lnTo>
                    <a:pt x="329" y="68"/>
                  </a:lnTo>
                  <a:lnTo>
                    <a:pt x="347" y="48"/>
                  </a:lnTo>
                  <a:lnTo>
                    <a:pt x="297" y="0"/>
                  </a:lnTo>
                  <a:close/>
                </a:path>
              </a:pathLst>
            </a:custGeom>
            <a:solidFill>
              <a:srgbClr val="6699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648" name="Freeform 624"/>
            <p:cNvSpPr>
              <a:spLocks/>
            </p:cNvSpPr>
            <p:nvPr/>
          </p:nvSpPr>
          <p:spPr bwMode="auto">
            <a:xfrm>
              <a:off x="2276" y="1710"/>
              <a:ext cx="347" cy="209"/>
            </a:xfrm>
            <a:custGeom>
              <a:avLst/>
              <a:gdLst/>
              <a:ahLst/>
              <a:cxnLst>
                <a:cxn ang="0">
                  <a:pos x="297" y="0"/>
                </a:cxn>
                <a:cxn ang="0">
                  <a:pos x="297" y="0"/>
                </a:cxn>
                <a:cxn ang="0">
                  <a:pos x="281" y="16"/>
                </a:cxn>
                <a:cxn ang="0">
                  <a:pos x="264" y="32"/>
                </a:cxn>
                <a:cxn ang="0">
                  <a:pos x="245" y="45"/>
                </a:cxn>
                <a:cxn ang="0">
                  <a:pos x="228" y="58"/>
                </a:cxn>
                <a:cxn ang="0">
                  <a:pos x="209" y="71"/>
                </a:cxn>
                <a:cxn ang="0">
                  <a:pos x="190" y="82"/>
                </a:cxn>
                <a:cxn ang="0">
                  <a:pos x="172" y="92"/>
                </a:cxn>
                <a:cxn ang="0">
                  <a:pos x="152" y="101"/>
                </a:cxn>
                <a:cxn ang="0">
                  <a:pos x="133" y="110"/>
                </a:cxn>
                <a:cxn ang="0">
                  <a:pos x="115" y="117"/>
                </a:cxn>
                <a:cxn ang="0">
                  <a:pos x="95" y="123"/>
                </a:cxn>
                <a:cxn ang="0">
                  <a:pos x="76" y="128"/>
                </a:cxn>
                <a:cxn ang="0">
                  <a:pos x="56" y="132"/>
                </a:cxn>
                <a:cxn ang="0">
                  <a:pos x="38" y="135"/>
                </a:cxn>
                <a:cxn ang="0">
                  <a:pos x="19" y="138"/>
                </a:cxn>
                <a:cxn ang="0">
                  <a:pos x="0" y="139"/>
                </a:cxn>
                <a:cxn ang="0">
                  <a:pos x="1" y="209"/>
                </a:cxn>
                <a:cxn ang="0">
                  <a:pos x="1" y="209"/>
                </a:cxn>
                <a:cxn ang="0">
                  <a:pos x="25" y="207"/>
                </a:cxn>
                <a:cxn ang="0">
                  <a:pos x="48" y="205"/>
                </a:cxn>
                <a:cxn ang="0">
                  <a:pos x="72" y="201"/>
                </a:cxn>
                <a:cxn ang="0">
                  <a:pos x="95" y="196"/>
                </a:cxn>
                <a:cxn ang="0">
                  <a:pos x="118" y="190"/>
                </a:cxn>
                <a:cxn ang="0">
                  <a:pos x="141" y="183"/>
                </a:cxn>
                <a:cxn ang="0">
                  <a:pos x="164" y="176"/>
                </a:cxn>
                <a:cxn ang="0">
                  <a:pos x="185" y="167"/>
                </a:cxn>
                <a:cxn ang="0">
                  <a:pos x="207" y="157"/>
                </a:cxn>
                <a:cxn ang="0">
                  <a:pos x="229" y="145"/>
                </a:cxn>
                <a:cxn ang="0">
                  <a:pos x="249" y="132"/>
                </a:cxn>
                <a:cxn ang="0">
                  <a:pos x="270" y="119"/>
                </a:cxn>
                <a:cxn ang="0">
                  <a:pos x="290" y="103"/>
                </a:cxn>
                <a:cxn ang="0">
                  <a:pos x="309" y="86"/>
                </a:cxn>
                <a:cxn ang="0">
                  <a:pos x="329" y="68"/>
                </a:cxn>
                <a:cxn ang="0">
                  <a:pos x="347" y="48"/>
                </a:cxn>
                <a:cxn ang="0">
                  <a:pos x="297" y="0"/>
                </a:cxn>
              </a:cxnLst>
              <a:rect l="0" t="0" r="r" b="b"/>
              <a:pathLst>
                <a:path w="347" h="209">
                  <a:moveTo>
                    <a:pt x="297" y="0"/>
                  </a:moveTo>
                  <a:lnTo>
                    <a:pt x="297" y="0"/>
                  </a:lnTo>
                  <a:lnTo>
                    <a:pt x="281" y="16"/>
                  </a:lnTo>
                  <a:lnTo>
                    <a:pt x="264" y="32"/>
                  </a:lnTo>
                  <a:lnTo>
                    <a:pt x="245" y="45"/>
                  </a:lnTo>
                  <a:lnTo>
                    <a:pt x="228" y="58"/>
                  </a:lnTo>
                  <a:lnTo>
                    <a:pt x="209" y="71"/>
                  </a:lnTo>
                  <a:lnTo>
                    <a:pt x="190" y="82"/>
                  </a:lnTo>
                  <a:lnTo>
                    <a:pt x="172" y="92"/>
                  </a:lnTo>
                  <a:lnTo>
                    <a:pt x="152" y="101"/>
                  </a:lnTo>
                  <a:lnTo>
                    <a:pt x="133" y="110"/>
                  </a:lnTo>
                  <a:lnTo>
                    <a:pt x="115" y="117"/>
                  </a:lnTo>
                  <a:lnTo>
                    <a:pt x="95" y="123"/>
                  </a:lnTo>
                  <a:lnTo>
                    <a:pt x="76" y="128"/>
                  </a:lnTo>
                  <a:lnTo>
                    <a:pt x="56" y="132"/>
                  </a:lnTo>
                  <a:lnTo>
                    <a:pt x="38" y="135"/>
                  </a:lnTo>
                  <a:lnTo>
                    <a:pt x="19" y="138"/>
                  </a:lnTo>
                  <a:lnTo>
                    <a:pt x="0" y="139"/>
                  </a:lnTo>
                  <a:lnTo>
                    <a:pt x="1" y="209"/>
                  </a:lnTo>
                  <a:lnTo>
                    <a:pt x="25" y="207"/>
                  </a:lnTo>
                  <a:lnTo>
                    <a:pt x="48" y="205"/>
                  </a:lnTo>
                  <a:lnTo>
                    <a:pt x="72" y="201"/>
                  </a:lnTo>
                  <a:lnTo>
                    <a:pt x="95" y="196"/>
                  </a:lnTo>
                  <a:lnTo>
                    <a:pt x="118" y="190"/>
                  </a:lnTo>
                  <a:lnTo>
                    <a:pt x="141" y="183"/>
                  </a:lnTo>
                  <a:lnTo>
                    <a:pt x="164" y="176"/>
                  </a:lnTo>
                  <a:lnTo>
                    <a:pt x="185" y="167"/>
                  </a:lnTo>
                  <a:lnTo>
                    <a:pt x="207" y="157"/>
                  </a:lnTo>
                  <a:lnTo>
                    <a:pt x="229" y="145"/>
                  </a:lnTo>
                  <a:lnTo>
                    <a:pt x="249" y="132"/>
                  </a:lnTo>
                  <a:lnTo>
                    <a:pt x="270" y="119"/>
                  </a:lnTo>
                  <a:lnTo>
                    <a:pt x="290" y="103"/>
                  </a:lnTo>
                  <a:lnTo>
                    <a:pt x="309" y="86"/>
                  </a:lnTo>
                  <a:lnTo>
                    <a:pt x="329" y="68"/>
                  </a:lnTo>
                  <a:lnTo>
                    <a:pt x="347" y="48"/>
                  </a:lnTo>
                  <a:lnTo>
                    <a:pt x="297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649" name="Freeform 625"/>
            <p:cNvSpPr>
              <a:spLocks noEditPoints="1"/>
            </p:cNvSpPr>
            <p:nvPr/>
          </p:nvSpPr>
          <p:spPr bwMode="auto">
            <a:xfrm>
              <a:off x="2120" y="1734"/>
              <a:ext cx="74" cy="63"/>
            </a:xfrm>
            <a:custGeom>
              <a:avLst/>
              <a:gdLst/>
              <a:ahLst/>
              <a:cxnLst>
                <a:cxn ang="0">
                  <a:pos x="11" y="7"/>
                </a:cxn>
                <a:cxn ang="0">
                  <a:pos x="6" y="6"/>
                </a:cxn>
                <a:cxn ang="0">
                  <a:pos x="8" y="0"/>
                </a:cxn>
                <a:cxn ang="0">
                  <a:pos x="19" y="0"/>
                </a:cxn>
                <a:cxn ang="0">
                  <a:pos x="27" y="1"/>
                </a:cxn>
                <a:cxn ang="0">
                  <a:pos x="12" y="51"/>
                </a:cxn>
                <a:cxn ang="0">
                  <a:pos x="0" y="48"/>
                </a:cxn>
                <a:cxn ang="0">
                  <a:pos x="11" y="7"/>
                </a:cxn>
                <a:cxn ang="0">
                  <a:pos x="41" y="19"/>
                </a:cxn>
                <a:cxn ang="0">
                  <a:pos x="36" y="18"/>
                </a:cxn>
                <a:cxn ang="0">
                  <a:pos x="38" y="10"/>
                </a:cxn>
                <a:cxn ang="0">
                  <a:pos x="48" y="10"/>
                </a:cxn>
                <a:cxn ang="0">
                  <a:pos x="54" y="12"/>
                </a:cxn>
                <a:cxn ang="0">
                  <a:pos x="45" y="63"/>
                </a:cxn>
                <a:cxn ang="0">
                  <a:pos x="33" y="60"/>
                </a:cxn>
                <a:cxn ang="0">
                  <a:pos x="41" y="19"/>
                </a:cxn>
                <a:cxn ang="0">
                  <a:pos x="61" y="35"/>
                </a:cxn>
                <a:cxn ang="0">
                  <a:pos x="74" y="38"/>
                </a:cxn>
                <a:cxn ang="0">
                  <a:pos x="74" y="45"/>
                </a:cxn>
                <a:cxn ang="0">
                  <a:pos x="59" y="43"/>
                </a:cxn>
                <a:cxn ang="0">
                  <a:pos x="61" y="35"/>
                </a:cxn>
              </a:cxnLst>
              <a:rect l="0" t="0" r="r" b="b"/>
              <a:pathLst>
                <a:path w="74" h="63">
                  <a:moveTo>
                    <a:pt x="11" y="7"/>
                  </a:moveTo>
                  <a:lnTo>
                    <a:pt x="6" y="6"/>
                  </a:lnTo>
                  <a:lnTo>
                    <a:pt x="8" y="0"/>
                  </a:lnTo>
                  <a:lnTo>
                    <a:pt x="19" y="0"/>
                  </a:lnTo>
                  <a:lnTo>
                    <a:pt x="27" y="1"/>
                  </a:lnTo>
                  <a:lnTo>
                    <a:pt x="12" y="51"/>
                  </a:lnTo>
                  <a:lnTo>
                    <a:pt x="0" y="48"/>
                  </a:lnTo>
                  <a:lnTo>
                    <a:pt x="11" y="7"/>
                  </a:lnTo>
                  <a:close/>
                  <a:moveTo>
                    <a:pt x="41" y="19"/>
                  </a:moveTo>
                  <a:lnTo>
                    <a:pt x="36" y="18"/>
                  </a:lnTo>
                  <a:lnTo>
                    <a:pt x="38" y="10"/>
                  </a:lnTo>
                  <a:lnTo>
                    <a:pt x="48" y="10"/>
                  </a:lnTo>
                  <a:lnTo>
                    <a:pt x="54" y="12"/>
                  </a:lnTo>
                  <a:lnTo>
                    <a:pt x="45" y="63"/>
                  </a:lnTo>
                  <a:lnTo>
                    <a:pt x="33" y="60"/>
                  </a:lnTo>
                  <a:lnTo>
                    <a:pt x="41" y="19"/>
                  </a:lnTo>
                  <a:close/>
                  <a:moveTo>
                    <a:pt x="61" y="35"/>
                  </a:moveTo>
                  <a:lnTo>
                    <a:pt x="74" y="38"/>
                  </a:lnTo>
                  <a:lnTo>
                    <a:pt x="74" y="45"/>
                  </a:lnTo>
                  <a:lnTo>
                    <a:pt x="59" y="43"/>
                  </a:lnTo>
                  <a:lnTo>
                    <a:pt x="61" y="3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650" name="Freeform 626"/>
            <p:cNvSpPr>
              <a:spLocks noEditPoints="1"/>
            </p:cNvSpPr>
            <p:nvPr/>
          </p:nvSpPr>
          <p:spPr bwMode="auto">
            <a:xfrm>
              <a:off x="2200" y="1753"/>
              <a:ext cx="135" cy="59"/>
            </a:xfrm>
            <a:custGeom>
              <a:avLst/>
              <a:gdLst/>
              <a:ahLst/>
              <a:cxnLst>
                <a:cxn ang="0">
                  <a:pos x="5" y="11"/>
                </a:cxn>
                <a:cxn ang="0">
                  <a:pos x="0" y="11"/>
                </a:cxn>
                <a:cxn ang="0">
                  <a:pos x="0" y="3"/>
                </a:cxn>
                <a:cxn ang="0">
                  <a:pos x="11" y="2"/>
                </a:cxn>
                <a:cxn ang="0">
                  <a:pos x="18" y="3"/>
                </a:cxn>
                <a:cxn ang="0">
                  <a:pos x="12" y="55"/>
                </a:cxn>
                <a:cxn ang="0">
                  <a:pos x="0" y="53"/>
                </a:cxn>
                <a:cxn ang="0">
                  <a:pos x="5" y="11"/>
                </a:cxn>
                <a:cxn ang="0">
                  <a:pos x="41" y="14"/>
                </a:cxn>
                <a:cxn ang="0">
                  <a:pos x="39" y="49"/>
                </a:cxn>
                <a:cxn ang="0">
                  <a:pos x="44" y="49"/>
                </a:cxn>
                <a:cxn ang="0">
                  <a:pos x="45" y="14"/>
                </a:cxn>
                <a:cxn ang="0">
                  <a:pos x="41" y="14"/>
                </a:cxn>
                <a:cxn ang="0">
                  <a:pos x="36" y="7"/>
                </a:cxn>
                <a:cxn ang="0">
                  <a:pos x="50" y="7"/>
                </a:cxn>
                <a:cxn ang="0">
                  <a:pos x="58" y="14"/>
                </a:cxn>
                <a:cxn ang="0">
                  <a:pos x="56" y="52"/>
                </a:cxn>
                <a:cxn ang="0">
                  <a:pos x="48" y="58"/>
                </a:cxn>
                <a:cxn ang="0">
                  <a:pos x="35" y="58"/>
                </a:cxn>
                <a:cxn ang="0">
                  <a:pos x="26" y="50"/>
                </a:cxn>
                <a:cxn ang="0">
                  <a:pos x="27" y="14"/>
                </a:cxn>
                <a:cxn ang="0">
                  <a:pos x="36" y="7"/>
                </a:cxn>
                <a:cxn ang="0">
                  <a:pos x="58" y="29"/>
                </a:cxn>
                <a:cxn ang="0">
                  <a:pos x="70" y="29"/>
                </a:cxn>
                <a:cxn ang="0">
                  <a:pos x="70" y="35"/>
                </a:cxn>
                <a:cxn ang="0">
                  <a:pos x="58" y="35"/>
                </a:cxn>
                <a:cxn ang="0">
                  <a:pos x="58" y="29"/>
                </a:cxn>
                <a:cxn ang="0">
                  <a:pos x="79" y="14"/>
                </a:cxn>
                <a:cxn ang="0">
                  <a:pos x="73" y="14"/>
                </a:cxn>
                <a:cxn ang="0">
                  <a:pos x="73" y="8"/>
                </a:cxn>
                <a:cxn ang="0">
                  <a:pos x="82" y="7"/>
                </a:cxn>
                <a:cxn ang="0">
                  <a:pos x="91" y="7"/>
                </a:cxn>
                <a:cxn ang="0">
                  <a:pos x="95" y="58"/>
                </a:cxn>
                <a:cxn ang="0">
                  <a:pos x="82" y="59"/>
                </a:cxn>
                <a:cxn ang="0">
                  <a:pos x="79" y="14"/>
                </a:cxn>
                <a:cxn ang="0">
                  <a:pos x="118" y="11"/>
                </a:cxn>
                <a:cxn ang="0">
                  <a:pos x="114" y="13"/>
                </a:cxn>
                <a:cxn ang="0">
                  <a:pos x="115" y="23"/>
                </a:cxn>
                <a:cxn ang="0">
                  <a:pos x="120" y="23"/>
                </a:cxn>
                <a:cxn ang="0">
                  <a:pos x="118" y="11"/>
                </a:cxn>
                <a:cxn ang="0">
                  <a:pos x="121" y="32"/>
                </a:cxn>
                <a:cxn ang="0">
                  <a:pos x="112" y="34"/>
                </a:cxn>
                <a:cxn ang="0">
                  <a:pos x="104" y="27"/>
                </a:cxn>
                <a:cxn ang="0">
                  <a:pos x="101" y="11"/>
                </a:cxn>
                <a:cxn ang="0">
                  <a:pos x="107" y="3"/>
                </a:cxn>
                <a:cxn ang="0">
                  <a:pos x="121" y="0"/>
                </a:cxn>
                <a:cxn ang="0">
                  <a:pos x="130" y="8"/>
                </a:cxn>
                <a:cxn ang="0">
                  <a:pos x="135" y="44"/>
                </a:cxn>
                <a:cxn ang="0">
                  <a:pos x="129" y="52"/>
                </a:cxn>
                <a:cxn ang="0">
                  <a:pos x="115" y="55"/>
                </a:cxn>
                <a:cxn ang="0">
                  <a:pos x="106" y="49"/>
                </a:cxn>
                <a:cxn ang="0">
                  <a:pos x="106" y="38"/>
                </a:cxn>
                <a:cxn ang="0">
                  <a:pos x="117" y="37"/>
                </a:cxn>
                <a:cxn ang="0">
                  <a:pos x="118" y="44"/>
                </a:cxn>
                <a:cxn ang="0">
                  <a:pos x="123" y="44"/>
                </a:cxn>
                <a:cxn ang="0">
                  <a:pos x="121" y="32"/>
                </a:cxn>
              </a:cxnLst>
              <a:rect l="0" t="0" r="r" b="b"/>
              <a:pathLst>
                <a:path w="135" h="59">
                  <a:moveTo>
                    <a:pt x="5" y="11"/>
                  </a:moveTo>
                  <a:lnTo>
                    <a:pt x="0" y="11"/>
                  </a:lnTo>
                  <a:lnTo>
                    <a:pt x="0" y="3"/>
                  </a:lnTo>
                  <a:lnTo>
                    <a:pt x="11" y="2"/>
                  </a:lnTo>
                  <a:lnTo>
                    <a:pt x="18" y="3"/>
                  </a:lnTo>
                  <a:lnTo>
                    <a:pt x="12" y="55"/>
                  </a:lnTo>
                  <a:lnTo>
                    <a:pt x="0" y="53"/>
                  </a:lnTo>
                  <a:lnTo>
                    <a:pt x="5" y="11"/>
                  </a:lnTo>
                  <a:close/>
                  <a:moveTo>
                    <a:pt x="41" y="14"/>
                  </a:moveTo>
                  <a:lnTo>
                    <a:pt x="39" y="49"/>
                  </a:lnTo>
                  <a:lnTo>
                    <a:pt x="44" y="49"/>
                  </a:lnTo>
                  <a:lnTo>
                    <a:pt x="45" y="14"/>
                  </a:lnTo>
                  <a:lnTo>
                    <a:pt x="41" y="14"/>
                  </a:lnTo>
                  <a:close/>
                  <a:moveTo>
                    <a:pt x="36" y="7"/>
                  </a:moveTo>
                  <a:lnTo>
                    <a:pt x="50" y="7"/>
                  </a:lnTo>
                  <a:lnTo>
                    <a:pt x="58" y="14"/>
                  </a:lnTo>
                  <a:lnTo>
                    <a:pt x="56" y="52"/>
                  </a:lnTo>
                  <a:lnTo>
                    <a:pt x="48" y="58"/>
                  </a:lnTo>
                  <a:lnTo>
                    <a:pt x="35" y="58"/>
                  </a:lnTo>
                  <a:lnTo>
                    <a:pt x="26" y="50"/>
                  </a:lnTo>
                  <a:lnTo>
                    <a:pt x="27" y="14"/>
                  </a:lnTo>
                  <a:lnTo>
                    <a:pt x="36" y="7"/>
                  </a:lnTo>
                  <a:close/>
                  <a:moveTo>
                    <a:pt x="58" y="29"/>
                  </a:moveTo>
                  <a:lnTo>
                    <a:pt x="70" y="29"/>
                  </a:lnTo>
                  <a:lnTo>
                    <a:pt x="70" y="35"/>
                  </a:lnTo>
                  <a:lnTo>
                    <a:pt x="58" y="35"/>
                  </a:lnTo>
                  <a:lnTo>
                    <a:pt x="58" y="29"/>
                  </a:lnTo>
                  <a:close/>
                  <a:moveTo>
                    <a:pt x="79" y="14"/>
                  </a:moveTo>
                  <a:lnTo>
                    <a:pt x="73" y="14"/>
                  </a:lnTo>
                  <a:lnTo>
                    <a:pt x="73" y="8"/>
                  </a:lnTo>
                  <a:lnTo>
                    <a:pt x="82" y="7"/>
                  </a:lnTo>
                  <a:lnTo>
                    <a:pt x="91" y="7"/>
                  </a:lnTo>
                  <a:lnTo>
                    <a:pt x="95" y="58"/>
                  </a:lnTo>
                  <a:lnTo>
                    <a:pt x="82" y="59"/>
                  </a:lnTo>
                  <a:lnTo>
                    <a:pt x="79" y="14"/>
                  </a:lnTo>
                  <a:close/>
                  <a:moveTo>
                    <a:pt x="118" y="11"/>
                  </a:moveTo>
                  <a:lnTo>
                    <a:pt x="114" y="13"/>
                  </a:lnTo>
                  <a:lnTo>
                    <a:pt x="115" y="23"/>
                  </a:lnTo>
                  <a:lnTo>
                    <a:pt x="120" y="23"/>
                  </a:lnTo>
                  <a:lnTo>
                    <a:pt x="118" y="11"/>
                  </a:lnTo>
                  <a:close/>
                  <a:moveTo>
                    <a:pt x="121" y="32"/>
                  </a:moveTo>
                  <a:lnTo>
                    <a:pt x="112" y="34"/>
                  </a:lnTo>
                  <a:lnTo>
                    <a:pt x="104" y="27"/>
                  </a:lnTo>
                  <a:lnTo>
                    <a:pt x="101" y="11"/>
                  </a:lnTo>
                  <a:lnTo>
                    <a:pt x="107" y="3"/>
                  </a:lnTo>
                  <a:lnTo>
                    <a:pt x="121" y="0"/>
                  </a:lnTo>
                  <a:lnTo>
                    <a:pt x="130" y="8"/>
                  </a:lnTo>
                  <a:lnTo>
                    <a:pt x="135" y="44"/>
                  </a:lnTo>
                  <a:lnTo>
                    <a:pt x="129" y="52"/>
                  </a:lnTo>
                  <a:lnTo>
                    <a:pt x="115" y="55"/>
                  </a:lnTo>
                  <a:lnTo>
                    <a:pt x="106" y="49"/>
                  </a:lnTo>
                  <a:lnTo>
                    <a:pt x="106" y="38"/>
                  </a:lnTo>
                  <a:lnTo>
                    <a:pt x="117" y="37"/>
                  </a:lnTo>
                  <a:lnTo>
                    <a:pt x="118" y="44"/>
                  </a:lnTo>
                  <a:lnTo>
                    <a:pt x="123" y="44"/>
                  </a:lnTo>
                  <a:lnTo>
                    <a:pt x="121" y="3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651" name="Freeform 627"/>
            <p:cNvSpPr>
              <a:spLocks/>
            </p:cNvSpPr>
            <p:nvPr/>
          </p:nvSpPr>
          <p:spPr bwMode="auto">
            <a:xfrm>
              <a:off x="2330" y="1746"/>
              <a:ext cx="30" cy="57"/>
            </a:xfrm>
            <a:custGeom>
              <a:avLst/>
              <a:gdLst/>
              <a:ahLst/>
              <a:cxnLst>
                <a:cxn ang="0">
                  <a:pos x="20" y="12"/>
                </a:cxn>
                <a:cxn ang="0">
                  <a:pos x="14" y="14"/>
                </a:cxn>
                <a:cxn ang="0">
                  <a:pos x="15" y="20"/>
                </a:cxn>
                <a:cxn ang="0">
                  <a:pos x="3" y="20"/>
                </a:cxn>
                <a:cxn ang="0">
                  <a:pos x="0" y="4"/>
                </a:cxn>
                <a:cxn ang="0">
                  <a:pos x="27" y="0"/>
                </a:cxn>
                <a:cxn ang="0">
                  <a:pos x="30" y="10"/>
                </a:cxn>
                <a:cxn ang="0">
                  <a:pos x="26" y="54"/>
                </a:cxn>
                <a:cxn ang="0">
                  <a:pos x="14" y="57"/>
                </a:cxn>
                <a:cxn ang="0">
                  <a:pos x="20" y="12"/>
                </a:cxn>
              </a:cxnLst>
              <a:rect l="0" t="0" r="r" b="b"/>
              <a:pathLst>
                <a:path w="30" h="57">
                  <a:moveTo>
                    <a:pt x="20" y="12"/>
                  </a:moveTo>
                  <a:lnTo>
                    <a:pt x="14" y="14"/>
                  </a:lnTo>
                  <a:lnTo>
                    <a:pt x="15" y="20"/>
                  </a:lnTo>
                  <a:lnTo>
                    <a:pt x="3" y="20"/>
                  </a:lnTo>
                  <a:lnTo>
                    <a:pt x="0" y="4"/>
                  </a:lnTo>
                  <a:lnTo>
                    <a:pt x="27" y="0"/>
                  </a:lnTo>
                  <a:lnTo>
                    <a:pt x="30" y="10"/>
                  </a:lnTo>
                  <a:lnTo>
                    <a:pt x="26" y="54"/>
                  </a:lnTo>
                  <a:lnTo>
                    <a:pt x="14" y="57"/>
                  </a:lnTo>
                  <a:lnTo>
                    <a:pt x="20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652" name="Freeform 628"/>
            <p:cNvSpPr>
              <a:spLocks/>
            </p:cNvSpPr>
            <p:nvPr/>
          </p:nvSpPr>
          <p:spPr bwMode="auto">
            <a:xfrm>
              <a:off x="2359" y="1735"/>
              <a:ext cx="30" cy="59"/>
            </a:xfrm>
            <a:custGeom>
              <a:avLst/>
              <a:gdLst/>
              <a:ahLst/>
              <a:cxnLst>
                <a:cxn ang="0">
                  <a:pos x="20" y="14"/>
                </a:cxn>
                <a:cxn ang="0">
                  <a:pos x="14" y="15"/>
                </a:cxn>
                <a:cxn ang="0">
                  <a:pos x="15" y="20"/>
                </a:cxn>
                <a:cxn ang="0">
                  <a:pos x="4" y="23"/>
                </a:cxn>
                <a:cxn ang="0">
                  <a:pos x="0" y="9"/>
                </a:cxn>
                <a:cxn ang="0">
                  <a:pos x="26" y="0"/>
                </a:cxn>
                <a:cxn ang="0">
                  <a:pos x="30" y="9"/>
                </a:cxn>
                <a:cxn ang="0">
                  <a:pos x="30" y="55"/>
                </a:cxn>
                <a:cxn ang="0">
                  <a:pos x="17" y="59"/>
                </a:cxn>
                <a:cxn ang="0">
                  <a:pos x="20" y="14"/>
                </a:cxn>
              </a:cxnLst>
              <a:rect l="0" t="0" r="r" b="b"/>
              <a:pathLst>
                <a:path w="30" h="59">
                  <a:moveTo>
                    <a:pt x="20" y="14"/>
                  </a:moveTo>
                  <a:lnTo>
                    <a:pt x="14" y="15"/>
                  </a:lnTo>
                  <a:lnTo>
                    <a:pt x="15" y="20"/>
                  </a:lnTo>
                  <a:lnTo>
                    <a:pt x="4" y="23"/>
                  </a:lnTo>
                  <a:lnTo>
                    <a:pt x="0" y="9"/>
                  </a:lnTo>
                  <a:lnTo>
                    <a:pt x="26" y="0"/>
                  </a:lnTo>
                  <a:lnTo>
                    <a:pt x="30" y="9"/>
                  </a:lnTo>
                  <a:lnTo>
                    <a:pt x="30" y="55"/>
                  </a:lnTo>
                  <a:lnTo>
                    <a:pt x="17" y="59"/>
                  </a:lnTo>
                  <a:lnTo>
                    <a:pt x="20" y="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653" name="Freeform 629"/>
            <p:cNvSpPr>
              <a:spLocks/>
            </p:cNvSpPr>
            <p:nvPr/>
          </p:nvSpPr>
          <p:spPr bwMode="auto">
            <a:xfrm>
              <a:off x="2120" y="1734"/>
              <a:ext cx="27" cy="51"/>
            </a:xfrm>
            <a:custGeom>
              <a:avLst/>
              <a:gdLst/>
              <a:ahLst/>
              <a:cxnLst>
                <a:cxn ang="0">
                  <a:pos x="11" y="7"/>
                </a:cxn>
                <a:cxn ang="0">
                  <a:pos x="6" y="6"/>
                </a:cxn>
                <a:cxn ang="0">
                  <a:pos x="8" y="0"/>
                </a:cxn>
                <a:cxn ang="0">
                  <a:pos x="19" y="0"/>
                </a:cxn>
                <a:cxn ang="0">
                  <a:pos x="27" y="1"/>
                </a:cxn>
                <a:cxn ang="0">
                  <a:pos x="12" y="51"/>
                </a:cxn>
                <a:cxn ang="0">
                  <a:pos x="0" y="48"/>
                </a:cxn>
                <a:cxn ang="0">
                  <a:pos x="11" y="7"/>
                </a:cxn>
              </a:cxnLst>
              <a:rect l="0" t="0" r="r" b="b"/>
              <a:pathLst>
                <a:path w="27" h="51">
                  <a:moveTo>
                    <a:pt x="11" y="7"/>
                  </a:moveTo>
                  <a:lnTo>
                    <a:pt x="6" y="6"/>
                  </a:lnTo>
                  <a:lnTo>
                    <a:pt x="8" y="0"/>
                  </a:lnTo>
                  <a:lnTo>
                    <a:pt x="19" y="0"/>
                  </a:lnTo>
                  <a:lnTo>
                    <a:pt x="27" y="1"/>
                  </a:lnTo>
                  <a:lnTo>
                    <a:pt x="12" y="51"/>
                  </a:lnTo>
                  <a:lnTo>
                    <a:pt x="0" y="48"/>
                  </a:lnTo>
                  <a:lnTo>
                    <a:pt x="11" y="7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654" name="Freeform 630"/>
            <p:cNvSpPr>
              <a:spLocks/>
            </p:cNvSpPr>
            <p:nvPr/>
          </p:nvSpPr>
          <p:spPr bwMode="auto">
            <a:xfrm>
              <a:off x="2153" y="1744"/>
              <a:ext cx="21" cy="53"/>
            </a:xfrm>
            <a:custGeom>
              <a:avLst/>
              <a:gdLst/>
              <a:ahLst/>
              <a:cxnLst>
                <a:cxn ang="0">
                  <a:pos x="8" y="9"/>
                </a:cxn>
                <a:cxn ang="0">
                  <a:pos x="3" y="8"/>
                </a:cxn>
                <a:cxn ang="0">
                  <a:pos x="5" y="0"/>
                </a:cxn>
                <a:cxn ang="0">
                  <a:pos x="15" y="0"/>
                </a:cxn>
                <a:cxn ang="0">
                  <a:pos x="21" y="2"/>
                </a:cxn>
                <a:cxn ang="0">
                  <a:pos x="12" y="53"/>
                </a:cxn>
                <a:cxn ang="0">
                  <a:pos x="0" y="50"/>
                </a:cxn>
                <a:cxn ang="0">
                  <a:pos x="8" y="9"/>
                </a:cxn>
              </a:cxnLst>
              <a:rect l="0" t="0" r="r" b="b"/>
              <a:pathLst>
                <a:path w="21" h="53">
                  <a:moveTo>
                    <a:pt x="8" y="9"/>
                  </a:moveTo>
                  <a:lnTo>
                    <a:pt x="3" y="8"/>
                  </a:lnTo>
                  <a:lnTo>
                    <a:pt x="5" y="0"/>
                  </a:lnTo>
                  <a:lnTo>
                    <a:pt x="15" y="0"/>
                  </a:lnTo>
                  <a:lnTo>
                    <a:pt x="21" y="2"/>
                  </a:lnTo>
                  <a:lnTo>
                    <a:pt x="12" y="53"/>
                  </a:lnTo>
                  <a:lnTo>
                    <a:pt x="0" y="50"/>
                  </a:lnTo>
                  <a:lnTo>
                    <a:pt x="8" y="9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655" name="Freeform 631"/>
            <p:cNvSpPr>
              <a:spLocks/>
            </p:cNvSpPr>
            <p:nvPr/>
          </p:nvSpPr>
          <p:spPr bwMode="auto">
            <a:xfrm>
              <a:off x="2179" y="1769"/>
              <a:ext cx="15" cy="1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15" y="3"/>
                </a:cxn>
                <a:cxn ang="0">
                  <a:pos x="15" y="10"/>
                </a:cxn>
                <a:cxn ang="0">
                  <a:pos x="0" y="8"/>
                </a:cxn>
                <a:cxn ang="0">
                  <a:pos x="2" y="0"/>
                </a:cxn>
              </a:cxnLst>
              <a:rect l="0" t="0" r="r" b="b"/>
              <a:pathLst>
                <a:path w="15" h="10">
                  <a:moveTo>
                    <a:pt x="2" y="0"/>
                  </a:moveTo>
                  <a:lnTo>
                    <a:pt x="15" y="3"/>
                  </a:lnTo>
                  <a:lnTo>
                    <a:pt x="15" y="10"/>
                  </a:lnTo>
                  <a:lnTo>
                    <a:pt x="0" y="8"/>
                  </a:lnTo>
                  <a:lnTo>
                    <a:pt x="2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656" name="Freeform 632"/>
            <p:cNvSpPr>
              <a:spLocks/>
            </p:cNvSpPr>
            <p:nvPr/>
          </p:nvSpPr>
          <p:spPr bwMode="auto">
            <a:xfrm>
              <a:off x="2200" y="1755"/>
              <a:ext cx="18" cy="53"/>
            </a:xfrm>
            <a:custGeom>
              <a:avLst/>
              <a:gdLst/>
              <a:ahLst/>
              <a:cxnLst>
                <a:cxn ang="0">
                  <a:pos x="5" y="9"/>
                </a:cxn>
                <a:cxn ang="0">
                  <a:pos x="0" y="9"/>
                </a:cxn>
                <a:cxn ang="0">
                  <a:pos x="0" y="1"/>
                </a:cxn>
                <a:cxn ang="0">
                  <a:pos x="11" y="0"/>
                </a:cxn>
                <a:cxn ang="0">
                  <a:pos x="18" y="1"/>
                </a:cxn>
                <a:cxn ang="0">
                  <a:pos x="12" y="53"/>
                </a:cxn>
                <a:cxn ang="0">
                  <a:pos x="0" y="51"/>
                </a:cxn>
                <a:cxn ang="0">
                  <a:pos x="5" y="9"/>
                </a:cxn>
              </a:cxnLst>
              <a:rect l="0" t="0" r="r" b="b"/>
              <a:pathLst>
                <a:path w="18" h="53">
                  <a:moveTo>
                    <a:pt x="5" y="9"/>
                  </a:moveTo>
                  <a:lnTo>
                    <a:pt x="0" y="9"/>
                  </a:lnTo>
                  <a:lnTo>
                    <a:pt x="0" y="1"/>
                  </a:lnTo>
                  <a:lnTo>
                    <a:pt x="11" y="0"/>
                  </a:lnTo>
                  <a:lnTo>
                    <a:pt x="18" y="1"/>
                  </a:lnTo>
                  <a:lnTo>
                    <a:pt x="12" y="53"/>
                  </a:lnTo>
                  <a:lnTo>
                    <a:pt x="0" y="51"/>
                  </a:lnTo>
                  <a:lnTo>
                    <a:pt x="5" y="9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657" name="Freeform 633"/>
            <p:cNvSpPr>
              <a:spLocks/>
            </p:cNvSpPr>
            <p:nvPr/>
          </p:nvSpPr>
          <p:spPr bwMode="auto">
            <a:xfrm>
              <a:off x="2239" y="1767"/>
              <a:ext cx="6" cy="35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0" y="35"/>
                </a:cxn>
                <a:cxn ang="0">
                  <a:pos x="5" y="35"/>
                </a:cxn>
                <a:cxn ang="0">
                  <a:pos x="6" y="0"/>
                </a:cxn>
                <a:cxn ang="0">
                  <a:pos x="2" y="0"/>
                </a:cxn>
              </a:cxnLst>
              <a:rect l="0" t="0" r="r" b="b"/>
              <a:pathLst>
                <a:path w="6" h="35">
                  <a:moveTo>
                    <a:pt x="2" y="0"/>
                  </a:moveTo>
                  <a:lnTo>
                    <a:pt x="0" y="35"/>
                  </a:lnTo>
                  <a:lnTo>
                    <a:pt x="5" y="35"/>
                  </a:lnTo>
                  <a:lnTo>
                    <a:pt x="6" y="0"/>
                  </a:lnTo>
                  <a:lnTo>
                    <a:pt x="2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658" name="Freeform 634"/>
            <p:cNvSpPr>
              <a:spLocks/>
            </p:cNvSpPr>
            <p:nvPr/>
          </p:nvSpPr>
          <p:spPr bwMode="auto">
            <a:xfrm>
              <a:off x="2226" y="1760"/>
              <a:ext cx="32" cy="51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24" y="0"/>
                </a:cxn>
                <a:cxn ang="0">
                  <a:pos x="32" y="7"/>
                </a:cxn>
                <a:cxn ang="0">
                  <a:pos x="30" y="45"/>
                </a:cxn>
                <a:cxn ang="0">
                  <a:pos x="22" y="51"/>
                </a:cxn>
                <a:cxn ang="0">
                  <a:pos x="9" y="51"/>
                </a:cxn>
                <a:cxn ang="0">
                  <a:pos x="0" y="43"/>
                </a:cxn>
                <a:cxn ang="0">
                  <a:pos x="1" y="7"/>
                </a:cxn>
                <a:cxn ang="0">
                  <a:pos x="10" y="0"/>
                </a:cxn>
              </a:cxnLst>
              <a:rect l="0" t="0" r="r" b="b"/>
              <a:pathLst>
                <a:path w="32" h="51">
                  <a:moveTo>
                    <a:pt x="10" y="0"/>
                  </a:moveTo>
                  <a:lnTo>
                    <a:pt x="24" y="0"/>
                  </a:lnTo>
                  <a:lnTo>
                    <a:pt x="32" y="7"/>
                  </a:lnTo>
                  <a:lnTo>
                    <a:pt x="30" y="45"/>
                  </a:lnTo>
                  <a:lnTo>
                    <a:pt x="22" y="51"/>
                  </a:lnTo>
                  <a:lnTo>
                    <a:pt x="9" y="51"/>
                  </a:lnTo>
                  <a:lnTo>
                    <a:pt x="0" y="43"/>
                  </a:lnTo>
                  <a:lnTo>
                    <a:pt x="1" y="7"/>
                  </a:lnTo>
                  <a:lnTo>
                    <a:pt x="1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659" name="Rectangle 635"/>
            <p:cNvSpPr>
              <a:spLocks noChangeArrowheads="1"/>
            </p:cNvSpPr>
            <p:nvPr/>
          </p:nvSpPr>
          <p:spPr bwMode="auto">
            <a:xfrm>
              <a:off x="2258" y="1782"/>
              <a:ext cx="12" cy="6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660" name="Freeform 636"/>
            <p:cNvSpPr>
              <a:spLocks/>
            </p:cNvSpPr>
            <p:nvPr/>
          </p:nvSpPr>
          <p:spPr bwMode="auto">
            <a:xfrm>
              <a:off x="2273" y="1760"/>
              <a:ext cx="22" cy="52"/>
            </a:xfrm>
            <a:custGeom>
              <a:avLst/>
              <a:gdLst/>
              <a:ahLst/>
              <a:cxnLst>
                <a:cxn ang="0">
                  <a:pos x="6" y="7"/>
                </a:cxn>
                <a:cxn ang="0">
                  <a:pos x="0" y="7"/>
                </a:cxn>
                <a:cxn ang="0">
                  <a:pos x="0" y="1"/>
                </a:cxn>
                <a:cxn ang="0">
                  <a:pos x="9" y="0"/>
                </a:cxn>
                <a:cxn ang="0">
                  <a:pos x="18" y="0"/>
                </a:cxn>
                <a:cxn ang="0">
                  <a:pos x="22" y="51"/>
                </a:cxn>
                <a:cxn ang="0">
                  <a:pos x="9" y="52"/>
                </a:cxn>
                <a:cxn ang="0">
                  <a:pos x="6" y="7"/>
                </a:cxn>
              </a:cxnLst>
              <a:rect l="0" t="0" r="r" b="b"/>
              <a:pathLst>
                <a:path w="22" h="52">
                  <a:moveTo>
                    <a:pt x="6" y="7"/>
                  </a:moveTo>
                  <a:lnTo>
                    <a:pt x="0" y="7"/>
                  </a:lnTo>
                  <a:lnTo>
                    <a:pt x="0" y="1"/>
                  </a:lnTo>
                  <a:lnTo>
                    <a:pt x="9" y="0"/>
                  </a:lnTo>
                  <a:lnTo>
                    <a:pt x="18" y="0"/>
                  </a:lnTo>
                  <a:lnTo>
                    <a:pt x="22" y="51"/>
                  </a:lnTo>
                  <a:lnTo>
                    <a:pt x="9" y="52"/>
                  </a:lnTo>
                  <a:lnTo>
                    <a:pt x="6" y="7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661" name="Freeform 637"/>
            <p:cNvSpPr>
              <a:spLocks/>
            </p:cNvSpPr>
            <p:nvPr/>
          </p:nvSpPr>
          <p:spPr bwMode="auto">
            <a:xfrm>
              <a:off x="2314" y="1764"/>
              <a:ext cx="6" cy="12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2"/>
                </a:cxn>
                <a:cxn ang="0">
                  <a:pos x="1" y="12"/>
                </a:cxn>
                <a:cxn ang="0">
                  <a:pos x="6" y="12"/>
                </a:cxn>
                <a:cxn ang="0">
                  <a:pos x="4" y="0"/>
                </a:cxn>
              </a:cxnLst>
              <a:rect l="0" t="0" r="r" b="b"/>
              <a:pathLst>
                <a:path w="6" h="12">
                  <a:moveTo>
                    <a:pt x="4" y="0"/>
                  </a:moveTo>
                  <a:lnTo>
                    <a:pt x="0" y="2"/>
                  </a:lnTo>
                  <a:lnTo>
                    <a:pt x="1" y="12"/>
                  </a:lnTo>
                  <a:lnTo>
                    <a:pt x="6" y="12"/>
                  </a:lnTo>
                  <a:lnTo>
                    <a:pt x="4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662" name="Freeform 638"/>
            <p:cNvSpPr>
              <a:spLocks/>
            </p:cNvSpPr>
            <p:nvPr/>
          </p:nvSpPr>
          <p:spPr bwMode="auto">
            <a:xfrm>
              <a:off x="2301" y="1753"/>
              <a:ext cx="34" cy="55"/>
            </a:xfrm>
            <a:custGeom>
              <a:avLst/>
              <a:gdLst/>
              <a:ahLst/>
              <a:cxnLst>
                <a:cxn ang="0">
                  <a:pos x="20" y="32"/>
                </a:cxn>
                <a:cxn ang="0">
                  <a:pos x="11" y="34"/>
                </a:cxn>
                <a:cxn ang="0">
                  <a:pos x="3" y="27"/>
                </a:cxn>
                <a:cxn ang="0">
                  <a:pos x="0" y="11"/>
                </a:cxn>
                <a:cxn ang="0">
                  <a:pos x="6" y="3"/>
                </a:cxn>
                <a:cxn ang="0">
                  <a:pos x="20" y="0"/>
                </a:cxn>
                <a:cxn ang="0">
                  <a:pos x="29" y="8"/>
                </a:cxn>
                <a:cxn ang="0">
                  <a:pos x="34" y="44"/>
                </a:cxn>
                <a:cxn ang="0">
                  <a:pos x="28" y="52"/>
                </a:cxn>
                <a:cxn ang="0">
                  <a:pos x="14" y="55"/>
                </a:cxn>
                <a:cxn ang="0">
                  <a:pos x="5" y="49"/>
                </a:cxn>
                <a:cxn ang="0">
                  <a:pos x="5" y="38"/>
                </a:cxn>
                <a:cxn ang="0">
                  <a:pos x="16" y="37"/>
                </a:cxn>
                <a:cxn ang="0">
                  <a:pos x="17" y="44"/>
                </a:cxn>
                <a:cxn ang="0">
                  <a:pos x="22" y="44"/>
                </a:cxn>
                <a:cxn ang="0">
                  <a:pos x="20" y="32"/>
                </a:cxn>
              </a:cxnLst>
              <a:rect l="0" t="0" r="r" b="b"/>
              <a:pathLst>
                <a:path w="34" h="55">
                  <a:moveTo>
                    <a:pt x="20" y="32"/>
                  </a:moveTo>
                  <a:lnTo>
                    <a:pt x="11" y="34"/>
                  </a:lnTo>
                  <a:lnTo>
                    <a:pt x="3" y="27"/>
                  </a:lnTo>
                  <a:lnTo>
                    <a:pt x="0" y="11"/>
                  </a:lnTo>
                  <a:lnTo>
                    <a:pt x="6" y="3"/>
                  </a:lnTo>
                  <a:lnTo>
                    <a:pt x="20" y="0"/>
                  </a:lnTo>
                  <a:lnTo>
                    <a:pt x="29" y="8"/>
                  </a:lnTo>
                  <a:lnTo>
                    <a:pt x="34" y="44"/>
                  </a:lnTo>
                  <a:lnTo>
                    <a:pt x="28" y="52"/>
                  </a:lnTo>
                  <a:lnTo>
                    <a:pt x="14" y="55"/>
                  </a:lnTo>
                  <a:lnTo>
                    <a:pt x="5" y="49"/>
                  </a:lnTo>
                  <a:lnTo>
                    <a:pt x="5" y="38"/>
                  </a:lnTo>
                  <a:lnTo>
                    <a:pt x="16" y="37"/>
                  </a:lnTo>
                  <a:lnTo>
                    <a:pt x="17" y="44"/>
                  </a:lnTo>
                  <a:lnTo>
                    <a:pt x="22" y="44"/>
                  </a:lnTo>
                  <a:lnTo>
                    <a:pt x="20" y="32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663" name="Freeform 639"/>
            <p:cNvSpPr>
              <a:spLocks/>
            </p:cNvSpPr>
            <p:nvPr/>
          </p:nvSpPr>
          <p:spPr bwMode="auto">
            <a:xfrm>
              <a:off x="2330" y="1746"/>
              <a:ext cx="30" cy="57"/>
            </a:xfrm>
            <a:custGeom>
              <a:avLst/>
              <a:gdLst/>
              <a:ahLst/>
              <a:cxnLst>
                <a:cxn ang="0">
                  <a:pos x="20" y="12"/>
                </a:cxn>
                <a:cxn ang="0">
                  <a:pos x="14" y="14"/>
                </a:cxn>
                <a:cxn ang="0">
                  <a:pos x="15" y="20"/>
                </a:cxn>
                <a:cxn ang="0">
                  <a:pos x="3" y="20"/>
                </a:cxn>
                <a:cxn ang="0">
                  <a:pos x="0" y="4"/>
                </a:cxn>
                <a:cxn ang="0">
                  <a:pos x="27" y="0"/>
                </a:cxn>
                <a:cxn ang="0">
                  <a:pos x="30" y="10"/>
                </a:cxn>
                <a:cxn ang="0">
                  <a:pos x="26" y="54"/>
                </a:cxn>
                <a:cxn ang="0">
                  <a:pos x="14" y="57"/>
                </a:cxn>
                <a:cxn ang="0">
                  <a:pos x="20" y="12"/>
                </a:cxn>
              </a:cxnLst>
              <a:rect l="0" t="0" r="r" b="b"/>
              <a:pathLst>
                <a:path w="30" h="57">
                  <a:moveTo>
                    <a:pt x="20" y="12"/>
                  </a:moveTo>
                  <a:lnTo>
                    <a:pt x="14" y="14"/>
                  </a:lnTo>
                  <a:lnTo>
                    <a:pt x="15" y="20"/>
                  </a:lnTo>
                  <a:lnTo>
                    <a:pt x="3" y="20"/>
                  </a:lnTo>
                  <a:lnTo>
                    <a:pt x="0" y="4"/>
                  </a:lnTo>
                  <a:lnTo>
                    <a:pt x="27" y="0"/>
                  </a:lnTo>
                  <a:lnTo>
                    <a:pt x="30" y="10"/>
                  </a:lnTo>
                  <a:lnTo>
                    <a:pt x="26" y="54"/>
                  </a:lnTo>
                  <a:lnTo>
                    <a:pt x="14" y="57"/>
                  </a:lnTo>
                  <a:lnTo>
                    <a:pt x="20" y="12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664" name="Freeform 640"/>
            <p:cNvSpPr>
              <a:spLocks/>
            </p:cNvSpPr>
            <p:nvPr/>
          </p:nvSpPr>
          <p:spPr bwMode="auto">
            <a:xfrm>
              <a:off x="2359" y="1735"/>
              <a:ext cx="30" cy="59"/>
            </a:xfrm>
            <a:custGeom>
              <a:avLst/>
              <a:gdLst/>
              <a:ahLst/>
              <a:cxnLst>
                <a:cxn ang="0">
                  <a:pos x="20" y="14"/>
                </a:cxn>
                <a:cxn ang="0">
                  <a:pos x="14" y="15"/>
                </a:cxn>
                <a:cxn ang="0">
                  <a:pos x="15" y="20"/>
                </a:cxn>
                <a:cxn ang="0">
                  <a:pos x="4" y="23"/>
                </a:cxn>
                <a:cxn ang="0">
                  <a:pos x="0" y="9"/>
                </a:cxn>
                <a:cxn ang="0">
                  <a:pos x="26" y="0"/>
                </a:cxn>
                <a:cxn ang="0">
                  <a:pos x="30" y="9"/>
                </a:cxn>
                <a:cxn ang="0">
                  <a:pos x="30" y="55"/>
                </a:cxn>
                <a:cxn ang="0">
                  <a:pos x="17" y="59"/>
                </a:cxn>
                <a:cxn ang="0">
                  <a:pos x="20" y="14"/>
                </a:cxn>
              </a:cxnLst>
              <a:rect l="0" t="0" r="r" b="b"/>
              <a:pathLst>
                <a:path w="30" h="59">
                  <a:moveTo>
                    <a:pt x="20" y="14"/>
                  </a:moveTo>
                  <a:lnTo>
                    <a:pt x="14" y="15"/>
                  </a:lnTo>
                  <a:lnTo>
                    <a:pt x="15" y="20"/>
                  </a:lnTo>
                  <a:lnTo>
                    <a:pt x="4" y="23"/>
                  </a:lnTo>
                  <a:lnTo>
                    <a:pt x="0" y="9"/>
                  </a:lnTo>
                  <a:lnTo>
                    <a:pt x="26" y="0"/>
                  </a:lnTo>
                  <a:lnTo>
                    <a:pt x="30" y="9"/>
                  </a:lnTo>
                  <a:lnTo>
                    <a:pt x="30" y="55"/>
                  </a:lnTo>
                  <a:lnTo>
                    <a:pt x="17" y="59"/>
                  </a:lnTo>
                  <a:lnTo>
                    <a:pt x="20" y="14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665" name="Freeform 641"/>
            <p:cNvSpPr>
              <a:spLocks noEditPoints="1"/>
            </p:cNvSpPr>
            <p:nvPr/>
          </p:nvSpPr>
          <p:spPr bwMode="auto">
            <a:xfrm>
              <a:off x="1933" y="1734"/>
              <a:ext cx="58" cy="86"/>
            </a:xfrm>
            <a:custGeom>
              <a:avLst/>
              <a:gdLst/>
              <a:ahLst/>
              <a:cxnLst>
                <a:cxn ang="0">
                  <a:pos x="23" y="32"/>
                </a:cxn>
                <a:cxn ang="0">
                  <a:pos x="36" y="12"/>
                </a:cxn>
                <a:cxn ang="0">
                  <a:pos x="43" y="19"/>
                </a:cxn>
                <a:cxn ang="0">
                  <a:pos x="23" y="66"/>
                </a:cxn>
                <a:cxn ang="0">
                  <a:pos x="17" y="60"/>
                </a:cxn>
                <a:cxn ang="0">
                  <a:pos x="30" y="30"/>
                </a:cxn>
                <a:cxn ang="0">
                  <a:pos x="30" y="30"/>
                </a:cxn>
                <a:cxn ang="0">
                  <a:pos x="14" y="57"/>
                </a:cxn>
                <a:cxn ang="0">
                  <a:pos x="11" y="54"/>
                </a:cxn>
                <a:cxn ang="0">
                  <a:pos x="20" y="22"/>
                </a:cxn>
                <a:cxn ang="0">
                  <a:pos x="20" y="22"/>
                </a:cxn>
                <a:cxn ang="0">
                  <a:pos x="8" y="51"/>
                </a:cxn>
                <a:cxn ang="0">
                  <a:pos x="0" y="45"/>
                </a:cxn>
                <a:cxn ang="0">
                  <a:pos x="20" y="0"/>
                </a:cxn>
                <a:cxn ang="0">
                  <a:pos x="30" y="7"/>
                </a:cxn>
                <a:cxn ang="0">
                  <a:pos x="22" y="32"/>
                </a:cxn>
                <a:cxn ang="0">
                  <a:pos x="23" y="32"/>
                </a:cxn>
                <a:cxn ang="0">
                  <a:pos x="49" y="42"/>
                </a:cxn>
                <a:cxn ang="0">
                  <a:pos x="39" y="60"/>
                </a:cxn>
                <a:cxn ang="0">
                  <a:pos x="42" y="63"/>
                </a:cxn>
                <a:cxn ang="0">
                  <a:pos x="49" y="42"/>
                </a:cxn>
                <a:cxn ang="0">
                  <a:pos x="49" y="42"/>
                </a:cxn>
                <a:cxn ang="0">
                  <a:pos x="40" y="72"/>
                </a:cxn>
                <a:cxn ang="0">
                  <a:pos x="36" y="69"/>
                </a:cxn>
                <a:cxn ang="0">
                  <a:pos x="34" y="75"/>
                </a:cxn>
                <a:cxn ang="0">
                  <a:pos x="25" y="71"/>
                </a:cxn>
                <a:cxn ang="0">
                  <a:pos x="46" y="27"/>
                </a:cxn>
                <a:cxn ang="0">
                  <a:pos x="58" y="35"/>
                </a:cxn>
                <a:cxn ang="0">
                  <a:pos x="49" y="86"/>
                </a:cxn>
                <a:cxn ang="0">
                  <a:pos x="40" y="80"/>
                </a:cxn>
                <a:cxn ang="0">
                  <a:pos x="40" y="72"/>
                </a:cxn>
              </a:cxnLst>
              <a:rect l="0" t="0" r="r" b="b"/>
              <a:pathLst>
                <a:path w="58" h="86">
                  <a:moveTo>
                    <a:pt x="23" y="32"/>
                  </a:moveTo>
                  <a:lnTo>
                    <a:pt x="36" y="12"/>
                  </a:lnTo>
                  <a:lnTo>
                    <a:pt x="43" y="19"/>
                  </a:lnTo>
                  <a:lnTo>
                    <a:pt x="23" y="66"/>
                  </a:lnTo>
                  <a:lnTo>
                    <a:pt x="17" y="60"/>
                  </a:lnTo>
                  <a:lnTo>
                    <a:pt x="30" y="30"/>
                  </a:lnTo>
                  <a:lnTo>
                    <a:pt x="14" y="57"/>
                  </a:lnTo>
                  <a:lnTo>
                    <a:pt x="11" y="54"/>
                  </a:lnTo>
                  <a:lnTo>
                    <a:pt x="20" y="22"/>
                  </a:lnTo>
                  <a:lnTo>
                    <a:pt x="8" y="51"/>
                  </a:lnTo>
                  <a:lnTo>
                    <a:pt x="0" y="45"/>
                  </a:lnTo>
                  <a:lnTo>
                    <a:pt x="20" y="0"/>
                  </a:lnTo>
                  <a:lnTo>
                    <a:pt x="30" y="7"/>
                  </a:lnTo>
                  <a:lnTo>
                    <a:pt x="22" y="32"/>
                  </a:lnTo>
                  <a:lnTo>
                    <a:pt x="23" y="32"/>
                  </a:lnTo>
                  <a:close/>
                  <a:moveTo>
                    <a:pt x="49" y="42"/>
                  </a:moveTo>
                  <a:lnTo>
                    <a:pt x="39" y="60"/>
                  </a:lnTo>
                  <a:lnTo>
                    <a:pt x="42" y="63"/>
                  </a:lnTo>
                  <a:lnTo>
                    <a:pt x="49" y="42"/>
                  </a:lnTo>
                  <a:close/>
                  <a:moveTo>
                    <a:pt x="40" y="72"/>
                  </a:moveTo>
                  <a:lnTo>
                    <a:pt x="36" y="69"/>
                  </a:lnTo>
                  <a:lnTo>
                    <a:pt x="34" y="75"/>
                  </a:lnTo>
                  <a:lnTo>
                    <a:pt x="25" y="71"/>
                  </a:lnTo>
                  <a:lnTo>
                    <a:pt x="46" y="27"/>
                  </a:lnTo>
                  <a:lnTo>
                    <a:pt x="58" y="35"/>
                  </a:lnTo>
                  <a:lnTo>
                    <a:pt x="49" y="86"/>
                  </a:lnTo>
                  <a:lnTo>
                    <a:pt x="40" y="80"/>
                  </a:lnTo>
                  <a:lnTo>
                    <a:pt x="40" y="7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666" name="Freeform 642"/>
            <p:cNvSpPr>
              <a:spLocks/>
            </p:cNvSpPr>
            <p:nvPr/>
          </p:nvSpPr>
          <p:spPr bwMode="auto">
            <a:xfrm>
              <a:off x="1985" y="1773"/>
              <a:ext cx="26" cy="57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26" y="12"/>
                </a:cxn>
                <a:cxn ang="0">
                  <a:pos x="23" y="21"/>
                </a:cxn>
                <a:cxn ang="0">
                  <a:pos x="18" y="18"/>
                </a:cxn>
                <a:cxn ang="0">
                  <a:pos x="8" y="57"/>
                </a:cxn>
                <a:cxn ang="0">
                  <a:pos x="0" y="51"/>
                </a:cxn>
                <a:cxn ang="0">
                  <a:pos x="11" y="14"/>
                </a:cxn>
                <a:cxn ang="0">
                  <a:pos x="6" y="10"/>
                </a:cxn>
                <a:cxn ang="0">
                  <a:pos x="9" y="0"/>
                </a:cxn>
              </a:cxnLst>
              <a:rect l="0" t="0" r="r" b="b"/>
              <a:pathLst>
                <a:path w="26" h="57">
                  <a:moveTo>
                    <a:pt x="9" y="0"/>
                  </a:moveTo>
                  <a:lnTo>
                    <a:pt x="26" y="12"/>
                  </a:lnTo>
                  <a:lnTo>
                    <a:pt x="23" y="21"/>
                  </a:lnTo>
                  <a:lnTo>
                    <a:pt x="18" y="18"/>
                  </a:lnTo>
                  <a:lnTo>
                    <a:pt x="8" y="57"/>
                  </a:lnTo>
                  <a:lnTo>
                    <a:pt x="0" y="51"/>
                  </a:lnTo>
                  <a:lnTo>
                    <a:pt x="11" y="14"/>
                  </a:lnTo>
                  <a:lnTo>
                    <a:pt x="6" y="1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667" name="Freeform 643"/>
            <p:cNvSpPr>
              <a:spLocks noEditPoints="1"/>
            </p:cNvSpPr>
            <p:nvPr/>
          </p:nvSpPr>
          <p:spPr bwMode="auto">
            <a:xfrm>
              <a:off x="2002" y="1791"/>
              <a:ext cx="65" cy="74"/>
            </a:xfrm>
            <a:custGeom>
              <a:avLst/>
              <a:gdLst/>
              <a:ahLst/>
              <a:cxnLst>
                <a:cxn ang="0">
                  <a:pos x="14" y="11"/>
                </a:cxn>
                <a:cxn ang="0">
                  <a:pos x="7" y="41"/>
                </a:cxn>
                <a:cxn ang="0">
                  <a:pos x="10" y="44"/>
                </a:cxn>
                <a:cxn ang="0">
                  <a:pos x="17" y="12"/>
                </a:cxn>
                <a:cxn ang="0">
                  <a:pos x="14" y="11"/>
                </a:cxn>
                <a:cxn ang="0">
                  <a:pos x="14" y="0"/>
                </a:cxn>
                <a:cxn ang="0">
                  <a:pos x="23" y="5"/>
                </a:cxn>
                <a:cxn ang="0">
                  <a:pos x="26" y="15"/>
                </a:cxn>
                <a:cxn ang="0">
                  <a:pos x="18" y="50"/>
                </a:cxn>
                <a:cxn ang="0">
                  <a:pos x="12" y="55"/>
                </a:cxn>
                <a:cxn ang="0">
                  <a:pos x="3" y="48"/>
                </a:cxn>
                <a:cxn ang="0">
                  <a:pos x="0" y="39"/>
                </a:cxn>
                <a:cxn ang="0">
                  <a:pos x="6" y="5"/>
                </a:cxn>
                <a:cxn ang="0">
                  <a:pos x="14" y="0"/>
                </a:cxn>
                <a:cxn ang="0">
                  <a:pos x="57" y="30"/>
                </a:cxn>
                <a:cxn ang="0">
                  <a:pos x="53" y="29"/>
                </a:cxn>
                <a:cxn ang="0">
                  <a:pos x="45" y="61"/>
                </a:cxn>
                <a:cxn ang="0">
                  <a:pos x="48" y="62"/>
                </a:cxn>
                <a:cxn ang="0">
                  <a:pos x="51" y="55"/>
                </a:cxn>
                <a:cxn ang="0">
                  <a:pos x="48" y="55"/>
                </a:cxn>
                <a:cxn ang="0">
                  <a:pos x="51" y="44"/>
                </a:cxn>
                <a:cxn ang="0">
                  <a:pos x="62" y="50"/>
                </a:cxn>
                <a:cxn ang="0">
                  <a:pos x="56" y="68"/>
                </a:cxn>
                <a:cxn ang="0">
                  <a:pos x="50" y="74"/>
                </a:cxn>
                <a:cxn ang="0">
                  <a:pos x="41" y="68"/>
                </a:cxn>
                <a:cxn ang="0">
                  <a:pos x="36" y="59"/>
                </a:cxn>
                <a:cxn ang="0">
                  <a:pos x="45" y="21"/>
                </a:cxn>
                <a:cxn ang="0">
                  <a:pos x="53" y="17"/>
                </a:cxn>
                <a:cxn ang="0">
                  <a:pos x="62" y="21"/>
                </a:cxn>
                <a:cxn ang="0">
                  <a:pos x="65" y="33"/>
                </a:cxn>
                <a:cxn ang="0">
                  <a:pos x="62" y="44"/>
                </a:cxn>
                <a:cxn ang="0">
                  <a:pos x="54" y="41"/>
                </a:cxn>
                <a:cxn ang="0">
                  <a:pos x="57" y="30"/>
                </a:cxn>
              </a:cxnLst>
              <a:rect l="0" t="0" r="r" b="b"/>
              <a:pathLst>
                <a:path w="65" h="74">
                  <a:moveTo>
                    <a:pt x="14" y="11"/>
                  </a:moveTo>
                  <a:lnTo>
                    <a:pt x="7" y="41"/>
                  </a:lnTo>
                  <a:lnTo>
                    <a:pt x="10" y="44"/>
                  </a:lnTo>
                  <a:lnTo>
                    <a:pt x="17" y="12"/>
                  </a:lnTo>
                  <a:lnTo>
                    <a:pt x="14" y="11"/>
                  </a:lnTo>
                  <a:close/>
                  <a:moveTo>
                    <a:pt x="14" y="0"/>
                  </a:moveTo>
                  <a:lnTo>
                    <a:pt x="23" y="5"/>
                  </a:lnTo>
                  <a:lnTo>
                    <a:pt x="26" y="15"/>
                  </a:lnTo>
                  <a:lnTo>
                    <a:pt x="18" y="50"/>
                  </a:lnTo>
                  <a:lnTo>
                    <a:pt x="12" y="55"/>
                  </a:lnTo>
                  <a:lnTo>
                    <a:pt x="3" y="48"/>
                  </a:lnTo>
                  <a:lnTo>
                    <a:pt x="0" y="39"/>
                  </a:lnTo>
                  <a:lnTo>
                    <a:pt x="6" y="5"/>
                  </a:lnTo>
                  <a:lnTo>
                    <a:pt x="14" y="0"/>
                  </a:lnTo>
                  <a:close/>
                  <a:moveTo>
                    <a:pt x="57" y="30"/>
                  </a:moveTo>
                  <a:lnTo>
                    <a:pt x="53" y="29"/>
                  </a:lnTo>
                  <a:lnTo>
                    <a:pt x="45" y="61"/>
                  </a:lnTo>
                  <a:lnTo>
                    <a:pt x="48" y="62"/>
                  </a:lnTo>
                  <a:lnTo>
                    <a:pt x="51" y="55"/>
                  </a:lnTo>
                  <a:lnTo>
                    <a:pt x="48" y="55"/>
                  </a:lnTo>
                  <a:lnTo>
                    <a:pt x="51" y="44"/>
                  </a:lnTo>
                  <a:lnTo>
                    <a:pt x="62" y="50"/>
                  </a:lnTo>
                  <a:lnTo>
                    <a:pt x="56" y="68"/>
                  </a:lnTo>
                  <a:lnTo>
                    <a:pt x="50" y="74"/>
                  </a:lnTo>
                  <a:lnTo>
                    <a:pt x="41" y="68"/>
                  </a:lnTo>
                  <a:lnTo>
                    <a:pt x="36" y="59"/>
                  </a:lnTo>
                  <a:lnTo>
                    <a:pt x="45" y="21"/>
                  </a:lnTo>
                  <a:lnTo>
                    <a:pt x="53" y="17"/>
                  </a:lnTo>
                  <a:lnTo>
                    <a:pt x="62" y="21"/>
                  </a:lnTo>
                  <a:lnTo>
                    <a:pt x="65" y="33"/>
                  </a:lnTo>
                  <a:lnTo>
                    <a:pt x="62" y="44"/>
                  </a:lnTo>
                  <a:lnTo>
                    <a:pt x="54" y="41"/>
                  </a:lnTo>
                  <a:lnTo>
                    <a:pt x="57" y="3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668" name="Freeform 644"/>
            <p:cNvSpPr>
              <a:spLocks noEditPoints="1"/>
            </p:cNvSpPr>
            <p:nvPr/>
          </p:nvSpPr>
          <p:spPr bwMode="auto">
            <a:xfrm>
              <a:off x="2061" y="1817"/>
              <a:ext cx="28" cy="62"/>
            </a:xfrm>
            <a:custGeom>
              <a:avLst/>
              <a:gdLst/>
              <a:ahLst/>
              <a:cxnLst>
                <a:cxn ang="0">
                  <a:pos x="20" y="16"/>
                </a:cxn>
                <a:cxn ang="0">
                  <a:pos x="15" y="15"/>
                </a:cxn>
                <a:cxn ang="0">
                  <a:pos x="14" y="26"/>
                </a:cxn>
                <a:cxn ang="0">
                  <a:pos x="17" y="27"/>
                </a:cxn>
                <a:cxn ang="0">
                  <a:pos x="20" y="16"/>
                </a:cxn>
                <a:cxn ang="0">
                  <a:pos x="15" y="36"/>
                </a:cxn>
                <a:cxn ang="0">
                  <a:pos x="12" y="36"/>
                </a:cxn>
                <a:cxn ang="0">
                  <a:pos x="7" y="57"/>
                </a:cxn>
                <a:cxn ang="0">
                  <a:pos x="0" y="54"/>
                </a:cxn>
                <a:cxn ang="0">
                  <a:pos x="9" y="0"/>
                </a:cxn>
                <a:cxn ang="0">
                  <a:pos x="24" y="7"/>
                </a:cxn>
                <a:cxn ang="0">
                  <a:pos x="28" y="16"/>
                </a:cxn>
                <a:cxn ang="0">
                  <a:pos x="25" y="30"/>
                </a:cxn>
                <a:cxn ang="0">
                  <a:pos x="20" y="33"/>
                </a:cxn>
                <a:cxn ang="0">
                  <a:pos x="24" y="39"/>
                </a:cxn>
                <a:cxn ang="0">
                  <a:pos x="20" y="62"/>
                </a:cxn>
                <a:cxn ang="0">
                  <a:pos x="11" y="59"/>
                </a:cxn>
                <a:cxn ang="0">
                  <a:pos x="15" y="36"/>
                </a:cxn>
              </a:cxnLst>
              <a:rect l="0" t="0" r="r" b="b"/>
              <a:pathLst>
                <a:path w="28" h="62">
                  <a:moveTo>
                    <a:pt x="20" y="16"/>
                  </a:moveTo>
                  <a:lnTo>
                    <a:pt x="15" y="15"/>
                  </a:lnTo>
                  <a:lnTo>
                    <a:pt x="14" y="26"/>
                  </a:lnTo>
                  <a:lnTo>
                    <a:pt x="17" y="27"/>
                  </a:lnTo>
                  <a:lnTo>
                    <a:pt x="20" y="16"/>
                  </a:lnTo>
                  <a:close/>
                  <a:moveTo>
                    <a:pt x="15" y="36"/>
                  </a:moveTo>
                  <a:lnTo>
                    <a:pt x="12" y="36"/>
                  </a:lnTo>
                  <a:lnTo>
                    <a:pt x="7" y="57"/>
                  </a:lnTo>
                  <a:lnTo>
                    <a:pt x="0" y="54"/>
                  </a:lnTo>
                  <a:lnTo>
                    <a:pt x="9" y="0"/>
                  </a:lnTo>
                  <a:lnTo>
                    <a:pt x="24" y="7"/>
                  </a:lnTo>
                  <a:lnTo>
                    <a:pt x="28" y="16"/>
                  </a:lnTo>
                  <a:lnTo>
                    <a:pt x="25" y="30"/>
                  </a:lnTo>
                  <a:lnTo>
                    <a:pt x="20" y="33"/>
                  </a:lnTo>
                  <a:lnTo>
                    <a:pt x="24" y="39"/>
                  </a:lnTo>
                  <a:lnTo>
                    <a:pt x="20" y="62"/>
                  </a:lnTo>
                  <a:lnTo>
                    <a:pt x="11" y="59"/>
                  </a:lnTo>
                  <a:lnTo>
                    <a:pt x="15" y="3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669" name="Freeform 645"/>
            <p:cNvSpPr>
              <a:spLocks noEditPoints="1"/>
            </p:cNvSpPr>
            <p:nvPr/>
          </p:nvSpPr>
          <p:spPr bwMode="auto">
            <a:xfrm>
              <a:off x="2086" y="1830"/>
              <a:ext cx="28" cy="56"/>
            </a:xfrm>
            <a:custGeom>
              <a:avLst/>
              <a:gdLst/>
              <a:ahLst/>
              <a:cxnLst>
                <a:cxn ang="0">
                  <a:pos x="16" y="11"/>
                </a:cxn>
                <a:cxn ang="0">
                  <a:pos x="9" y="44"/>
                </a:cxn>
                <a:cxn ang="0">
                  <a:pos x="13" y="46"/>
                </a:cxn>
                <a:cxn ang="0">
                  <a:pos x="19" y="11"/>
                </a:cxn>
                <a:cxn ang="0">
                  <a:pos x="16" y="11"/>
                </a:cxn>
                <a:cxn ang="0">
                  <a:pos x="14" y="0"/>
                </a:cxn>
                <a:cxn ang="0">
                  <a:pos x="23" y="3"/>
                </a:cxn>
                <a:cxn ang="0">
                  <a:pos x="28" y="13"/>
                </a:cxn>
                <a:cxn ang="0">
                  <a:pos x="22" y="50"/>
                </a:cxn>
                <a:cxn ang="0">
                  <a:pos x="14" y="56"/>
                </a:cxn>
                <a:cxn ang="0">
                  <a:pos x="5" y="53"/>
                </a:cxn>
                <a:cxn ang="0">
                  <a:pos x="0" y="44"/>
                </a:cxn>
                <a:cxn ang="0">
                  <a:pos x="6" y="5"/>
                </a:cxn>
                <a:cxn ang="0">
                  <a:pos x="14" y="0"/>
                </a:cxn>
              </a:cxnLst>
              <a:rect l="0" t="0" r="r" b="b"/>
              <a:pathLst>
                <a:path w="28" h="56">
                  <a:moveTo>
                    <a:pt x="16" y="11"/>
                  </a:moveTo>
                  <a:lnTo>
                    <a:pt x="9" y="44"/>
                  </a:lnTo>
                  <a:lnTo>
                    <a:pt x="13" y="46"/>
                  </a:lnTo>
                  <a:lnTo>
                    <a:pt x="19" y="11"/>
                  </a:lnTo>
                  <a:lnTo>
                    <a:pt x="16" y="11"/>
                  </a:lnTo>
                  <a:close/>
                  <a:moveTo>
                    <a:pt x="14" y="0"/>
                  </a:moveTo>
                  <a:lnTo>
                    <a:pt x="23" y="3"/>
                  </a:lnTo>
                  <a:lnTo>
                    <a:pt x="28" y="13"/>
                  </a:lnTo>
                  <a:lnTo>
                    <a:pt x="22" y="50"/>
                  </a:lnTo>
                  <a:lnTo>
                    <a:pt x="14" y="56"/>
                  </a:lnTo>
                  <a:lnTo>
                    <a:pt x="5" y="53"/>
                  </a:lnTo>
                  <a:lnTo>
                    <a:pt x="0" y="44"/>
                  </a:lnTo>
                  <a:lnTo>
                    <a:pt x="6" y="5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670" name="Freeform 646"/>
            <p:cNvSpPr>
              <a:spLocks/>
            </p:cNvSpPr>
            <p:nvPr/>
          </p:nvSpPr>
          <p:spPr bwMode="auto">
            <a:xfrm>
              <a:off x="2111" y="1838"/>
              <a:ext cx="27" cy="56"/>
            </a:xfrm>
            <a:custGeom>
              <a:avLst/>
              <a:gdLst/>
              <a:ahLst/>
              <a:cxnLst>
                <a:cxn ang="0">
                  <a:pos x="17" y="12"/>
                </a:cxn>
                <a:cxn ang="0">
                  <a:pos x="14" y="11"/>
                </a:cxn>
                <a:cxn ang="0">
                  <a:pos x="12" y="21"/>
                </a:cxn>
                <a:cxn ang="0">
                  <a:pos x="18" y="24"/>
                </a:cxn>
                <a:cxn ang="0">
                  <a:pos x="24" y="35"/>
                </a:cxn>
                <a:cxn ang="0">
                  <a:pos x="20" y="51"/>
                </a:cxn>
                <a:cxn ang="0">
                  <a:pos x="14" y="56"/>
                </a:cxn>
                <a:cxn ang="0">
                  <a:pos x="4" y="53"/>
                </a:cxn>
                <a:cxn ang="0">
                  <a:pos x="0" y="45"/>
                </a:cxn>
                <a:cxn ang="0">
                  <a:pos x="1" y="36"/>
                </a:cxn>
                <a:cxn ang="0">
                  <a:pos x="9" y="38"/>
                </a:cxn>
                <a:cxn ang="0">
                  <a:pos x="7" y="45"/>
                </a:cxn>
                <a:cxn ang="0">
                  <a:pos x="12" y="45"/>
                </a:cxn>
                <a:cxn ang="0">
                  <a:pos x="14" y="35"/>
                </a:cxn>
                <a:cxn ang="0">
                  <a:pos x="7" y="33"/>
                </a:cxn>
                <a:cxn ang="0">
                  <a:pos x="3" y="21"/>
                </a:cxn>
                <a:cxn ang="0">
                  <a:pos x="4" y="6"/>
                </a:cxn>
                <a:cxn ang="0">
                  <a:pos x="12" y="0"/>
                </a:cxn>
                <a:cxn ang="0">
                  <a:pos x="21" y="3"/>
                </a:cxn>
                <a:cxn ang="0">
                  <a:pos x="27" y="12"/>
                </a:cxn>
                <a:cxn ang="0">
                  <a:pos x="25" y="21"/>
                </a:cxn>
                <a:cxn ang="0">
                  <a:pos x="15" y="20"/>
                </a:cxn>
                <a:cxn ang="0">
                  <a:pos x="17" y="12"/>
                </a:cxn>
              </a:cxnLst>
              <a:rect l="0" t="0" r="r" b="b"/>
              <a:pathLst>
                <a:path w="27" h="56">
                  <a:moveTo>
                    <a:pt x="17" y="12"/>
                  </a:moveTo>
                  <a:lnTo>
                    <a:pt x="14" y="11"/>
                  </a:lnTo>
                  <a:lnTo>
                    <a:pt x="12" y="21"/>
                  </a:lnTo>
                  <a:lnTo>
                    <a:pt x="18" y="24"/>
                  </a:lnTo>
                  <a:lnTo>
                    <a:pt x="24" y="35"/>
                  </a:lnTo>
                  <a:lnTo>
                    <a:pt x="20" y="51"/>
                  </a:lnTo>
                  <a:lnTo>
                    <a:pt x="14" y="56"/>
                  </a:lnTo>
                  <a:lnTo>
                    <a:pt x="4" y="53"/>
                  </a:lnTo>
                  <a:lnTo>
                    <a:pt x="0" y="45"/>
                  </a:lnTo>
                  <a:lnTo>
                    <a:pt x="1" y="36"/>
                  </a:lnTo>
                  <a:lnTo>
                    <a:pt x="9" y="38"/>
                  </a:lnTo>
                  <a:lnTo>
                    <a:pt x="7" y="45"/>
                  </a:lnTo>
                  <a:lnTo>
                    <a:pt x="12" y="45"/>
                  </a:lnTo>
                  <a:lnTo>
                    <a:pt x="14" y="35"/>
                  </a:lnTo>
                  <a:lnTo>
                    <a:pt x="7" y="33"/>
                  </a:lnTo>
                  <a:lnTo>
                    <a:pt x="3" y="21"/>
                  </a:lnTo>
                  <a:lnTo>
                    <a:pt x="4" y="6"/>
                  </a:lnTo>
                  <a:lnTo>
                    <a:pt x="12" y="0"/>
                  </a:lnTo>
                  <a:lnTo>
                    <a:pt x="21" y="3"/>
                  </a:lnTo>
                  <a:lnTo>
                    <a:pt x="27" y="12"/>
                  </a:lnTo>
                  <a:lnTo>
                    <a:pt x="25" y="21"/>
                  </a:lnTo>
                  <a:lnTo>
                    <a:pt x="15" y="20"/>
                  </a:lnTo>
                  <a:lnTo>
                    <a:pt x="17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671" name="Freeform 647"/>
            <p:cNvSpPr>
              <a:spLocks/>
            </p:cNvSpPr>
            <p:nvPr/>
          </p:nvSpPr>
          <p:spPr bwMode="auto">
            <a:xfrm>
              <a:off x="2135" y="1843"/>
              <a:ext cx="26" cy="56"/>
            </a:xfrm>
            <a:custGeom>
              <a:avLst/>
              <a:gdLst/>
              <a:ahLst/>
              <a:cxnLst>
                <a:cxn ang="0">
                  <a:pos x="17" y="12"/>
                </a:cxn>
                <a:cxn ang="0">
                  <a:pos x="13" y="10"/>
                </a:cxn>
                <a:cxn ang="0">
                  <a:pos x="12" y="22"/>
                </a:cxn>
                <a:cxn ang="0">
                  <a:pos x="18" y="25"/>
                </a:cxn>
                <a:cxn ang="0">
                  <a:pos x="23" y="34"/>
                </a:cxn>
                <a:cxn ang="0">
                  <a:pos x="21" y="51"/>
                </a:cxn>
                <a:cxn ang="0">
                  <a:pos x="15" y="56"/>
                </a:cxn>
                <a:cxn ang="0">
                  <a:pos x="4" y="54"/>
                </a:cxn>
                <a:cxn ang="0">
                  <a:pos x="0" y="45"/>
                </a:cxn>
                <a:cxn ang="0">
                  <a:pos x="1" y="36"/>
                </a:cxn>
                <a:cxn ang="0">
                  <a:pos x="10" y="37"/>
                </a:cxn>
                <a:cxn ang="0">
                  <a:pos x="9" y="45"/>
                </a:cxn>
                <a:cxn ang="0">
                  <a:pos x="13" y="46"/>
                </a:cxn>
                <a:cxn ang="0">
                  <a:pos x="15" y="34"/>
                </a:cxn>
                <a:cxn ang="0">
                  <a:pos x="7" y="33"/>
                </a:cxn>
                <a:cxn ang="0">
                  <a:pos x="3" y="23"/>
                </a:cxn>
                <a:cxn ang="0">
                  <a:pos x="6" y="6"/>
                </a:cxn>
                <a:cxn ang="0">
                  <a:pos x="12" y="0"/>
                </a:cxn>
                <a:cxn ang="0">
                  <a:pos x="21" y="3"/>
                </a:cxn>
                <a:cxn ang="0">
                  <a:pos x="26" y="12"/>
                </a:cxn>
                <a:cxn ang="0">
                  <a:pos x="24" y="22"/>
                </a:cxn>
                <a:cxn ang="0">
                  <a:pos x="17" y="19"/>
                </a:cxn>
                <a:cxn ang="0">
                  <a:pos x="17" y="12"/>
                </a:cxn>
              </a:cxnLst>
              <a:rect l="0" t="0" r="r" b="b"/>
              <a:pathLst>
                <a:path w="26" h="56">
                  <a:moveTo>
                    <a:pt x="17" y="12"/>
                  </a:moveTo>
                  <a:lnTo>
                    <a:pt x="13" y="10"/>
                  </a:lnTo>
                  <a:lnTo>
                    <a:pt x="12" y="22"/>
                  </a:lnTo>
                  <a:lnTo>
                    <a:pt x="18" y="25"/>
                  </a:lnTo>
                  <a:lnTo>
                    <a:pt x="23" y="34"/>
                  </a:lnTo>
                  <a:lnTo>
                    <a:pt x="21" y="51"/>
                  </a:lnTo>
                  <a:lnTo>
                    <a:pt x="15" y="56"/>
                  </a:lnTo>
                  <a:lnTo>
                    <a:pt x="4" y="54"/>
                  </a:lnTo>
                  <a:lnTo>
                    <a:pt x="0" y="45"/>
                  </a:lnTo>
                  <a:lnTo>
                    <a:pt x="1" y="36"/>
                  </a:lnTo>
                  <a:lnTo>
                    <a:pt x="10" y="37"/>
                  </a:lnTo>
                  <a:lnTo>
                    <a:pt x="9" y="45"/>
                  </a:lnTo>
                  <a:lnTo>
                    <a:pt x="13" y="46"/>
                  </a:lnTo>
                  <a:lnTo>
                    <a:pt x="15" y="34"/>
                  </a:lnTo>
                  <a:lnTo>
                    <a:pt x="7" y="33"/>
                  </a:lnTo>
                  <a:lnTo>
                    <a:pt x="3" y="23"/>
                  </a:lnTo>
                  <a:lnTo>
                    <a:pt x="6" y="6"/>
                  </a:lnTo>
                  <a:lnTo>
                    <a:pt x="12" y="0"/>
                  </a:lnTo>
                  <a:lnTo>
                    <a:pt x="21" y="3"/>
                  </a:lnTo>
                  <a:lnTo>
                    <a:pt x="26" y="12"/>
                  </a:lnTo>
                  <a:lnTo>
                    <a:pt x="24" y="22"/>
                  </a:lnTo>
                  <a:lnTo>
                    <a:pt x="17" y="19"/>
                  </a:lnTo>
                  <a:lnTo>
                    <a:pt x="17" y="1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672" name="Freeform 648"/>
            <p:cNvSpPr>
              <a:spLocks noEditPoints="1"/>
            </p:cNvSpPr>
            <p:nvPr/>
          </p:nvSpPr>
          <p:spPr bwMode="auto">
            <a:xfrm>
              <a:off x="2159" y="1849"/>
              <a:ext cx="26" cy="54"/>
            </a:xfrm>
            <a:custGeom>
              <a:avLst/>
              <a:gdLst/>
              <a:ahLst/>
              <a:cxnLst>
                <a:cxn ang="0">
                  <a:pos x="12" y="10"/>
                </a:cxn>
                <a:cxn ang="0">
                  <a:pos x="8" y="43"/>
                </a:cxn>
                <a:cxn ang="0">
                  <a:pos x="12" y="45"/>
                </a:cxn>
                <a:cxn ang="0">
                  <a:pos x="15" y="10"/>
                </a:cxn>
                <a:cxn ang="0">
                  <a:pos x="12" y="10"/>
                </a:cxn>
                <a:cxn ang="0">
                  <a:pos x="9" y="0"/>
                </a:cxn>
                <a:cxn ang="0">
                  <a:pos x="19" y="1"/>
                </a:cxn>
                <a:cxn ang="0">
                  <a:pos x="26" y="10"/>
                </a:cxn>
                <a:cxn ang="0">
                  <a:pos x="20" y="48"/>
                </a:cxn>
                <a:cxn ang="0">
                  <a:pos x="14" y="54"/>
                </a:cxn>
                <a:cxn ang="0">
                  <a:pos x="5" y="53"/>
                </a:cxn>
                <a:cxn ang="0">
                  <a:pos x="0" y="45"/>
                </a:cxn>
                <a:cxn ang="0">
                  <a:pos x="3" y="6"/>
                </a:cxn>
                <a:cxn ang="0">
                  <a:pos x="9" y="0"/>
                </a:cxn>
              </a:cxnLst>
              <a:rect l="0" t="0" r="r" b="b"/>
              <a:pathLst>
                <a:path w="26" h="54">
                  <a:moveTo>
                    <a:pt x="12" y="10"/>
                  </a:moveTo>
                  <a:lnTo>
                    <a:pt x="8" y="43"/>
                  </a:lnTo>
                  <a:lnTo>
                    <a:pt x="12" y="45"/>
                  </a:lnTo>
                  <a:lnTo>
                    <a:pt x="15" y="10"/>
                  </a:lnTo>
                  <a:lnTo>
                    <a:pt x="12" y="10"/>
                  </a:lnTo>
                  <a:close/>
                  <a:moveTo>
                    <a:pt x="9" y="0"/>
                  </a:moveTo>
                  <a:lnTo>
                    <a:pt x="19" y="1"/>
                  </a:lnTo>
                  <a:lnTo>
                    <a:pt x="26" y="10"/>
                  </a:lnTo>
                  <a:lnTo>
                    <a:pt x="20" y="48"/>
                  </a:lnTo>
                  <a:lnTo>
                    <a:pt x="14" y="54"/>
                  </a:lnTo>
                  <a:lnTo>
                    <a:pt x="5" y="53"/>
                  </a:lnTo>
                  <a:lnTo>
                    <a:pt x="0" y="45"/>
                  </a:lnTo>
                  <a:lnTo>
                    <a:pt x="3" y="6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673" name="Freeform 649"/>
            <p:cNvSpPr>
              <a:spLocks/>
            </p:cNvSpPr>
            <p:nvPr/>
          </p:nvSpPr>
          <p:spPr bwMode="auto">
            <a:xfrm>
              <a:off x="1933" y="1734"/>
              <a:ext cx="43" cy="66"/>
            </a:xfrm>
            <a:custGeom>
              <a:avLst/>
              <a:gdLst/>
              <a:ahLst/>
              <a:cxnLst>
                <a:cxn ang="0">
                  <a:pos x="23" y="32"/>
                </a:cxn>
                <a:cxn ang="0">
                  <a:pos x="36" y="12"/>
                </a:cxn>
                <a:cxn ang="0">
                  <a:pos x="43" y="19"/>
                </a:cxn>
                <a:cxn ang="0">
                  <a:pos x="23" y="66"/>
                </a:cxn>
                <a:cxn ang="0">
                  <a:pos x="17" y="60"/>
                </a:cxn>
                <a:cxn ang="0">
                  <a:pos x="30" y="30"/>
                </a:cxn>
                <a:cxn ang="0">
                  <a:pos x="30" y="30"/>
                </a:cxn>
                <a:cxn ang="0">
                  <a:pos x="14" y="57"/>
                </a:cxn>
                <a:cxn ang="0">
                  <a:pos x="11" y="54"/>
                </a:cxn>
                <a:cxn ang="0">
                  <a:pos x="20" y="22"/>
                </a:cxn>
                <a:cxn ang="0">
                  <a:pos x="20" y="22"/>
                </a:cxn>
                <a:cxn ang="0">
                  <a:pos x="8" y="51"/>
                </a:cxn>
                <a:cxn ang="0">
                  <a:pos x="0" y="45"/>
                </a:cxn>
                <a:cxn ang="0">
                  <a:pos x="20" y="0"/>
                </a:cxn>
                <a:cxn ang="0">
                  <a:pos x="30" y="7"/>
                </a:cxn>
                <a:cxn ang="0">
                  <a:pos x="22" y="32"/>
                </a:cxn>
                <a:cxn ang="0">
                  <a:pos x="23" y="32"/>
                </a:cxn>
              </a:cxnLst>
              <a:rect l="0" t="0" r="r" b="b"/>
              <a:pathLst>
                <a:path w="43" h="66">
                  <a:moveTo>
                    <a:pt x="23" y="32"/>
                  </a:moveTo>
                  <a:lnTo>
                    <a:pt x="36" y="12"/>
                  </a:lnTo>
                  <a:lnTo>
                    <a:pt x="43" y="19"/>
                  </a:lnTo>
                  <a:lnTo>
                    <a:pt x="23" y="66"/>
                  </a:lnTo>
                  <a:lnTo>
                    <a:pt x="17" y="60"/>
                  </a:lnTo>
                  <a:lnTo>
                    <a:pt x="30" y="30"/>
                  </a:lnTo>
                  <a:lnTo>
                    <a:pt x="14" y="57"/>
                  </a:lnTo>
                  <a:lnTo>
                    <a:pt x="11" y="54"/>
                  </a:lnTo>
                  <a:lnTo>
                    <a:pt x="20" y="22"/>
                  </a:lnTo>
                  <a:lnTo>
                    <a:pt x="8" y="51"/>
                  </a:lnTo>
                  <a:lnTo>
                    <a:pt x="0" y="45"/>
                  </a:lnTo>
                  <a:lnTo>
                    <a:pt x="20" y="0"/>
                  </a:lnTo>
                  <a:lnTo>
                    <a:pt x="30" y="7"/>
                  </a:lnTo>
                  <a:lnTo>
                    <a:pt x="22" y="32"/>
                  </a:lnTo>
                  <a:lnTo>
                    <a:pt x="23" y="32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674" name="Freeform 650"/>
            <p:cNvSpPr>
              <a:spLocks/>
            </p:cNvSpPr>
            <p:nvPr/>
          </p:nvSpPr>
          <p:spPr bwMode="auto">
            <a:xfrm>
              <a:off x="1972" y="1776"/>
              <a:ext cx="10" cy="21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0" y="18"/>
                </a:cxn>
                <a:cxn ang="0">
                  <a:pos x="3" y="21"/>
                </a:cxn>
                <a:cxn ang="0">
                  <a:pos x="10" y="0"/>
                </a:cxn>
                <a:cxn ang="0">
                  <a:pos x="10" y="0"/>
                </a:cxn>
              </a:cxnLst>
              <a:rect l="0" t="0" r="r" b="b"/>
              <a:pathLst>
                <a:path w="10" h="21">
                  <a:moveTo>
                    <a:pt x="10" y="0"/>
                  </a:moveTo>
                  <a:lnTo>
                    <a:pt x="0" y="18"/>
                  </a:lnTo>
                  <a:lnTo>
                    <a:pt x="3" y="21"/>
                  </a:lnTo>
                  <a:lnTo>
                    <a:pt x="1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675" name="Freeform 651"/>
            <p:cNvSpPr>
              <a:spLocks/>
            </p:cNvSpPr>
            <p:nvPr/>
          </p:nvSpPr>
          <p:spPr bwMode="auto">
            <a:xfrm>
              <a:off x="1958" y="1761"/>
              <a:ext cx="33" cy="59"/>
            </a:xfrm>
            <a:custGeom>
              <a:avLst/>
              <a:gdLst/>
              <a:ahLst/>
              <a:cxnLst>
                <a:cxn ang="0">
                  <a:pos x="15" y="45"/>
                </a:cxn>
                <a:cxn ang="0">
                  <a:pos x="11" y="42"/>
                </a:cxn>
                <a:cxn ang="0">
                  <a:pos x="9" y="48"/>
                </a:cxn>
                <a:cxn ang="0">
                  <a:pos x="0" y="44"/>
                </a:cxn>
                <a:cxn ang="0">
                  <a:pos x="21" y="0"/>
                </a:cxn>
                <a:cxn ang="0">
                  <a:pos x="33" y="8"/>
                </a:cxn>
                <a:cxn ang="0">
                  <a:pos x="24" y="59"/>
                </a:cxn>
                <a:cxn ang="0">
                  <a:pos x="15" y="53"/>
                </a:cxn>
                <a:cxn ang="0">
                  <a:pos x="15" y="45"/>
                </a:cxn>
              </a:cxnLst>
              <a:rect l="0" t="0" r="r" b="b"/>
              <a:pathLst>
                <a:path w="33" h="59">
                  <a:moveTo>
                    <a:pt x="15" y="45"/>
                  </a:moveTo>
                  <a:lnTo>
                    <a:pt x="11" y="42"/>
                  </a:lnTo>
                  <a:lnTo>
                    <a:pt x="9" y="48"/>
                  </a:lnTo>
                  <a:lnTo>
                    <a:pt x="0" y="44"/>
                  </a:lnTo>
                  <a:lnTo>
                    <a:pt x="21" y="0"/>
                  </a:lnTo>
                  <a:lnTo>
                    <a:pt x="33" y="8"/>
                  </a:lnTo>
                  <a:lnTo>
                    <a:pt x="24" y="59"/>
                  </a:lnTo>
                  <a:lnTo>
                    <a:pt x="15" y="53"/>
                  </a:lnTo>
                  <a:lnTo>
                    <a:pt x="15" y="45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676" name="Freeform 652"/>
            <p:cNvSpPr>
              <a:spLocks/>
            </p:cNvSpPr>
            <p:nvPr/>
          </p:nvSpPr>
          <p:spPr bwMode="auto">
            <a:xfrm>
              <a:off x="1985" y="1773"/>
              <a:ext cx="26" cy="57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26" y="12"/>
                </a:cxn>
                <a:cxn ang="0">
                  <a:pos x="23" y="21"/>
                </a:cxn>
                <a:cxn ang="0">
                  <a:pos x="18" y="18"/>
                </a:cxn>
                <a:cxn ang="0">
                  <a:pos x="8" y="57"/>
                </a:cxn>
                <a:cxn ang="0">
                  <a:pos x="0" y="51"/>
                </a:cxn>
                <a:cxn ang="0">
                  <a:pos x="11" y="14"/>
                </a:cxn>
                <a:cxn ang="0">
                  <a:pos x="6" y="10"/>
                </a:cxn>
                <a:cxn ang="0">
                  <a:pos x="9" y="0"/>
                </a:cxn>
              </a:cxnLst>
              <a:rect l="0" t="0" r="r" b="b"/>
              <a:pathLst>
                <a:path w="26" h="57">
                  <a:moveTo>
                    <a:pt x="9" y="0"/>
                  </a:moveTo>
                  <a:lnTo>
                    <a:pt x="26" y="12"/>
                  </a:lnTo>
                  <a:lnTo>
                    <a:pt x="23" y="21"/>
                  </a:lnTo>
                  <a:lnTo>
                    <a:pt x="18" y="18"/>
                  </a:lnTo>
                  <a:lnTo>
                    <a:pt x="8" y="57"/>
                  </a:lnTo>
                  <a:lnTo>
                    <a:pt x="0" y="51"/>
                  </a:lnTo>
                  <a:lnTo>
                    <a:pt x="11" y="14"/>
                  </a:lnTo>
                  <a:lnTo>
                    <a:pt x="6" y="10"/>
                  </a:lnTo>
                  <a:lnTo>
                    <a:pt x="9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677" name="Freeform 653"/>
            <p:cNvSpPr>
              <a:spLocks/>
            </p:cNvSpPr>
            <p:nvPr/>
          </p:nvSpPr>
          <p:spPr bwMode="auto">
            <a:xfrm>
              <a:off x="2009" y="1802"/>
              <a:ext cx="10" cy="33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0" y="30"/>
                </a:cxn>
                <a:cxn ang="0">
                  <a:pos x="3" y="33"/>
                </a:cxn>
                <a:cxn ang="0">
                  <a:pos x="10" y="1"/>
                </a:cxn>
                <a:cxn ang="0">
                  <a:pos x="7" y="0"/>
                </a:cxn>
              </a:cxnLst>
              <a:rect l="0" t="0" r="r" b="b"/>
              <a:pathLst>
                <a:path w="10" h="33">
                  <a:moveTo>
                    <a:pt x="7" y="0"/>
                  </a:moveTo>
                  <a:lnTo>
                    <a:pt x="0" y="30"/>
                  </a:lnTo>
                  <a:lnTo>
                    <a:pt x="3" y="33"/>
                  </a:lnTo>
                  <a:lnTo>
                    <a:pt x="10" y="1"/>
                  </a:lnTo>
                  <a:lnTo>
                    <a:pt x="7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678" name="Freeform 654"/>
            <p:cNvSpPr>
              <a:spLocks/>
            </p:cNvSpPr>
            <p:nvPr/>
          </p:nvSpPr>
          <p:spPr bwMode="auto">
            <a:xfrm>
              <a:off x="2002" y="1791"/>
              <a:ext cx="26" cy="55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23" y="5"/>
                </a:cxn>
                <a:cxn ang="0">
                  <a:pos x="26" y="15"/>
                </a:cxn>
                <a:cxn ang="0">
                  <a:pos x="18" y="50"/>
                </a:cxn>
                <a:cxn ang="0">
                  <a:pos x="12" y="55"/>
                </a:cxn>
                <a:cxn ang="0">
                  <a:pos x="3" y="48"/>
                </a:cxn>
                <a:cxn ang="0">
                  <a:pos x="0" y="39"/>
                </a:cxn>
                <a:cxn ang="0">
                  <a:pos x="6" y="5"/>
                </a:cxn>
                <a:cxn ang="0">
                  <a:pos x="14" y="0"/>
                </a:cxn>
              </a:cxnLst>
              <a:rect l="0" t="0" r="r" b="b"/>
              <a:pathLst>
                <a:path w="26" h="55">
                  <a:moveTo>
                    <a:pt x="14" y="0"/>
                  </a:moveTo>
                  <a:lnTo>
                    <a:pt x="23" y="5"/>
                  </a:lnTo>
                  <a:lnTo>
                    <a:pt x="26" y="15"/>
                  </a:lnTo>
                  <a:lnTo>
                    <a:pt x="18" y="50"/>
                  </a:lnTo>
                  <a:lnTo>
                    <a:pt x="12" y="55"/>
                  </a:lnTo>
                  <a:lnTo>
                    <a:pt x="3" y="48"/>
                  </a:lnTo>
                  <a:lnTo>
                    <a:pt x="0" y="39"/>
                  </a:lnTo>
                  <a:lnTo>
                    <a:pt x="6" y="5"/>
                  </a:lnTo>
                  <a:lnTo>
                    <a:pt x="14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679" name="Freeform 655"/>
            <p:cNvSpPr>
              <a:spLocks/>
            </p:cNvSpPr>
            <p:nvPr/>
          </p:nvSpPr>
          <p:spPr bwMode="auto">
            <a:xfrm>
              <a:off x="2038" y="1808"/>
              <a:ext cx="29" cy="57"/>
            </a:xfrm>
            <a:custGeom>
              <a:avLst/>
              <a:gdLst/>
              <a:ahLst/>
              <a:cxnLst>
                <a:cxn ang="0">
                  <a:pos x="21" y="13"/>
                </a:cxn>
                <a:cxn ang="0">
                  <a:pos x="17" y="12"/>
                </a:cxn>
                <a:cxn ang="0">
                  <a:pos x="9" y="44"/>
                </a:cxn>
                <a:cxn ang="0">
                  <a:pos x="12" y="45"/>
                </a:cxn>
                <a:cxn ang="0">
                  <a:pos x="15" y="38"/>
                </a:cxn>
                <a:cxn ang="0">
                  <a:pos x="12" y="38"/>
                </a:cxn>
                <a:cxn ang="0">
                  <a:pos x="15" y="27"/>
                </a:cxn>
                <a:cxn ang="0">
                  <a:pos x="26" y="33"/>
                </a:cxn>
                <a:cxn ang="0">
                  <a:pos x="20" y="51"/>
                </a:cxn>
                <a:cxn ang="0">
                  <a:pos x="14" y="57"/>
                </a:cxn>
                <a:cxn ang="0">
                  <a:pos x="5" y="51"/>
                </a:cxn>
                <a:cxn ang="0">
                  <a:pos x="0" y="42"/>
                </a:cxn>
                <a:cxn ang="0">
                  <a:pos x="9" y="4"/>
                </a:cxn>
                <a:cxn ang="0">
                  <a:pos x="17" y="0"/>
                </a:cxn>
                <a:cxn ang="0">
                  <a:pos x="26" y="4"/>
                </a:cxn>
                <a:cxn ang="0">
                  <a:pos x="29" y="16"/>
                </a:cxn>
                <a:cxn ang="0">
                  <a:pos x="26" y="27"/>
                </a:cxn>
                <a:cxn ang="0">
                  <a:pos x="18" y="24"/>
                </a:cxn>
                <a:cxn ang="0">
                  <a:pos x="21" y="13"/>
                </a:cxn>
              </a:cxnLst>
              <a:rect l="0" t="0" r="r" b="b"/>
              <a:pathLst>
                <a:path w="29" h="57">
                  <a:moveTo>
                    <a:pt x="21" y="13"/>
                  </a:moveTo>
                  <a:lnTo>
                    <a:pt x="17" y="12"/>
                  </a:lnTo>
                  <a:lnTo>
                    <a:pt x="9" y="44"/>
                  </a:lnTo>
                  <a:lnTo>
                    <a:pt x="12" y="45"/>
                  </a:lnTo>
                  <a:lnTo>
                    <a:pt x="15" y="38"/>
                  </a:lnTo>
                  <a:lnTo>
                    <a:pt x="12" y="38"/>
                  </a:lnTo>
                  <a:lnTo>
                    <a:pt x="15" y="27"/>
                  </a:lnTo>
                  <a:lnTo>
                    <a:pt x="26" y="33"/>
                  </a:lnTo>
                  <a:lnTo>
                    <a:pt x="20" y="51"/>
                  </a:lnTo>
                  <a:lnTo>
                    <a:pt x="14" y="57"/>
                  </a:lnTo>
                  <a:lnTo>
                    <a:pt x="5" y="51"/>
                  </a:lnTo>
                  <a:lnTo>
                    <a:pt x="0" y="42"/>
                  </a:lnTo>
                  <a:lnTo>
                    <a:pt x="9" y="4"/>
                  </a:lnTo>
                  <a:lnTo>
                    <a:pt x="17" y="0"/>
                  </a:lnTo>
                  <a:lnTo>
                    <a:pt x="26" y="4"/>
                  </a:lnTo>
                  <a:lnTo>
                    <a:pt x="29" y="16"/>
                  </a:lnTo>
                  <a:lnTo>
                    <a:pt x="26" y="27"/>
                  </a:lnTo>
                  <a:lnTo>
                    <a:pt x="18" y="24"/>
                  </a:lnTo>
                  <a:lnTo>
                    <a:pt x="21" y="13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680" name="Freeform 656"/>
            <p:cNvSpPr>
              <a:spLocks/>
            </p:cNvSpPr>
            <p:nvPr/>
          </p:nvSpPr>
          <p:spPr bwMode="auto">
            <a:xfrm>
              <a:off x="2075" y="1832"/>
              <a:ext cx="6" cy="12"/>
            </a:xfrm>
            <a:custGeom>
              <a:avLst/>
              <a:gdLst/>
              <a:ahLst/>
              <a:cxnLst>
                <a:cxn ang="0">
                  <a:pos x="6" y="1"/>
                </a:cxn>
                <a:cxn ang="0">
                  <a:pos x="1" y="0"/>
                </a:cxn>
                <a:cxn ang="0">
                  <a:pos x="0" y="11"/>
                </a:cxn>
                <a:cxn ang="0">
                  <a:pos x="3" y="12"/>
                </a:cxn>
                <a:cxn ang="0">
                  <a:pos x="6" y="1"/>
                </a:cxn>
              </a:cxnLst>
              <a:rect l="0" t="0" r="r" b="b"/>
              <a:pathLst>
                <a:path w="6" h="12">
                  <a:moveTo>
                    <a:pt x="6" y="1"/>
                  </a:moveTo>
                  <a:lnTo>
                    <a:pt x="1" y="0"/>
                  </a:lnTo>
                  <a:lnTo>
                    <a:pt x="0" y="11"/>
                  </a:lnTo>
                  <a:lnTo>
                    <a:pt x="3" y="12"/>
                  </a:lnTo>
                  <a:lnTo>
                    <a:pt x="6" y="1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681" name="Freeform 657"/>
            <p:cNvSpPr>
              <a:spLocks/>
            </p:cNvSpPr>
            <p:nvPr/>
          </p:nvSpPr>
          <p:spPr bwMode="auto">
            <a:xfrm>
              <a:off x="2061" y="1817"/>
              <a:ext cx="28" cy="62"/>
            </a:xfrm>
            <a:custGeom>
              <a:avLst/>
              <a:gdLst/>
              <a:ahLst/>
              <a:cxnLst>
                <a:cxn ang="0">
                  <a:pos x="15" y="36"/>
                </a:cxn>
                <a:cxn ang="0">
                  <a:pos x="12" y="36"/>
                </a:cxn>
                <a:cxn ang="0">
                  <a:pos x="7" y="57"/>
                </a:cxn>
                <a:cxn ang="0">
                  <a:pos x="0" y="54"/>
                </a:cxn>
                <a:cxn ang="0">
                  <a:pos x="9" y="0"/>
                </a:cxn>
                <a:cxn ang="0">
                  <a:pos x="24" y="7"/>
                </a:cxn>
                <a:cxn ang="0">
                  <a:pos x="28" y="16"/>
                </a:cxn>
                <a:cxn ang="0">
                  <a:pos x="25" y="30"/>
                </a:cxn>
                <a:cxn ang="0">
                  <a:pos x="20" y="33"/>
                </a:cxn>
                <a:cxn ang="0">
                  <a:pos x="24" y="39"/>
                </a:cxn>
                <a:cxn ang="0">
                  <a:pos x="20" y="62"/>
                </a:cxn>
                <a:cxn ang="0">
                  <a:pos x="11" y="59"/>
                </a:cxn>
                <a:cxn ang="0">
                  <a:pos x="15" y="36"/>
                </a:cxn>
              </a:cxnLst>
              <a:rect l="0" t="0" r="r" b="b"/>
              <a:pathLst>
                <a:path w="28" h="62">
                  <a:moveTo>
                    <a:pt x="15" y="36"/>
                  </a:moveTo>
                  <a:lnTo>
                    <a:pt x="12" y="36"/>
                  </a:lnTo>
                  <a:lnTo>
                    <a:pt x="7" y="57"/>
                  </a:lnTo>
                  <a:lnTo>
                    <a:pt x="0" y="54"/>
                  </a:lnTo>
                  <a:lnTo>
                    <a:pt x="9" y="0"/>
                  </a:lnTo>
                  <a:lnTo>
                    <a:pt x="24" y="7"/>
                  </a:lnTo>
                  <a:lnTo>
                    <a:pt x="28" y="16"/>
                  </a:lnTo>
                  <a:lnTo>
                    <a:pt x="25" y="30"/>
                  </a:lnTo>
                  <a:lnTo>
                    <a:pt x="20" y="33"/>
                  </a:lnTo>
                  <a:lnTo>
                    <a:pt x="24" y="39"/>
                  </a:lnTo>
                  <a:lnTo>
                    <a:pt x="20" y="62"/>
                  </a:lnTo>
                  <a:lnTo>
                    <a:pt x="11" y="59"/>
                  </a:lnTo>
                  <a:lnTo>
                    <a:pt x="15" y="36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682" name="Freeform 658"/>
            <p:cNvSpPr>
              <a:spLocks/>
            </p:cNvSpPr>
            <p:nvPr/>
          </p:nvSpPr>
          <p:spPr bwMode="auto">
            <a:xfrm>
              <a:off x="2095" y="1841"/>
              <a:ext cx="10" cy="35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0" y="33"/>
                </a:cxn>
                <a:cxn ang="0">
                  <a:pos x="4" y="35"/>
                </a:cxn>
                <a:cxn ang="0">
                  <a:pos x="10" y="0"/>
                </a:cxn>
                <a:cxn ang="0">
                  <a:pos x="7" y="0"/>
                </a:cxn>
              </a:cxnLst>
              <a:rect l="0" t="0" r="r" b="b"/>
              <a:pathLst>
                <a:path w="10" h="35">
                  <a:moveTo>
                    <a:pt x="7" y="0"/>
                  </a:moveTo>
                  <a:lnTo>
                    <a:pt x="0" y="33"/>
                  </a:lnTo>
                  <a:lnTo>
                    <a:pt x="4" y="35"/>
                  </a:lnTo>
                  <a:lnTo>
                    <a:pt x="10" y="0"/>
                  </a:lnTo>
                  <a:lnTo>
                    <a:pt x="7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683" name="Freeform 659"/>
            <p:cNvSpPr>
              <a:spLocks/>
            </p:cNvSpPr>
            <p:nvPr/>
          </p:nvSpPr>
          <p:spPr bwMode="auto">
            <a:xfrm>
              <a:off x="2086" y="1830"/>
              <a:ext cx="28" cy="56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23" y="3"/>
                </a:cxn>
                <a:cxn ang="0">
                  <a:pos x="28" y="13"/>
                </a:cxn>
                <a:cxn ang="0">
                  <a:pos x="22" y="50"/>
                </a:cxn>
                <a:cxn ang="0">
                  <a:pos x="14" y="56"/>
                </a:cxn>
                <a:cxn ang="0">
                  <a:pos x="5" y="53"/>
                </a:cxn>
                <a:cxn ang="0">
                  <a:pos x="0" y="44"/>
                </a:cxn>
                <a:cxn ang="0">
                  <a:pos x="6" y="5"/>
                </a:cxn>
                <a:cxn ang="0">
                  <a:pos x="14" y="0"/>
                </a:cxn>
              </a:cxnLst>
              <a:rect l="0" t="0" r="r" b="b"/>
              <a:pathLst>
                <a:path w="28" h="56">
                  <a:moveTo>
                    <a:pt x="14" y="0"/>
                  </a:moveTo>
                  <a:lnTo>
                    <a:pt x="23" y="3"/>
                  </a:lnTo>
                  <a:lnTo>
                    <a:pt x="28" y="13"/>
                  </a:lnTo>
                  <a:lnTo>
                    <a:pt x="22" y="50"/>
                  </a:lnTo>
                  <a:lnTo>
                    <a:pt x="14" y="56"/>
                  </a:lnTo>
                  <a:lnTo>
                    <a:pt x="5" y="53"/>
                  </a:lnTo>
                  <a:lnTo>
                    <a:pt x="0" y="44"/>
                  </a:lnTo>
                  <a:lnTo>
                    <a:pt x="6" y="5"/>
                  </a:lnTo>
                  <a:lnTo>
                    <a:pt x="14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684" name="Freeform 660"/>
            <p:cNvSpPr>
              <a:spLocks/>
            </p:cNvSpPr>
            <p:nvPr/>
          </p:nvSpPr>
          <p:spPr bwMode="auto">
            <a:xfrm>
              <a:off x="2111" y="1838"/>
              <a:ext cx="27" cy="56"/>
            </a:xfrm>
            <a:custGeom>
              <a:avLst/>
              <a:gdLst/>
              <a:ahLst/>
              <a:cxnLst>
                <a:cxn ang="0">
                  <a:pos x="17" y="12"/>
                </a:cxn>
                <a:cxn ang="0">
                  <a:pos x="14" y="11"/>
                </a:cxn>
                <a:cxn ang="0">
                  <a:pos x="12" y="21"/>
                </a:cxn>
                <a:cxn ang="0">
                  <a:pos x="18" y="24"/>
                </a:cxn>
                <a:cxn ang="0">
                  <a:pos x="24" y="35"/>
                </a:cxn>
                <a:cxn ang="0">
                  <a:pos x="20" y="51"/>
                </a:cxn>
                <a:cxn ang="0">
                  <a:pos x="14" y="56"/>
                </a:cxn>
                <a:cxn ang="0">
                  <a:pos x="4" y="53"/>
                </a:cxn>
                <a:cxn ang="0">
                  <a:pos x="0" y="45"/>
                </a:cxn>
                <a:cxn ang="0">
                  <a:pos x="1" y="36"/>
                </a:cxn>
                <a:cxn ang="0">
                  <a:pos x="9" y="38"/>
                </a:cxn>
                <a:cxn ang="0">
                  <a:pos x="7" y="45"/>
                </a:cxn>
                <a:cxn ang="0">
                  <a:pos x="12" y="45"/>
                </a:cxn>
                <a:cxn ang="0">
                  <a:pos x="14" y="35"/>
                </a:cxn>
                <a:cxn ang="0">
                  <a:pos x="7" y="33"/>
                </a:cxn>
                <a:cxn ang="0">
                  <a:pos x="3" y="21"/>
                </a:cxn>
                <a:cxn ang="0">
                  <a:pos x="4" y="6"/>
                </a:cxn>
                <a:cxn ang="0">
                  <a:pos x="12" y="0"/>
                </a:cxn>
                <a:cxn ang="0">
                  <a:pos x="21" y="3"/>
                </a:cxn>
                <a:cxn ang="0">
                  <a:pos x="27" y="12"/>
                </a:cxn>
                <a:cxn ang="0">
                  <a:pos x="25" y="21"/>
                </a:cxn>
                <a:cxn ang="0">
                  <a:pos x="15" y="20"/>
                </a:cxn>
                <a:cxn ang="0">
                  <a:pos x="17" y="12"/>
                </a:cxn>
              </a:cxnLst>
              <a:rect l="0" t="0" r="r" b="b"/>
              <a:pathLst>
                <a:path w="27" h="56">
                  <a:moveTo>
                    <a:pt x="17" y="12"/>
                  </a:moveTo>
                  <a:lnTo>
                    <a:pt x="14" y="11"/>
                  </a:lnTo>
                  <a:lnTo>
                    <a:pt x="12" y="21"/>
                  </a:lnTo>
                  <a:lnTo>
                    <a:pt x="18" y="24"/>
                  </a:lnTo>
                  <a:lnTo>
                    <a:pt x="24" y="35"/>
                  </a:lnTo>
                  <a:lnTo>
                    <a:pt x="20" y="51"/>
                  </a:lnTo>
                  <a:lnTo>
                    <a:pt x="14" y="56"/>
                  </a:lnTo>
                  <a:lnTo>
                    <a:pt x="4" y="53"/>
                  </a:lnTo>
                  <a:lnTo>
                    <a:pt x="0" y="45"/>
                  </a:lnTo>
                  <a:lnTo>
                    <a:pt x="1" y="36"/>
                  </a:lnTo>
                  <a:lnTo>
                    <a:pt x="9" y="38"/>
                  </a:lnTo>
                  <a:lnTo>
                    <a:pt x="7" y="45"/>
                  </a:lnTo>
                  <a:lnTo>
                    <a:pt x="12" y="45"/>
                  </a:lnTo>
                  <a:lnTo>
                    <a:pt x="14" y="35"/>
                  </a:lnTo>
                  <a:lnTo>
                    <a:pt x="7" y="33"/>
                  </a:lnTo>
                  <a:lnTo>
                    <a:pt x="3" y="21"/>
                  </a:lnTo>
                  <a:lnTo>
                    <a:pt x="4" y="6"/>
                  </a:lnTo>
                  <a:lnTo>
                    <a:pt x="12" y="0"/>
                  </a:lnTo>
                  <a:lnTo>
                    <a:pt x="21" y="3"/>
                  </a:lnTo>
                  <a:lnTo>
                    <a:pt x="27" y="12"/>
                  </a:lnTo>
                  <a:lnTo>
                    <a:pt x="25" y="21"/>
                  </a:lnTo>
                  <a:lnTo>
                    <a:pt x="15" y="20"/>
                  </a:lnTo>
                  <a:lnTo>
                    <a:pt x="17" y="12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685" name="Freeform 661"/>
            <p:cNvSpPr>
              <a:spLocks/>
            </p:cNvSpPr>
            <p:nvPr/>
          </p:nvSpPr>
          <p:spPr bwMode="auto">
            <a:xfrm>
              <a:off x="2135" y="1843"/>
              <a:ext cx="26" cy="56"/>
            </a:xfrm>
            <a:custGeom>
              <a:avLst/>
              <a:gdLst/>
              <a:ahLst/>
              <a:cxnLst>
                <a:cxn ang="0">
                  <a:pos x="17" y="12"/>
                </a:cxn>
                <a:cxn ang="0">
                  <a:pos x="13" y="10"/>
                </a:cxn>
                <a:cxn ang="0">
                  <a:pos x="12" y="22"/>
                </a:cxn>
                <a:cxn ang="0">
                  <a:pos x="18" y="25"/>
                </a:cxn>
                <a:cxn ang="0">
                  <a:pos x="23" y="34"/>
                </a:cxn>
                <a:cxn ang="0">
                  <a:pos x="21" y="51"/>
                </a:cxn>
                <a:cxn ang="0">
                  <a:pos x="15" y="56"/>
                </a:cxn>
                <a:cxn ang="0">
                  <a:pos x="4" y="54"/>
                </a:cxn>
                <a:cxn ang="0">
                  <a:pos x="0" y="45"/>
                </a:cxn>
                <a:cxn ang="0">
                  <a:pos x="1" y="36"/>
                </a:cxn>
                <a:cxn ang="0">
                  <a:pos x="10" y="37"/>
                </a:cxn>
                <a:cxn ang="0">
                  <a:pos x="9" y="45"/>
                </a:cxn>
                <a:cxn ang="0">
                  <a:pos x="13" y="46"/>
                </a:cxn>
                <a:cxn ang="0">
                  <a:pos x="15" y="34"/>
                </a:cxn>
                <a:cxn ang="0">
                  <a:pos x="7" y="33"/>
                </a:cxn>
                <a:cxn ang="0">
                  <a:pos x="3" y="23"/>
                </a:cxn>
                <a:cxn ang="0">
                  <a:pos x="6" y="6"/>
                </a:cxn>
                <a:cxn ang="0">
                  <a:pos x="12" y="0"/>
                </a:cxn>
                <a:cxn ang="0">
                  <a:pos x="21" y="3"/>
                </a:cxn>
                <a:cxn ang="0">
                  <a:pos x="26" y="12"/>
                </a:cxn>
                <a:cxn ang="0">
                  <a:pos x="24" y="22"/>
                </a:cxn>
                <a:cxn ang="0">
                  <a:pos x="17" y="19"/>
                </a:cxn>
                <a:cxn ang="0">
                  <a:pos x="17" y="12"/>
                </a:cxn>
              </a:cxnLst>
              <a:rect l="0" t="0" r="r" b="b"/>
              <a:pathLst>
                <a:path w="26" h="56">
                  <a:moveTo>
                    <a:pt x="17" y="12"/>
                  </a:moveTo>
                  <a:lnTo>
                    <a:pt x="13" y="10"/>
                  </a:lnTo>
                  <a:lnTo>
                    <a:pt x="12" y="22"/>
                  </a:lnTo>
                  <a:lnTo>
                    <a:pt x="18" y="25"/>
                  </a:lnTo>
                  <a:lnTo>
                    <a:pt x="23" y="34"/>
                  </a:lnTo>
                  <a:lnTo>
                    <a:pt x="21" y="51"/>
                  </a:lnTo>
                  <a:lnTo>
                    <a:pt x="15" y="56"/>
                  </a:lnTo>
                  <a:lnTo>
                    <a:pt x="4" y="54"/>
                  </a:lnTo>
                  <a:lnTo>
                    <a:pt x="0" y="45"/>
                  </a:lnTo>
                  <a:lnTo>
                    <a:pt x="1" y="36"/>
                  </a:lnTo>
                  <a:lnTo>
                    <a:pt x="10" y="37"/>
                  </a:lnTo>
                  <a:lnTo>
                    <a:pt x="9" y="45"/>
                  </a:lnTo>
                  <a:lnTo>
                    <a:pt x="13" y="46"/>
                  </a:lnTo>
                  <a:lnTo>
                    <a:pt x="15" y="34"/>
                  </a:lnTo>
                  <a:lnTo>
                    <a:pt x="7" y="33"/>
                  </a:lnTo>
                  <a:lnTo>
                    <a:pt x="3" y="23"/>
                  </a:lnTo>
                  <a:lnTo>
                    <a:pt x="6" y="6"/>
                  </a:lnTo>
                  <a:lnTo>
                    <a:pt x="12" y="0"/>
                  </a:lnTo>
                  <a:lnTo>
                    <a:pt x="21" y="3"/>
                  </a:lnTo>
                  <a:lnTo>
                    <a:pt x="26" y="12"/>
                  </a:lnTo>
                  <a:lnTo>
                    <a:pt x="24" y="22"/>
                  </a:lnTo>
                  <a:lnTo>
                    <a:pt x="17" y="19"/>
                  </a:lnTo>
                  <a:lnTo>
                    <a:pt x="17" y="12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686" name="Freeform 662"/>
            <p:cNvSpPr>
              <a:spLocks/>
            </p:cNvSpPr>
            <p:nvPr/>
          </p:nvSpPr>
          <p:spPr bwMode="auto">
            <a:xfrm>
              <a:off x="2167" y="1859"/>
              <a:ext cx="7" cy="35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33"/>
                </a:cxn>
                <a:cxn ang="0">
                  <a:pos x="4" y="35"/>
                </a:cxn>
                <a:cxn ang="0">
                  <a:pos x="7" y="0"/>
                </a:cxn>
                <a:cxn ang="0">
                  <a:pos x="4" y="0"/>
                </a:cxn>
              </a:cxnLst>
              <a:rect l="0" t="0" r="r" b="b"/>
              <a:pathLst>
                <a:path w="7" h="35">
                  <a:moveTo>
                    <a:pt x="4" y="0"/>
                  </a:moveTo>
                  <a:lnTo>
                    <a:pt x="0" y="33"/>
                  </a:lnTo>
                  <a:lnTo>
                    <a:pt x="4" y="35"/>
                  </a:lnTo>
                  <a:lnTo>
                    <a:pt x="7" y="0"/>
                  </a:lnTo>
                  <a:lnTo>
                    <a:pt x="4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687" name="Freeform 663"/>
            <p:cNvSpPr>
              <a:spLocks/>
            </p:cNvSpPr>
            <p:nvPr/>
          </p:nvSpPr>
          <p:spPr bwMode="auto">
            <a:xfrm>
              <a:off x="2159" y="1849"/>
              <a:ext cx="26" cy="54"/>
            </a:xfrm>
            <a:custGeom>
              <a:avLst/>
              <a:gdLst/>
              <a:ahLst/>
              <a:cxnLst>
                <a:cxn ang="0">
                  <a:pos x="9" y="0"/>
                </a:cxn>
                <a:cxn ang="0">
                  <a:pos x="19" y="1"/>
                </a:cxn>
                <a:cxn ang="0">
                  <a:pos x="26" y="10"/>
                </a:cxn>
                <a:cxn ang="0">
                  <a:pos x="20" y="48"/>
                </a:cxn>
                <a:cxn ang="0">
                  <a:pos x="14" y="54"/>
                </a:cxn>
                <a:cxn ang="0">
                  <a:pos x="5" y="53"/>
                </a:cxn>
                <a:cxn ang="0">
                  <a:pos x="0" y="45"/>
                </a:cxn>
                <a:cxn ang="0">
                  <a:pos x="3" y="6"/>
                </a:cxn>
                <a:cxn ang="0">
                  <a:pos x="9" y="0"/>
                </a:cxn>
              </a:cxnLst>
              <a:rect l="0" t="0" r="r" b="b"/>
              <a:pathLst>
                <a:path w="26" h="54">
                  <a:moveTo>
                    <a:pt x="9" y="0"/>
                  </a:moveTo>
                  <a:lnTo>
                    <a:pt x="19" y="1"/>
                  </a:lnTo>
                  <a:lnTo>
                    <a:pt x="26" y="10"/>
                  </a:lnTo>
                  <a:lnTo>
                    <a:pt x="20" y="48"/>
                  </a:lnTo>
                  <a:lnTo>
                    <a:pt x="14" y="54"/>
                  </a:lnTo>
                  <a:lnTo>
                    <a:pt x="5" y="53"/>
                  </a:lnTo>
                  <a:lnTo>
                    <a:pt x="0" y="45"/>
                  </a:lnTo>
                  <a:lnTo>
                    <a:pt x="3" y="6"/>
                  </a:lnTo>
                  <a:lnTo>
                    <a:pt x="9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688" name="Freeform 664"/>
            <p:cNvSpPr>
              <a:spLocks noEditPoints="1"/>
            </p:cNvSpPr>
            <p:nvPr/>
          </p:nvSpPr>
          <p:spPr bwMode="auto">
            <a:xfrm>
              <a:off x="2353" y="1839"/>
              <a:ext cx="50" cy="63"/>
            </a:xfrm>
            <a:custGeom>
              <a:avLst/>
              <a:gdLst/>
              <a:ahLst/>
              <a:cxnLst>
                <a:cxn ang="0">
                  <a:pos x="12" y="19"/>
                </a:cxn>
                <a:cxn ang="0">
                  <a:pos x="9" y="19"/>
                </a:cxn>
                <a:cxn ang="0">
                  <a:pos x="14" y="50"/>
                </a:cxn>
                <a:cxn ang="0">
                  <a:pos x="17" y="50"/>
                </a:cxn>
                <a:cxn ang="0">
                  <a:pos x="12" y="19"/>
                </a:cxn>
                <a:cxn ang="0">
                  <a:pos x="0" y="13"/>
                </a:cxn>
                <a:cxn ang="0">
                  <a:pos x="14" y="8"/>
                </a:cxn>
                <a:cxn ang="0">
                  <a:pos x="20" y="14"/>
                </a:cxn>
                <a:cxn ang="0">
                  <a:pos x="26" y="50"/>
                </a:cxn>
                <a:cxn ang="0">
                  <a:pos x="21" y="58"/>
                </a:cxn>
                <a:cxn ang="0">
                  <a:pos x="6" y="63"/>
                </a:cxn>
                <a:cxn ang="0">
                  <a:pos x="0" y="13"/>
                </a:cxn>
                <a:cxn ang="0">
                  <a:pos x="32" y="13"/>
                </a:cxn>
                <a:cxn ang="0">
                  <a:pos x="37" y="44"/>
                </a:cxn>
                <a:cxn ang="0">
                  <a:pos x="41" y="43"/>
                </a:cxn>
                <a:cxn ang="0">
                  <a:pos x="36" y="11"/>
                </a:cxn>
                <a:cxn ang="0">
                  <a:pos x="32" y="13"/>
                </a:cxn>
                <a:cxn ang="0">
                  <a:pos x="27" y="4"/>
                </a:cxn>
                <a:cxn ang="0">
                  <a:pos x="37" y="0"/>
                </a:cxn>
                <a:cxn ang="0">
                  <a:pos x="44" y="7"/>
                </a:cxn>
                <a:cxn ang="0">
                  <a:pos x="50" y="41"/>
                </a:cxn>
                <a:cxn ang="0">
                  <a:pos x="45" y="50"/>
                </a:cxn>
                <a:cxn ang="0">
                  <a:pos x="36" y="53"/>
                </a:cxn>
                <a:cxn ang="0">
                  <a:pos x="29" y="49"/>
                </a:cxn>
                <a:cxn ang="0">
                  <a:pos x="23" y="13"/>
                </a:cxn>
                <a:cxn ang="0">
                  <a:pos x="27" y="4"/>
                </a:cxn>
              </a:cxnLst>
              <a:rect l="0" t="0" r="r" b="b"/>
              <a:pathLst>
                <a:path w="50" h="63">
                  <a:moveTo>
                    <a:pt x="12" y="19"/>
                  </a:moveTo>
                  <a:lnTo>
                    <a:pt x="9" y="19"/>
                  </a:lnTo>
                  <a:lnTo>
                    <a:pt x="14" y="50"/>
                  </a:lnTo>
                  <a:lnTo>
                    <a:pt x="17" y="50"/>
                  </a:lnTo>
                  <a:lnTo>
                    <a:pt x="12" y="19"/>
                  </a:lnTo>
                  <a:close/>
                  <a:moveTo>
                    <a:pt x="0" y="13"/>
                  </a:moveTo>
                  <a:lnTo>
                    <a:pt x="14" y="8"/>
                  </a:lnTo>
                  <a:lnTo>
                    <a:pt x="20" y="14"/>
                  </a:lnTo>
                  <a:lnTo>
                    <a:pt x="26" y="50"/>
                  </a:lnTo>
                  <a:lnTo>
                    <a:pt x="21" y="58"/>
                  </a:lnTo>
                  <a:lnTo>
                    <a:pt x="6" y="63"/>
                  </a:lnTo>
                  <a:lnTo>
                    <a:pt x="0" y="13"/>
                  </a:lnTo>
                  <a:close/>
                  <a:moveTo>
                    <a:pt x="32" y="13"/>
                  </a:moveTo>
                  <a:lnTo>
                    <a:pt x="37" y="44"/>
                  </a:lnTo>
                  <a:lnTo>
                    <a:pt x="41" y="43"/>
                  </a:lnTo>
                  <a:lnTo>
                    <a:pt x="36" y="11"/>
                  </a:lnTo>
                  <a:lnTo>
                    <a:pt x="32" y="13"/>
                  </a:lnTo>
                  <a:close/>
                  <a:moveTo>
                    <a:pt x="27" y="4"/>
                  </a:moveTo>
                  <a:lnTo>
                    <a:pt x="37" y="0"/>
                  </a:lnTo>
                  <a:lnTo>
                    <a:pt x="44" y="7"/>
                  </a:lnTo>
                  <a:lnTo>
                    <a:pt x="50" y="41"/>
                  </a:lnTo>
                  <a:lnTo>
                    <a:pt x="45" y="50"/>
                  </a:lnTo>
                  <a:lnTo>
                    <a:pt x="36" y="53"/>
                  </a:lnTo>
                  <a:lnTo>
                    <a:pt x="29" y="49"/>
                  </a:lnTo>
                  <a:lnTo>
                    <a:pt x="23" y="13"/>
                  </a:lnTo>
                  <a:lnTo>
                    <a:pt x="27" y="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689" name="Freeform 665"/>
            <p:cNvSpPr>
              <a:spLocks/>
            </p:cNvSpPr>
            <p:nvPr/>
          </p:nvSpPr>
          <p:spPr bwMode="auto">
            <a:xfrm>
              <a:off x="2480" y="1799"/>
              <a:ext cx="28" cy="54"/>
            </a:xfrm>
            <a:custGeom>
              <a:avLst/>
              <a:gdLst/>
              <a:ahLst/>
              <a:cxnLst>
                <a:cxn ang="0">
                  <a:pos x="13" y="10"/>
                </a:cxn>
                <a:cxn ang="0">
                  <a:pos x="9" y="12"/>
                </a:cxn>
                <a:cxn ang="0">
                  <a:pos x="12" y="24"/>
                </a:cxn>
                <a:cxn ang="0">
                  <a:pos x="18" y="21"/>
                </a:cxn>
                <a:cxn ang="0">
                  <a:pos x="25" y="25"/>
                </a:cxn>
                <a:cxn ang="0">
                  <a:pos x="28" y="39"/>
                </a:cxn>
                <a:cxn ang="0">
                  <a:pos x="25" y="50"/>
                </a:cxn>
                <a:cxn ang="0">
                  <a:pos x="18" y="54"/>
                </a:cxn>
                <a:cxn ang="0">
                  <a:pos x="10" y="50"/>
                </a:cxn>
                <a:cxn ang="0">
                  <a:pos x="6" y="42"/>
                </a:cxn>
                <a:cxn ang="0">
                  <a:pos x="16" y="37"/>
                </a:cxn>
                <a:cxn ang="0">
                  <a:pos x="18" y="44"/>
                </a:cxn>
                <a:cxn ang="0">
                  <a:pos x="20" y="42"/>
                </a:cxn>
                <a:cxn ang="0">
                  <a:pos x="18" y="31"/>
                </a:cxn>
                <a:cxn ang="0">
                  <a:pos x="12" y="34"/>
                </a:cxn>
                <a:cxn ang="0">
                  <a:pos x="3" y="30"/>
                </a:cxn>
                <a:cxn ang="0">
                  <a:pos x="0" y="15"/>
                </a:cxn>
                <a:cxn ang="0">
                  <a:pos x="3" y="4"/>
                </a:cxn>
                <a:cxn ang="0">
                  <a:pos x="12" y="0"/>
                </a:cxn>
                <a:cxn ang="0">
                  <a:pos x="19" y="4"/>
                </a:cxn>
                <a:cxn ang="0">
                  <a:pos x="22" y="13"/>
                </a:cxn>
                <a:cxn ang="0">
                  <a:pos x="15" y="17"/>
                </a:cxn>
                <a:cxn ang="0">
                  <a:pos x="13" y="10"/>
                </a:cxn>
              </a:cxnLst>
              <a:rect l="0" t="0" r="r" b="b"/>
              <a:pathLst>
                <a:path w="28" h="54">
                  <a:moveTo>
                    <a:pt x="13" y="10"/>
                  </a:moveTo>
                  <a:lnTo>
                    <a:pt x="9" y="12"/>
                  </a:lnTo>
                  <a:lnTo>
                    <a:pt x="12" y="24"/>
                  </a:lnTo>
                  <a:lnTo>
                    <a:pt x="18" y="21"/>
                  </a:lnTo>
                  <a:lnTo>
                    <a:pt x="25" y="25"/>
                  </a:lnTo>
                  <a:lnTo>
                    <a:pt x="28" y="39"/>
                  </a:lnTo>
                  <a:lnTo>
                    <a:pt x="25" y="50"/>
                  </a:lnTo>
                  <a:lnTo>
                    <a:pt x="18" y="54"/>
                  </a:lnTo>
                  <a:lnTo>
                    <a:pt x="10" y="50"/>
                  </a:lnTo>
                  <a:lnTo>
                    <a:pt x="6" y="42"/>
                  </a:lnTo>
                  <a:lnTo>
                    <a:pt x="16" y="37"/>
                  </a:lnTo>
                  <a:lnTo>
                    <a:pt x="18" y="44"/>
                  </a:lnTo>
                  <a:lnTo>
                    <a:pt x="20" y="42"/>
                  </a:lnTo>
                  <a:lnTo>
                    <a:pt x="18" y="31"/>
                  </a:lnTo>
                  <a:lnTo>
                    <a:pt x="12" y="34"/>
                  </a:lnTo>
                  <a:lnTo>
                    <a:pt x="3" y="30"/>
                  </a:lnTo>
                  <a:lnTo>
                    <a:pt x="0" y="15"/>
                  </a:lnTo>
                  <a:lnTo>
                    <a:pt x="3" y="4"/>
                  </a:lnTo>
                  <a:lnTo>
                    <a:pt x="12" y="0"/>
                  </a:lnTo>
                  <a:lnTo>
                    <a:pt x="19" y="4"/>
                  </a:lnTo>
                  <a:lnTo>
                    <a:pt x="22" y="13"/>
                  </a:lnTo>
                  <a:lnTo>
                    <a:pt x="15" y="17"/>
                  </a:lnTo>
                  <a:lnTo>
                    <a:pt x="13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690" name="Freeform 666"/>
            <p:cNvSpPr>
              <a:spLocks/>
            </p:cNvSpPr>
            <p:nvPr/>
          </p:nvSpPr>
          <p:spPr bwMode="auto">
            <a:xfrm>
              <a:off x="2500" y="1783"/>
              <a:ext cx="31" cy="58"/>
            </a:xfrm>
            <a:custGeom>
              <a:avLst/>
              <a:gdLst/>
              <a:ahLst/>
              <a:cxnLst>
                <a:cxn ang="0">
                  <a:pos x="21" y="46"/>
                </a:cxn>
                <a:cxn ang="0">
                  <a:pos x="11" y="5"/>
                </a:cxn>
                <a:cxn ang="0">
                  <a:pos x="18" y="0"/>
                </a:cxn>
                <a:cxn ang="0">
                  <a:pos x="31" y="43"/>
                </a:cxn>
                <a:cxn ang="0">
                  <a:pos x="28" y="53"/>
                </a:cxn>
                <a:cxn ang="0">
                  <a:pos x="18" y="58"/>
                </a:cxn>
                <a:cxn ang="0">
                  <a:pos x="12" y="55"/>
                </a:cxn>
                <a:cxn ang="0">
                  <a:pos x="0" y="13"/>
                </a:cxn>
                <a:cxn ang="0">
                  <a:pos x="8" y="8"/>
                </a:cxn>
                <a:cxn ang="0">
                  <a:pos x="18" y="47"/>
                </a:cxn>
                <a:cxn ang="0">
                  <a:pos x="21" y="46"/>
                </a:cxn>
              </a:cxnLst>
              <a:rect l="0" t="0" r="r" b="b"/>
              <a:pathLst>
                <a:path w="31" h="58">
                  <a:moveTo>
                    <a:pt x="21" y="46"/>
                  </a:moveTo>
                  <a:lnTo>
                    <a:pt x="11" y="5"/>
                  </a:lnTo>
                  <a:lnTo>
                    <a:pt x="18" y="0"/>
                  </a:lnTo>
                  <a:lnTo>
                    <a:pt x="31" y="43"/>
                  </a:lnTo>
                  <a:lnTo>
                    <a:pt x="28" y="53"/>
                  </a:lnTo>
                  <a:lnTo>
                    <a:pt x="18" y="58"/>
                  </a:lnTo>
                  <a:lnTo>
                    <a:pt x="12" y="55"/>
                  </a:lnTo>
                  <a:lnTo>
                    <a:pt x="0" y="13"/>
                  </a:lnTo>
                  <a:lnTo>
                    <a:pt x="8" y="8"/>
                  </a:lnTo>
                  <a:lnTo>
                    <a:pt x="18" y="47"/>
                  </a:lnTo>
                  <a:lnTo>
                    <a:pt x="21" y="4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691" name="Freeform 667"/>
            <p:cNvSpPr>
              <a:spLocks/>
            </p:cNvSpPr>
            <p:nvPr/>
          </p:nvSpPr>
          <p:spPr bwMode="auto">
            <a:xfrm>
              <a:off x="2520" y="1773"/>
              <a:ext cx="31" cy="54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8" y="0"/>
                </a:cxn>
                <a:cxn ang="0">
                  <a:pos x="22" y="41"/>
                </a:cxn>
                <a:cxn ang="0">
                  <a:pos x="28" y="35"/>
                </a:cxn>
                <a:cxn ang="0">
                  <a:pos x="31" y="44"/>
                </a:cxn>
                <a:cxn ang="0">
                  <a:pos x="15" y="54"/>
                </a:cxn>
                <a:cxn ang="0">
                  <a:pos x="0" y="7"/>
                </a:cxn>
              </a:cxnLst>
              <a:rect l="0" t="0" r="r" b="b"/>
              <a:pathLst>
                <a:path w="31" h="54">
                  <a:moveTo>
                    <a:pt x="0" y="7"/>
                  </a:moveTo>
                  <a:lnTo>
                    <a:pt x="8" y="0"/>
                  </a:lnTo>
                  <a:lnTo>
                    <a:pt x="22" y="41"/>
                  </a:lnTo>
                  <a:lnTo>
                    <a:pt x="28" y="35"/>
                  </a:lnTo>
                  <a:lnTo>
                    <a:pt x="31" y="44"/>
                  </a:lnTo>
                  <a:lnTo>
                    <a:pt x="15" y="54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692" name="Freeform 668"/>
            <p:cNvSpPr>
              <a:spLocks/>
            </p:cNvSpPr>
            <p:nvPr/>
          </p:nvSpPr>
          <p:spPr bwMode="auto">
            <a:xfrm>
              <a:off x="2362" y="1858"/>
              <a:ext cx="8" cy="31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0" y="0"/>
                </a:cxn>
                <a:cxn ang="0">
                  <a:pos x="5" y="31"/>
                </a:cxn>
                <a:cxn ang="0">
                  <a:pos x="8" y="31"/>
                </a:cxn>
                <a:cxn ang="0">
                  <a:pos x="3" y="0"/>
                </a:cxn>
              </a:cxnLst>
              <a:rect l="0" t="0" r="r" b="b"/>
              <a:pathLst>
                <a:path w="8" h="31">
                  <a:moveTo>
                    <a:pt x="3" y="0"/>
                  </a:moveTo>
                  <a:lnTo>
                    <a:pt x="0" y="0"/>
                  </a:lnTo>
                  <a:lnTo>
                    <a:pt x="5" y="31"/>
                  </a:lnTo>
                  <a:lnTo>
                    <a:pt x="8" y="31"/>
                  </a:lnTo>
                  <a:lnTo>
                    <a:pt x="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693" name="Freeform 669"/>
            <p:cNvSpPr>
              <a:spLocks/>
            </p:cNvSpPr>
            <p:nvPr/>
          </p:nvSpPr>
          <p:spPr bwMode="auto">
            <a:xfrm>
              <a:off x="2353" y="1847"/>
              <a:ext cx="26" cy="55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14" y="0"/>
                </a:cxn>
                <a:cxn ang="0">
                  <a:pos x="20" y="6"/>
                </a:cxn>
                <a:cxn ang="0">
                  <a:pos x="26" y="42"/>
                </a:cxn>
                <a:cxn ang="0">
                  <a:pos x="21" y="50"/>
                </a:cxn>
                <a:cxn ang="0">
                  <a:pos x="6" y="55"/>
                </a:cxn>
                <a:cxn ang="0">
                  <a:pos x="0" y="5"/>
                </a:cxn>
              </a:cxnLst>
              <a:rect l="0" t="0" r="r" b="b"/>
              <a:pathLst>
                <a:path w="26" h="55">
                  <a:moveTo>
                    <a:pt x="0" y="5"/>
                  </a:moveTo>
                  <a:lnTo>
                    <a:pt x="14" y="0"/>
                  </a:lnTo>
                  <a:lnTo>
                    <a:pt x="20" y="6"/>
                  </a:lnTo>
                  <a:lnTo>
                    <a:pt x="26" y="42"/>
                  </a:lnTo>
                  <a:lnTo>
                    <a:pt x="21" y="50"/>
                  </a:lnTo>
                  <a:lnTo>
                    <a:pt x="6" y="55"/>
                  </a:lnTo>
                  <a:lnTo>
                    <a:pt x="0" y="5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694" name="Freeform 670"/>
            <p:cNvSpPr>
              <a:spLocks/>
            </p:cNvSpPr>
            <p:nvPr/>
          </p:nvSpPr>
          <p:spPr bwMode="auto">
            <a:xfrm>
              <a:off x="2385" y="1850"/>
              <a:ext cx="9" cy="33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5" y="33"/>
                </a:cxn>
                <a:cxn ang="0">
                  <a:pos x="9" y="32"/>
                </a:cxn>
                <a:cxn ang="0">
                  <a:pos x="4" y="0"/>
                </a:cxn>
                <a:cxn ang="0">
                  <a:pos x="0" y="2"/>
                </a:cxn>
              </a:cxnLst>
              <a:rect l="0" t="0" r="r" b="b"/>
              <a:pathLst>
                <a:path w="9" h="33">
                  <a:moveTo>
                    <a:pt x="0" y="2"/>
                  </a:moveTo>
                  <a:lnTo>
                    <a:pt x="5" y="33"/>
                  </a:lnTo>
                  <a:lnTo>
                    <a:pt x="9" y="32"/>
                  </a:lnTo>
                  <a:lnTo>
                    <a:pt x="4" y="0"/>
                  </a:lnTo>
                  <a:lnTo>
                    <a:pt x="0" y="2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695" name="Freeform 671"/>
            <p:cNvSpPr>
              <a:spLocks/>
            </p:cNvSpPr>
            <p:nvPr/>
          </p:nvSpPr>
          <p:spPr bwMode="auto">
            <a:xfrm>
              <a:off x="2376" y="1839"/>
              <a:ext cx="27" cy="53"/>
            </a:xfrm>
            <a:custGeom>
              <a:avLst/>
              <a:gdLst/>
              <a:ahLst/>
              <a:cxnLst>
                <a:cxn ang="0">
                  <a:pos x="4" y="4"/>
                </a:cxn>
                <a:cxn ang="0">
                  <a:pos x="14" y="0"/>
                </a:cxn>
                <a:cxn ang="0">
                  <a:pos x="21" y="7"/>
                </a:cxn>
                <a:cxn ang="0">
                  <a:pos x="27" y="41"/>
                </a:cxn>
                <a:cxn ang="0">
                  <a:pos x="22" y="50"/>
                </a:cxn>
                <a:cxn ang="0">
                  <a:pos x="13" y="53"/>
                </a:cxn>
                <a:cxn ang="0">
                  <a:pos x="6" y="49"/>
                </a:cxn>
                <a:cxn ang="0">
                  <a:pos x="0" y="13"/>
                </a:cxn>
                <a:cxn ang="0">
                  <a:pos x="4" y="4"/>
                </a:cxn>
              </a:cxnLst>
              <a:rect l="0" t="0" r="r" b="b"/>
              <a:pathLst>
                <a:path w="27" h="53">
                  <a:moveTo>
                    <a:pt x="4" y="4"/>
                  </a:moveTo>
                  <a:lnTo>
                    <a:pt x="14" y="0"/>
                  </a:lnTo>
                  <a:lnTo>
                    <a:pt x="21" y="7"/>
                  </a:lnTo>
                  <a:lnTo>
                    <a:pt x="27" y="41"/>
                  </a:lnTo>
                  <a:lnTo>
                    <a:pt x="22" y="50"/>
                  </a:lnTo>
                  <a:lnTo>
                    <a:pt x="13" y="53"/>
                  </a:lnTo>
                  <a:lnTo>
                    <a:pt x="6" y="49"/>
                  </a:lnTo>
                  <a:lnTo>
                    <a:pt x="0" y="13"/>
                  </a:lnTo>
                  <a:lnTo>
                    <a:pt x="4" y="4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696" name="Freeform 672"/>
            <p:cNvSpPr>
              <a:spLocks/>
            </p:cNvSpPr>
            <p:nvPr/>
          </p:nvSpPr>
          <p:spPr bwMode="auto">
            <a:xfrm>
              <a:off x="2480" y="1799"/>
              <a:ext cx="28" cy="54"/>
            </a:xfrm>
            <a:custGeom>
              <a:avLst/>
              <a:gdLst/>
              <a:ahLst/>
              <a:cxnLst>
                <a:cxn ang="0">
                  <a:pos x="13" y="10"/>
                </a:cxn>
                <a:cxn ang="0">
                  <a:pos x="9" y="12"/>
                </a:cxn>
                <a:cxn ang="0">
                  <a:pos x="12" y="24"/>
                </a:cxn>
                <a:cxn ang="0">
                  <a:pos x="18" y="21"/>
                </a:cxn>
                <a:cxn ang="0">
                  <a:pos x="25" y="25"/>
                </a:cxn>
                <a:cxn ang="0">
                  <a:pos x="28" y="39"/>
                </a:cxn>
                <a:cxn ang="0">
                  <a:pos x="25" y="50"/>
                </a:cxn>
                <a:cxn ang="0">
                  <a:pos x="18" y="54"/>
                </a:cxn>
                <a:cxn ang="0">
                  <a:pos x="10" y="50"/>
                </a:cxn>
                <a:cxn ang="0">
                  <a:pos x="6" y="42"/>
                </a:cxn>
                <a:cxn ang="0">
                  <a:pos x="16" y="37"/>
                </a:cxn>
                <a:cxn ang="0">
                  <a:pos x="18" y="44"/>
                </a:cxn>
                <a:cxn ang="0">
                  <a:pos x="20" y="42"/>
                </a:cxn>
                <a:cxn ang="0">
                  <a:pos x="18" y="31"/>
                </a:cxn>
                <a:cxn ang="0">
                  <a:pos x="12" y="34"/>
                </a:cxn>
                <a:cxn ang="0">
                  <a:pos x="3" y="30"/>
                </a:cxn>
                <a:cxn ang="0">
                  <a:pos x="0" y="15"/>
                </a:cxn>
                <a:cxn ang="0">
                  <a:pos x="3" y="4"/>
                </a:cxn>
                <a:cxn ang="0">
                  <a:pos x="12" y="0"/>
                </a:cxn>
                <a:cxn ang="0">
                  <a:pos x="19" y="4"/>
                </a:cxn>
                <a:cxn ang="0">
                  <a:pos x="22" y="13"/>
                </a:cxn>
                <a:cxn ang="0">
                  <a:pos x="15" y="17"/>
                </a:cxn>
                <a:cxn ang="0">
                  <a:pos x="13" y="10"/>
                </a:cxn>
              </a:cxnLst>
              <a:rect l="0" t="0" r="r" b="b"/>
              <a:pathLst>
                <a:path w="28" h="54">
                  <a:moveTo>
                    <a:pt x="13" y="10"/>
                  </a:moveTo>
                  <a:lnTo>
                    <a:pt x="9" y="12"/>
                  </a:lnTo>
                  <a:lnTo>
                    <a:pt x="12" y="24"/>
                  </a:lnTo>
                  <a:lnTo>
                    <a:pt x="18" y="21"/>
                  </a:lnTo>
                  <a:lnTo>
                    <a:pt x="25" y="25"/>
                  </a:lnTo>
                  <a:lnTo>
                    <a:pt x="28" y="39"/>
                  </a:lnTo>
                  <a:lnTo>
                    <a:pt x="25" y="50"/>
                  </a:lnTo>
                  <a:lnTo>
                    <a:pt x="18" y="54"/>
                  </a:lnTo>
                  <a:lnTo>
                    <a:pt x="10" y="50"/>
                  </a:lnTo>
                  <a:lnTo>
                    <a:pt x="6" y="42"/>
                  </a:lnTo>
                  <a:lnTo>
                    <a:pt x="16" y="37"/>
                  </a:lnTo>
                  <a:lnTo>
                    <a:pt x="18" y="44"/>
                  </a:lnTo>
                  <a:lnTo>
                    <a:pt x="20" y="42"/>
                  </a:lnTo>
                  <a:lnTo>
                    <a:pt x="18" y="31"/>
                  </a:lnTo>
                  <a:lnTo>
                    <a:pt x="12" y="34"/>
                  </a:lnTo>
                  <a:lnTo>
                    <a:pt x="3" y="30"/>
                  </a:lnTo>
                  <a:lnTo>
                    <a:pt x="0" y="15"/>
                  </a:lnTo>
                  <a:lnTo>
                    <a:pt x="3" y="4"/>
                  </a:lnTo>
                  <a:lnTo>
                    <a:pt x="12" y="0"/>
                  </a:lnTo>
                  <a:lnTo>
                    <a:pt x="19" y="4"/>
                  </a:lnTo>
                  <a:lnTo>
                    <a:pt x="22" y="13"/>
                  </a:lnTo>
                  <a:lnTo>
                    <a:pt x="15" y="17"/>
                  </a:lnTo>
                  <a:lnTo>
                    <a:pt x="13" y="1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697" name="Freeform 673"/>
            <p:cNvSpPr>
              <a:spLocks/>
            </p:cNvSpPr>
            <p:nvPr/>
          </p:nvSpPr>
          <p:spPr bwMode="auto">
            <a:xfrm>
              <a:off x="2500" y="1783"/>
              <a:ext cx="31" cy="58"/>
            </a:xfrm>
            <a:custGeom>
              <a:avLst/>
              <a:gdLst/>
              <a:ahLst/>
              <a:cxnLst>
                <a:cxn ang="0">
                  <a:pos x="21" y="46"/>
                </a:cxn>
                <a:cxn ang="0">
                  <a:pos x="11" y="5"/>
                </a:cxn>
                <a:cxn ang="0">
                  <a:pos x="18" y="0"/>
                </a:cxn>
                <a:cxn ang="0">
                  <a:pos x="31" y="43"/>
                </a:cxn>
                <a:cxn ang="0">
                  <a:pos x="28" y="53"/>
                </a:cxn>
                <a:cxn ang="0">
                  <a:pos x="18" y="58"/>
                </a:cxn>
                <a:cxn ang="0">
                  <a:pos x="12" y="55"/>
                </a:cxn>
                <a:cxn ang="0">
                  <a:pos x="0" y="13"/>
                </a:cxn>
                <a:cxn ang="0">
                  <a:pos x="8" y="8"/>
                </a:cxn>
                <a:cxn ang="0">
                  <a:pos x="18" y="47"/>
                </a:cxn>
                <a:cxn ang="0">
                  <a:pos x="21" y="46"/>
                </a:cxn>
              </a:cxnLst>
              <a:rect l="0" t="0" r="r" b="b"/>
              <a:pathLst>
                <a:path w="31" h="58">
                  <a:moveTo>
                    <a:pt x="21" y="46"/>
                  </a:moveTo>
                  <a:lnTo>
                    <a:pt x="11" y="5"/>
                  </a:lnTo>
                  <a:lnTo>
                    <a:pt x="18" y="0"/>
                  </a:lnTo>
                  <a:lnTo>
                    <a:pt x="31" y="43"/>
                  </a:lnTo>
                  <a:lnTo>
                    <a:pt x="28" y="53"/>
                  </a:lnTo>
                  <a:lnTo>
                    <a:pt x="18" y="58"/>
                  </a:lnTo>
                  <a:lnTo>
                    <a:pt x="12" y="55"/>
                  </a:lnTo>
                  <a:lnTo>
                    <a:pt x="0" y="13"/>
                  </a:lnTo>
                  <a:lnTo>
                    <a:pt x="8" y="8"/>
                  </a:lnTo>
                  <a:lnTo>
                    <a:pt x="18" y="47"/>
                  </a:lnTo>
                  <a:lnTo>
                    <a:pt x="21" y="46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698" name="Freeform 674"/>
            <p:cNvSpPr>
              <a:spLocks/>
            </p:cNvSpPr>
            <p:nvPr/>
          </p:nvSpPr>
          <p:spPr bwMode="auto">
            <a:xfrm>
              <a:off x="2520" y="1773"/>
              <a:ext cx="31" cy="54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8" y="0"/>
                </a:cxn>
                <a:cxn ang="0">
                  <a:pos x="22" y="41"/>
                </a:cxn>
                <a:cxn ang="0">
                  <a:pos x="28" y="35"/>
                </a:cxn>
                <a:cxn ang="0">
                  <a:pos x="31" y="44"/>
                </a:cxn>
                <a:cxn ang="0">
                  <a:pos x="15" y="54"/>
                </a:cxn>
                <a:cxn ang="0">
                  <a:pos x="0" y="7"/>
                </a:cxn>
              </a:cxnLst>
              <a:rect l="0" t="0" r="r" b="b"/>
              <a:pathLst>
                <a:path w="31" h="54">
                  <a:moveTo>
                    <a:pt x="0" y="7"/>
                  </a:moveTo>
                  <a:lnTo>
                    <a:pt x="8" y="0"/>
                  </a:lnTo>
                  <a:lnTo>
                    <a:pt x="22" y="41"/>
                  </a:lnTo>
                  <a:lnTo>
                    <a:pt x="28" y="35"/>
                  </a:lnTo>
                  <a:lnTo>
                    <a:pt x="31" y="44"/>
                  </a:lnTo>
                  <a:lnTo>
                    <a:pt x="15" y="54"/>
                  </a:lnTo>
                  <a:lnTo>
                    <a:pt x="0" y="7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699" name="Freeform 675"/>
            <p:cNvSpPr>
              <a:spLocks/>
            </p:cNvSpPr>
            <p:nvPr/>
          </p:nvSpPr>
          <p:spPr bwMode="auto">
            <a:xfrm>
              <a:off x="1978" y="1072"/>
              <a:ext cx="39" cy="37"/>
            </a:xfrm>
            <a:custGeom>
              <a:avLst/>
              <a:gdLst/>
              <a:ahLst/>
              <a:cxnLst>
                <a:cxn ang="0">
                  <a:pos x="21" y="26"/>
                </a:cxn>
                <a:cxn ang="0">
                  <a:pos x="18" y="29"/>
                </a:cxn>
                <a:cxn ang="0">
                  <a:pos x="16" y="31"/>
                </a:cxn>
                <a:cxn ang="0">
                  <a:pos x="14" y="33"/>
                </a:cxn>
                <a:cxn ang="0">
                  <a:pos x="8" y="37"/>
                </a:cxn>
                <a:cxn ang="0">
                  <a:pos x="9" y="35"/>
                </a:cxn>
                <a:cxn ang="0">
                  <a:pos x="10" y="33"/>
                </a:cxn>
                <a:cxn ang="0">
                  <a:pos x="12" y="30"/>
                </a:cxn>
                <a:cxn ang="0">
                  <a:pos x="15" y="23"/>
                </a:cxn>
                <a:cxn ang="0">
                  <a:pos x="12" y="21"/>
                </a:cxn>
                <a:cxn ang="0">
                  <a:pos x="10" y="20"/>
                </a:cxn>
                <a:cxn ang="0">
                  <a:pos x="7" y="18"/>
                </a:cxn>
                <a:cxn ang="0">
                  <a:pos x="0" y="15"/>
                </a:cxn>
                <a:cxn ang="0">
                  <a:pos x="3" y="15"/>
                </a:cxn>
                <a:cxn ang="0">
                  <a:pos x="6" y="15"/>
                </a:cxn>
                <a:cxn ang="0">
                  <a:pos x="9" y="15"/>
                </a:cxn>
                <a:cxn ang="0">
                  <a:pos x="16" y="15"/>
                </a:cxn>
                <a:cxn ang="0">
                  <a:pos x="16" y="12"/>
                </a:cxn>
                <a:cxn ang="0">
                  <a:pos x="16" y="10"/>
                </a:cxn>
                <a:cxn ang="0">
                  <a:pos x="17" y="7"/>
                </a:cxn>
                <a:cxn ang="0">
                  <a:pos x="19" y="0"/>
                </a:cxn>
                <a:cxn ang="0">
                  <a:pos x="20" y="2"/>
                </a:cxn>
                <a:cxn ang="0">
                  <a:pos x="21" y="4"/>
                </a:cxn>
                <a:cxn ang="0">
                  <a:pos x="22" y="8"/>
                </a:cxn>
                <a:cxn ang="0">
                  <a:pos x="24" y="15"/>
                </a:cxn>
                <a:cxn ang="0">
                  <a:pos x="26" y="15"/>
                </a:cxn>
                <a:cxn ang="0">
                  <a:pos x="29" y="15"/>
                </a:cxn>
                <a:cxn ang="0">
                  <a:pos x="32" y="15"/>
                </a:cxn>
                <a:cxn ang="0">
                  <a:pos x="39" y="14"/>
                </a:cxn>
                <a:cxn ang="0">
                  <a:pos x="36" y="16"/>
                </a:cxn>
                <a:cxn ang="0">
                  <a:pos x="34" y="17"/>
                </a:cxn>
                <a:cxn ang="0">
                  <a:pos x="31" y="19"/>
                </a:cxn>
                <a:cxn ang="0">
                  <a:pos x="25" y="23"/>
                </a:cxn>
                <a:cxn ang="0">
                  <a:pos x="27" y="25"/>
                </a:cxn>
                <a:cxn ang="0">
                  <a:pos x="28" y="26"/>
                </a:cxn>
                <a:cxn ang="0">
                  <a:pos x="29" y="30"/>
                </a:cxn>
                <a:cxn ang="0">
                  <a:pos x="31" y="36"/>
                </a:cxn>
                <a:cxn ang="0">
                  <a:pos x="29" y="34"/>
                </a:cxn>
                <a:cxn ang="0">
                  <a:pos x="28" y="33"/>
                </a:cxn>
                <a:cxn ang="0">
                  <a:pos x="26" y="31"/>
                </a:cxn>
                <a:cxn ang="0">
                  <a:pos x="21" y="26"/>
                </a:cxn>
              </a:cxnLst>
              <a:rect l="0" t="0" r="r" b="b"/>
              <a:pathLst>
                <a:path w="39" h="37">
                  <a:moveTo>
                    <a:pt x="21" y="26"/>
                  </a:moveTo>
                  <a:lnTo>
                    <a:pt x="18" y="29"/>
                  </a:lnTo>
                  <a:lnTo>
                    <a:pt x="16" y="31"/>
                  </a:lnTo>
                  <a:lnTo>
                    <a:pt x="14" y="33"/>
                  </a:lnTo>
                  <a:lnTo>
                    <a:pt x="8" y="37"/>
                  </a:lnTo>
                  <a:lnTo>
                    <a:pt x="9" y="35"/>
                  </a:lnTo>
                  <a:lnTo>
                    <a:pt x="10" y="33"/>
                  </a:lnTo>
                  <a:lnTo>
                    <a:pt x="12" y="30"/>
                  </a:lnTo>
                  <a:lnTo>
                    <a:pt x="15" y="23"/>
                  </a:lnTo>
                  <a:lnTo>
                    <a:pt x="12" y="21"/>
                  </a:lnTo>
                  <a:lnTo>
                    <a:pt x="10" y="20"/>
                  </a:lnTo>
                  <a:lnTo>
                    <a:pt x="7" y="18"/>
                  </a:lnTo>
                  <a:lnTo>
                    <a:pt x="0" y="15"/>
                  </a:lnTo>
                  <a:lnTo>
                    <a:pt x="3" y="15"/>
                  </a:lnTo>
                  <a:lnTo>
                    <a:pt x="6" y="15"/>
                  </a:lnTo>
                  <a:lnTo>
                    <a:pt x="9" y="15"/>
                  </a:lnTo>
                  <a:lnTo>
                    <a:pt x="16" y="15"/>
                  </a:lnTo>
                  <a:lnTo>
                    <a:pt x="16" y="12"/>
                  </a:lnTo>
                  <a:lnTo>
                    <a:pt x="16" y="10"/>
                  </a:lnTo>
                  <a:lnTo>
                    <a:pt x="17" y="7"/>
                  </a:lnTo>
                  <a:lnTo>
                    <a:pt x="19" y="0"/>
                  </a:lnTo>
                  <a:lnTo>
                    <a:pt x="20" y="2"/>
                  </a:lnTo>
                  <a:lnTo>
                    <a:pt x="21" y="4"/>
                  </a:lnTo>
                  <a:lnTo>
                    <a:pt x="22" y="8"/>
                  </a:lnTo>
                  <a:lnTo>
                    <a:pt x="24" y="15"/>
                  </a:lnTo>
                  <a:lnTo>
                    <a:pt x="26" y="15"/>
                  </a:lnTo>
                  <a:lnTo>
                    <a:pt x="29" y="15"/>
                  </a:lnTo>
                  <a:lnTo>
                    <a:pt x="32" y="15"/>
                  </a:lnTo>
                  <a:lnTo>
                    <a:pt x="39" y="14"/>
                  </a:lnTo>
                  <a:lnTo>
                    <a:pt x="36" y="16"/>
                  </a:lnTo>
                  <a:lnTo>
                    <a:pt x="34" y="17"/>
                  </a:lnTo>
                  <a:lnTo>
                    <a:pt x="31" y="19"/>
                  </a:lnTo>
                  <a:lnTo>
                    <a:pt x="25" y="23"/>
                  </a:lnTo>
                  <a:lnTo>
                    <a:pt x="27" y="25"/>
                  </a:lnTo>
                  <a:lnTo>
                    <a:pt x="28" y="26"/>
                  </a:lnTo>
                  <a:lnTo>
                    <a:pt x="29" y="30"/>
                  </a:lnTo>
                  <a:lnTo>
                    <a:pt x="31" y="36"/>
                  </a:lnTo>
                  <a:lnTo>
                    <a:pt x="29" y="34"/>
                  </a:lnTo>
                  <a:lnTo>
                    <a:pt x="28" y="33"/>
                  </a:lnTo>
                  <a:lnTo>
                    <a:pt x="26" y="31"/>
                  </a:lnTo>
                  <a:lnTo>
                    <a:pt x="21" y="26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700" name="Freeform 676"/>
            <p:cNvSpPr>
              <a:spLocks/>
            </p:cNvSpPr>
            <p:nvPr/>
          </p:nvSpPr>
          <p:spPr bwMode="auto">
            <a:xfrm>
              <a:off x="1978" y="1072"/>
              <a:ext cx="39" cy="37"/>
            </a:xfrm>
            <a:custGeom>
              <a:avLst/>
              <a:gdLst/>
              <a:ahLst/>
              <a:cxnLst>
                <a:cxn ang="0">
                  <a:pos x="21" y="26"/>
                </a:cxn>
                <a:cxn ang="0">
                  <a:pos x="21" y="26"/>
                </a:cxn>
                <a:cxn ang="0">
                  <a:pos x="18" y="29"/>
                </a:cxn>
                <a:cxn ang="0">
                  <a:pos x="16" y="31"/>
                </a:cxn>
                <a:cxn ang="0">
                  <a:pos x="14" y="33"/>
                </a:cxn>
                <a:cxn ang="0">
                  <a:pos x="8" y="37"/>
                </a:cxn>
                <a:cxn ang="0">
                  <a:pos x="8" y="37"/>
                </a:cxn>
                <a:cxn ang="0">
                  <a:pos x="9" y="35"/>
                </a:cxn>
                <a:cxn ang="0">
                  <a:pos x="10" y="33"/>
                </a:cxn>
                <a:cxn ang="0">
                  <a:pos x="12" y="30"/>
                </a:cxn>
                <a:cxn ang="0">
                  <a:pos x="15" y="23"/>
                </a:cxn>
                <a:cxn ang="0">
                  <a:pos x="15" y="23"/>
                </a:cxn>
                <a:cxn ang="0">
                  <a:pos x="12" y="21"/>
                </a:cxn>
                <a:cxn ang="0">
                  <a:pos x="10" y="20"/>
                </a:cxn>
                <a:cxn ang="0">
                  <a:pos x="7" y="18"/>
                </a:cxn>
                <a:cxn ang="0">
                  <a:pos x="0" y="15"/>
                </a:cxn>
                <a:cxn ang="0">
                  <a:pos x="0" y="15"/>
                </a:cxn>
                <a:cxn ang="0">
                  <a:pos x="3" y="15"/>
                </a:cxn>
                <a:cxn ang="0">
                  <a:pos x="6" y="15"/>
                </a:cxn>
                <a:cxn ang="0">
                  <a:pos x="9" y="15"/>
                </a:cxn>
                <a:cxn ang="0">
                  <a:pos x="16" y="15"/>
                </a:cxn>
                <a:cxn ang="0">
                  <a:pos x="16" y="15"/>
                </a:cxn>
                <a:cxn ang="0">
                  <a:pos x="16" y="12"/>
                </a:cxn>
                <a:cxn ang="0">
                  <a:pos x="16" y="10"/>
                </a:cxn>
                <a:cxn ang="0">
                  <a:pos x="17" y="7"/>
                </a:cxn>
                <a:cxn ang="0">
                  <a:pos x="19" y="0"/>
                </a:cxn>
                <a:cxn ang="0">
                  <a:pos x="19" y="0"/>
                </a:cxn>
                <a:cxn ang="0">
                  <a:pos x="20" y="2"/>
                </a:cxn>
                <a:cxn ang="0">
                  <a:pos x="21" y="4"/>
                </a:cxn>
                <a:cxn ang="0">
                  <a:pos x="22" y="8"/>
                </a:cxn>
                <a:cxn ang="0">
                  <a:pos x="24" y="15"/>
                </a:cxn>
                <a:cxn ang="0">
                  <a:pos x="24" y="15"/>
                </a:cxn>
                <a:cxn ang="0">
                  <a:pos x="26" y="15"/>
                </a:cxn>
                <a:cxn ang="0">
                  <a:pos x="29" y="15"/>
                </a:cxn>
                <a:cxn ang="0">
                  <a:pos x="32" y="15"/>
                </a:cxn>
                <a:cxn ang="0">
                  <a:pos x="39" y="14"/>
                </a:cxn>
                <a:cxn ang="0">
                  <a:pos x="39" y="14"/>
                </a:cxn>
                <a:cxn ang="0">
                  <a:pos x="36" y="16"/>
                </a:cxn>
                <a:cxn ang="0">
                  <a:pos x="34" y="17"/>
                </a:cxn>
                <a:cxn ang="0">
                  <a:pos x="31" y="19"/>
                </a:cxn>
                <a:cxn ang="0">
                  <a:pos x="25" y="23"/>
                </a:cxn>
                <a:cxn ang="0">
                  <a:pos x="25" y="23"/>
                </a:cxn>
                <a:cxn ang="0">
                  <a:pos x="27" y="25"/>
                </a:cxn>
                <a:cxn ang="0">
                  <a:pos x="28" y="26"/>
                </a:cxn>
                <a:cxn ang="0">
                  <a:pos x="29" y="30"/>
                </a:cxn>
                <a:cxn ang="0">
                  <a:pos x="31" y="36"/>
                </a:cxn>
                <a:cxn ang="0">
                  <a:pos x="31" y="36"/>
                </a:cxn>
                <a:cxn ang="0">
                  <a:pos x="29" y="34"/>
                </a:cxn>
                <a:cxn ang="0">
                  <a:pos x="28" y="33"/>
                </a:cxn>
                <a:cxn ang="0">
                  <a:pos x="26" y="31"/>
                </a:cxn>
                <a:cxn ang="0">
                  <a:pos x="21" y="26"/>
                </a:cxn>
              </a:cxnLst>
              <a:rect l="0" t="0" r="r" b="b"/>
              <a:pathLst>
                <a:path w="39" h="37">
                  <a:moveTo>
                    <a:pt x="21" y="26"/>
                  </a:moveTo>
                  <a:lnTo>
                    <a:pt x="21" y="26"/>
                  </a:lnTo>
                  <a:lnTo>
                    <a:pt x="18" y="29"/>
                  </a:lnTo>
                  <a:lnTo>
                    <a:pt x="16" y="31"/>
                  </a:lnTo>
                  <a:lnTo>
                    <a:pt x="14" y="33"/>
                  </a:lnTo>
                  <a:lnTo>
                    <a:pt x="8" y="37"/>
                  </a:lnTo>
                  <a:lnTo>
                    <a:pt x="9" y="35"/>
                  </a:lnTo>
                  <a:lnTo>
                    <a:pt x="10" y="33"/>
                  </a:lnTo>
                  <a:lnTo>
                    <a:pt x="12" y="30"/>
                  </a:lnTo>
                  <a:lnTo>
                    <a:pt x="15" y="23"/>
                  </a:lnTo>
                  <a:lnTo>
                    <a:pt x="12" y="21"/>
                  </a:lnTo>
                  <a:lnTo>
                    <a:pt x="10" y="20"/>
                  </a:lnTo>
                  <a:lnTo>
                    <a:pt x="7" y="18"/>
                  </a:lnTo>
                  <a:lnTo>
                    <a:pt x="0" y="15"/>
                  </a:lnTo>
                  <a:lnTo>
                    <a:pt x="3" y="15"/>
                  </a:lnTo>
                  <a:lnTo>
                    <a:pt x="6" y="15"/>
                  </a:lnTo>
                  <a:lnTo>
                    <a:pt x="9" y="15"/>
                  </a:lnTo>
                  <a:lnTo>
                    <a:pt x="16" y="15"/>
                  </a:lnTo>
                  <a:lnTo>
                    <a:pt x="16" y="12"/>
                  </a:lnTo>
                  <a:lnTo>
                    <a:pt x="16" y="10"/>
                  </a:lnTo>
                  <a:lnTo>
                    <a:pt x="17" y="7"/>
                  </a:lnTo>
                  <a:lnTo>
                    <a:pt x="19" y="0"/>
                  </a:lnTo>
                  <a:lnTo>
                    <a:pt x="20" y="2"/>
                  </a:lnTo>
                  <a:lnTo>
                    <a:pt x="21" y="4"/>
                  </a:lnTo>
                  <a:lnTo>
                    <a:pt x="22" y="8"/>
                  </a:lnTo>
                  <a:lnTo>
                    <a:pt x="24" y="15"/>
                  </a:lnTo>
                  <a:lnTo>
                    <a:pt x="26" y="15"/>
                  </a:lnTo>
                  <a:lnTo>
                    <a:pt x="29" y="15"/>
                  </a:lnTo>
                  <a:lnTo>
                    <a:pt x="32" y="15"/>
                  </a:lnTo>
                  <a:lnTo>
                    <a:pt x="39" y="14"/>
                  </a:lnTo>
                  <a:lnTo>
                    <a:pt x="36" y="16"/>
                  </a:lnTo>
                  <a:lnTo>
                    <a:pt x="34" y="17"/>
                  </a:lnTo>
                  <a:lnTo>
                    <a:pt x="31" y="19"/>
                  </a:lnTo>
                  <a:lnTo>
                    <a:pt x="25" y="23"/>
                  </a:lnTo>
                  <a:lnTo>
                    <a:pt x="27" y="25"/>
                  </a:lnTo>
                  <a:lnTo>
                    <a:pt x="28" y="26"/>
                  </a:lnTo>
                  <a:lnTo>
                    <a:pt x="29" y="30"/>
                  </a:lnTo>
                  <a:lnTo>
                    <a:pt x="31" y="36"/>
                  </a:lnTo>
                  <a:lnTo>
                    <a:pt x="29" y="34"/>
                  </a:lnTo>
                  <a:lnTo>
                    <a:pt x="28" y="33"/>
                  </a:lnTo>
                  <a:lnTo>
                    <a:pt x="26" y="31"/>
                  </a:lnTo>
                  <a:lnTo>
                    <a:pt x="21" y="26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701" name="Freeform 677"/>
            <p:cNvSpPr>
              <a:spLocks/>
            </p:cNvSpPr>
            <p:nvPr/>
          </p:nvSpPr>
          <p:spPr bwMode="auto">
            <a:xfrm>
              <a:off x="1978" y="1108"/>
              <a:ext cx="39" cy="39"/>
            </a:xfrm>
            <a:custGeom>
              <a:avLst/>
              <a:gdLst/>
              <a:ahLst/>
              <a:cxnLst>
                <a:cxn ang="0">
                  <a:pos x="21" y="27"/>
                </a:cxn>
                <a:cxn ang="0">
                  <a:pos x="18" y="29"/>
                </a:cxn>
                <a:cxn ang="0">
                  <a:pos x="16" y="31"/>
                </a:cxn>
                <a:cxn ang="0">
                  <a:pos x="14" y="33"/>
                </a:cxn>
                <a:cxn ang="0">
                  <a:pos x="8" y="39"/>
                </a:cxn>
                <a:cxn ang="0">
                  <a:pos x="9" y="35"/>
                </a:cxn>
                <a:cxn ang="0">
                  <a:pos x="10" y="32"/>
                </a:cxn>
                <a:cxn ang="0">
                  <a:pos x="12" y="29"/>
                </a:cxn>
                <a:cxn ang="0">
                  <a:pos x="15" y="23"/>
                </a:cxn>
                <a:cxn ang="0">
                  <a:pos x="12" y="22"/>
                </a:cxn>
                <a:cxn ang="0">
                  <a:pos x="10" y="20"/>
                </a:cxn>
                <a:cxn ang="0">
                  <a:pos x="7" y="18"/>
                </a:cxn>
                <a:cxn ang="0">
                  <a:pos x="0" y="15"/>
                </a:cxn>
                <a:cxn ang="0">
                  <a:pos x="3" y="15"/>
                </a:cxn>
                <a:cxn ang="0">
                  <a:pos x="6" y="15"/>
                </a:cxn>
                <a:cxn ang="0">
                  <a:pos x="9" y="16"/>
                </a:cxn>
                <a:cxn ang="0">
                  <a:pos x="16" y="17"/>
                </a:cxn>
                <a:cxn ang="0">
                  <a:pos x="16" y="14"/>
                </a:cxn>
                <a:cxn ang="0">
                  <a:pos x="16" y="12"/>
                </a:cxn>
                <a:cxn ang="0">
                  <a:pos x="17" y="8"/>
                </a:cxn>
                <a:cxn ang="0">
                  <a:pos x="19" y="0"/>
                </a:cxn>
                <a:cxn ang="0">
                  <a:pos x="20" y="3"/>
                </a:cxn>
                <a:cxn ang="0">
                  <a:pos x="21" y="6"/>
                </a:cxn>
                <a:cxn ang="0">
                  <a:pos x="22" y="10"/>
                </a:cxn>
                <a:cxn ang="0">
                  <a:pos x="24" y="17"/>
                </a:cxn>
                <a:cxn ang="0">
                  <a:pos x="26" y="16"/>
                </a:cxn>
                <a:cxn ang="0">
                  <a:pos x="29" y="15"/>
                </a:cxn>
                <a:cxn ang="0">
                  <a:pos x="32" y="15"/>
                </a:cxn>
                <a:cxn ang="0">
                  <a:pos x="39" y="14"/>
                </a:cxn>
                <a:cxn ang="0">
                  <a:pos x="36" y="16"/>
                </a:cxn>
                <a:cxn ang="0">
                  <a:pos x="34" y="17"/>
                </a:cxn>
                <a:cxn ang="0">
                  <a:pos x="31" y="19"/>
                </a:cxn>
                <a:cxn ang="0">
                  <a:pos x="25" y="23"/>
                </a:cxn>
                <a:cxn ang="0">
                  <a:pos x="27" y="25"/>
                </a:cxn>
                <a:cxn ang="0">
                  <a:pos x="28" y="27"/>
                </a:cxn>
                <a:cxn ang="0">
                  <a:pos x="29" y="31"/>
                </a:cxn>
                <a:cxn ang="0">
                  <a:pos x="31" y="38"/>
                </a:cxn>
                <a:cxn ang="0">
                  <a:pos x="29" y="35"/>
                </a:cxn>
                <a:cxn ang="0">
                  <a:pos x="28" y="33"/>
                </a:cxn>
                <a:cxn ang="0">
                  <a:pos x="26" y="31"/>
                </a:cxn>
                <a:cxn ang="0">
                  <a:pos x="21" y="27"/>
                </a:cxn>
              </a:cxnLst>
              <a:rect l="0" t="0" r="r" b="b"/>
              <a:pathLst>
                <a:path w="39" h="39">
                  <a:moveTo>
                    <a:pt x="21" y="27"/>
                  </a:moveTo>
                  <a:lnTo>
                    <a:pt x="18" y="29"/>
                  </a:lnTo>
                  <a:lnTo>
                    <a:pt x="16" y="31"/>
                  </a:lnTo>
                  <a:lnTo>
                    <a:pt x="14" y="33"/>
                  </a:lnTo>
                  <a:lnTo>
                    <a:pt x="8" y="39"/>
                  </a:lnTo>
                  <a:lnTo>
                    <a:pt x="9" y="35"/>
                  </a:lnTo>
                  <a:lnTo>
                    <a:pt x="10" y="32"/>
                  </a:lnTo>
                  <a:lnTo>
                    <a:pt x="12" y="29"/>
                  </a:lnTo>
                  <a:lnTo>
                    <a:pt x="15" y="23"/>
                  </a:lnTo>
                  <a:lnTo>
                    <a:pt x="12" y="22"/>
                  </a:lnTo>
                  <a:lnTo>
                    <a:pt x="10" y="20"/>
                  </a:lnTo>
                  <a:lnTo>
                    <a:pt x="7" y="18"/>
                  </a:lnTo>
                  <a:lnTo>
                    <a:pt x="0" y="15"/>
                  </a:lnTo>
                  <a:lnTo>
                    <a:pt x="3" y="15"/>
                  </a:lnTo>
                  <a:lnTo>
                    <a:pt x="6" y="15"/>
                  </a:lnTo>
                  <a:lnTo>
                    <a:pt x="9" y="16"/>
                  </a:lnTo>
                  <a:lnTo>
                    <a:pt x="16" y="17"/>
                  </a:lnTo>
                  <a:lnTo>
                    <a:pt x="16" y="14"/>
                  </a:lnTo>
                  <a:lnTo>
                    <a:pt x="16" y="12"/>
                  </a:lnTo>
                  <a:lnTo>
                    <a:pt x="17" y="8"/>
                  </a:lnTo>
                  <a:lnTo>
                    <a:pt x="19" y="0"/>
                  </a:lnTo>
                  <a:lnTo>
                    <a:pt x="20" y="3"/>
                  </a:lnTo>
                  <a:lnTo>
                    <a:pt x="21" y="6"/>
                  </a:lnTo>
                  <a:lnTo>
                    <a:pt x="22" y="10"/>
                  </a:lnTo>
                  <a:lnTo>
                    <a:pt x="24" y="17"/>
                  </a:lnTo>
                  <a:lnTo>
                    <a:pt x="26" y="16"/>
                  </a:lnTo>
                  <a:lnTo>
                    <a:pt x="29" y="15"/>
                  </a:lnTo>
                  <a:lnTo>
                    <a:pt x="32" y="15"/>
                  </a:lnTo>
                  <a:lnTo>
                    <a:pt x="39" y="14"/>
                  </a:lnTo>
                  <a:lnTo>
                    <a:pt x="36" y="16"/>
                  </a:lnTo>
                  <a:lnTo>
                    <a:pt x="34" y="17"/>
                  </a:lnTo>
                  <a:lnTo>
                    <a:pt x="31" y="19"/>
                  </a:lnTo>
                  <a:lnTo>
                    <a:pt x="25" y="23"/>
                  </a:lnTo>
                  <a:lnTo>
                    <a:pt x="27" y="25"/>
                  </a:lnTo>
                  <a:lnTo>
                    <a:pt x="28" y="27"/>
                  </a:lnTo>
                  <a:lnTo>
                    <a:pt x="29" y="31"/>
                  </a:lnTo>
                  <a:lnTo>
                    <a:pt x="31" y="38"/>
                  </a:lnTo>
                  <a:lnTo>
                    <a:pt x="29" y="35"/>
                  </a:lnTo>
                  <a:lnTo>
                    <a:pt x="28" y="33"/>
                  </a:lnTo>
                  <a:lnTo>
                    <a:pt x="26" y="31"/>
                  </a:lnTo>
                  <a:lnTo>
                    <a:pt x="21" y="27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702" name="Freeform 678"/>
            <p:cNvSpPr>
              <a:spLocks/>
            </p:cNvSpPr>
            <p:nvPr/>
          </p:nvSpPr>
          <p:spPr bwMode="auto">
            <a:xfrm>
              <a:off x="1978" y="1108"/>
              <a:ext cx="39" cy="39"/>
            </a:xfrm>
            <a:custGeom>
              <a:avLst/>
              <a:gdLst/>
              <a:ahLst/>
              <a:cxnLst>
                <a:cxn ang="0">
                  <a:pos x="21" y="27"/>
                </a:cxn>
                <a:cxn ang="0">
                  <a:pos x="21" y="27"/>
                </a:cxn>
                <a:cxn ang="0">
                  <a:pos x="18" y="29"/>
                </a:cxn>
                <a:cxn ang="0">
                  <a:pos x="16" y="31"/>
                </a:cxn>
                <a:cxn ang="0">
                  <a:pos x="14" y="33"/>
                </a:cxn>
                <a:cxn ang="0">
                  <a:pos x="8" y="39"/>
                </a:cxn>
                <a:cxn ang="0">
                  <a:pos x="8" y="39"/>
                </a:cxn>
                <a:cxn ang="0">
                  <a:pos x="9" y="35"/>
                </a:cxn>
                <a:cxn ang="0">
                  <a:pos x="10" y="32"/>
                </a:cxn>
                <a:cxn ang="0">
                  <a:pos x="12" y="29"/>
                </a:cxn>
                <a:cxn ang="0">
                  <a:pos x="15" y="23"/>
                </a:cxn>
                <a:cxn ang="0">
                  <a:pos x="15" y="23"/>
                </a:cxn>
                <a:cxn ang="0">
                  <a:pos x="12" y="22"/>
                </a:cxn>
                <a:cxn ang="0">
                  <a:pos x="10" y="20"/>
                </a:cxn>
                <a:cxn ang="0">
                  <a:pos x="7" y="18"/>
                </a:cxn>
                <a:cxn ang="0">
                  <a:pos x="0" y="15"/>
                </a:cxn>
                <a:cxn ang="0">
                  <a:pos x="0" y="15"/>
                </a:cxn>
                <a:cxn ang="0">
                  <a:pos x="3" y="15"/>
                </a:cxn>
                <a:cxn ang="0">
                  <a:pos x="6" y="15"/>
                </a:cxn>
                <a:cxn ang="0">
                  <a:pos x="9" y="16"/>
                </a:cxn>
                <a:cxn ang="0">
                  <a:pos x="16" y="17"/>
                </a:cxn>
                <a:cxn ang="0">
                  <a:pos x="16" y="17"/>
                </a:cxn>
                <a:cxn ang="0">
                  <a:pos x="16" y="14"/>
                </a:cxn>
                <a:cxn ang="0">
                  <a:pos x="16" y="12"/>
                </a:cxn>
                <a:cxn ang="0">
                  <a:pos x="17" y="8"/>
                </a:cxn>
                <a:cxn ang="0">
                  <a:pos x="19" y="0"/>
                </a:cxn>
                <a:cxn ang="0">
                  <a:pos x="19" y="0"/>
                </a:cxn>
                <a:cxn ang="0">
                  <a:pos x="20" y="3"/>
                </a:cxn>
                <a:cxn ang="0">
                  <a:pos x="21" y="6"/>
                </a:cxn>
                <a:cxn ang="0">
                  <a:pos x="22" y="10"/>
                </a:cxn>
                <a:cxn ang="0">
                  <a:pos x="24" y="17"/>
                </a:cxn>
                <a:cxn ang="0">
                  <a:pos x="24" y="17"/>
                </a:cxn>
                <a:cxn ang="0">
                  <a:pos x="26" y="16"/>
                </a:cxn>
                <a:cxn ang="0">
                  <a:pos x="29" y="15"/>
                </a:cxn>
                <a:cxn ang="0">
                  <a:pos x="32" y="15"/>
                </a:cxn>
                <a:cxn ang="0">
                  <a:pos x="39" y="14"/>
                </a:cxn>
                <a:cxn ang="0">
                  <a:pos x="39" y="14"/>
                </a:cxn>
                <a:cxn ang="0">
                  <a:pos x="36" y="16"/>
                </a:cxn>
                <a:cxn ang="0">
                  <a:pos x="34" y="17"/>
                </a:cxn>
                <a:cxn ang="0">
                  <a:pos x="31" y="19"/>
                </a:cxn>
                <a:cxn ang="0">
                  <a:pos x="25" y="23"/>
                </a:cxn>
                <a:cxn ang="0">
                  <a:pos x="25" y="23"/>
                </a:cxn>
                <a:cxn ang="0">
                  <a:pos x="27" y="25"/>
                </a:cxn>
                <a:cxn ang="0">
                  <a:pos x="28" y="27"/>
                </a:cxn>
                <a:cxn ang="0">
                  <a:pos x="29" y="31"/>
                </a:cxn>
                <a:cxn ang="0">
                  <a:pos x="31" y="38"/>
                </a:cxn>
                <a:cxn ang="0">
                  <a:pos x="31" y="38"/>
                </a:cxn>
                <a:cxn ang="0">
                  <a:pos x="29" y="35"/>
                </a:cxn>
                <a:cxn ang="0">
                  <a:pos x="28" y="33"/>
                </a:cxn>
                <a:cxn ang="0">
                  <a:pos x="26" y="31"/>
                </a:cxn>
                <a:cxn ang="0">
                  <a:pos x="21" y="27"/>
                </a:cxn>
              </a:cxnLst>
              <a:rect l="0" t="0" r="r" b="b"/>
              <a:pathLst>
                <a:path w="39" h="39">
                  <a:moveTo>
                    <a:pt x="21" y="27"/>
                  </a:moveTo>
                  <a:lnTo>
                    <a:pt x="21" y="27"/>
                  </a:lnTo>
                  <a:lnTo>
                    <a:pt x="18" y="29"/>
                  </a:lnTo>
                  <a:lnTo>
                    <a:pt x="16" y="31"/>
                  </a:lnTo>
                  <a:lnTo>
                    <a:pt x="14" y="33"/>
                  </a:lnTo>
                  <a:lnTo>
                    <a:pt x="8" y="39"/>
                  </a:lnTo>
                  <a:lnTo>
                    <a:pt x="9" y="35"/>
                  </a:lnTo>
                  <a:lnTo>
                    <a:pt x="10" y="32"/>
                  </a:lnTo>
                  <a:lnTo>
                    <a:pt x="12" y="29"/>
                  </a:lnTo>
                  <a:lnTo>
                    <a:pt x="15" y="23"/>
                  </a:lnTo>
                  <a:lnTo>
                    <a:pt x="12" y="22"/>
                  </a:lnTo>
                  <a:lnTo>
                    <a:pt x="10" y="20"/>
                  </a:lnTo>
                  <a:lnTo>
                    <a:pt x="7" y="18"/>
                  </a:lnTo>
                  <a:lnTo>
                    <a:pt x="0" y="15"/>
                  </a:lnTo>
                  <a:lnTo>
                    <a:pt x="3" y="15"/>
                  </a:lnTo>
                  <a:lnTo>
                    <a:pt x="6" y="15"/>
                  </a:lnTo>
                  <a:lnTo>
                    <a:pt x="9" y="16"/>
                  </a:lnTo>
                  <a:lnTo>
                    <a:pt x="16" y="17"/>
                  </a:lnTo>
                  <a:lnTo>
                    <a:pt x="16" y="14"/>
                  </a:lnTo>
                  <a:lnTo>
                    <a:pt x="16" y="12"/>
                  </a:lnTo>
                  <a:lnTo>
                    <a:pt x="17" y="8"/>
                  </a:lnTo>
                  <a:lnTo>
                    <a:pt x="19" y="0"/>
                  </a:lnTo>
                  <a:lnTo>
                    <a:pt x="20" y="3"/>
                  </a:lnTo>
                  <a:lnTo>
                    <a:pt x="21" y="6"/>
                  </a:lnTo>
                  <a:lnTo>
                    <a:pt x="22" y="10"/>
                  </a:lnTo>
                  <a:lnTo>
                    <a:pt x="24" y="17"/>
                  </a:lnTo>
                  <a:lnTo>
                    <a:pt x="26" y="16"/>
                  </a:lnTo>
                  <a:lnTo>
                    <a:pt x="29" y="15"/>
                  </a:lnTo>
                  <a:lnTo>
                    <a:pt x="32" y="15"/>
                  </a:lnTo>
                  <a:lnTo>
                    <a:pt x="39" y="14"/>
                  </a:lnTo>
                  <a:lnTo>
                    <a:pt x="36" y="16"/>
                  </a:lnTo>
                  <a:lnTo>
                    <a:pt x="34" y="17"/>
                  </a:lnTo>
                  <a:lnTo>
                    <a:pt x="31" y="19"/>
                  </a:lnTo>
                  <a:lnTo>
                    <a:pt x="25" y="23"/>
                  </a:lnTo>
                  <a:lnTo>
                    <a:pt x="27" y="25"/>
                  </a:lnTo>
                  <a:lnTo>
                    <a:pt x="28" y="27"/>
                  </a:lnTo>
                  <a:lnTo>
                    <a:pt x="29" y="31"/>
                  </a:lnTo>
                  <a:lnTo>
                    <a:pt x="31" y="38"/>
                  </a:lnTo>
                  <a:lnTo>
                    <a:pt x="29" y="35"/>
                  </a:lnTo>
                  <a:lnTo>
                    <a:pt x="28" y="33"/>
                  </a:lnTo>
                  <a:lnTo>
                    <a:pt x="26" y="31"/>
                  </a:lnTo>
                  <a:lnTo>
                    <a:pt x="21" y="27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703" name="Freeform 679"/>
            <p:cNvSpPr>
              <a:spLocks/>
            </p:cNvSpPr>
            <p:nvPr/>
          </p:nvSpPr>
          <p:spPr bwMode="auto">
            <a:xfrm>
              <a:off x="1978" y="1147"/>
              <a:ext cx="39" cy="37"/>
            </a:xfrm>
            <a:custGeom>
              <a:avLst/>
              <a:gdLst/>
              <a:ahLst/>
              <a:cxnLst>
                <a:cxn ang="0">
                  <a:pos x="21" y="26"/>
                </a:cxn>
                <a:cxn ang="0">
                  <a:pos x="18" y="28"/>
                </a:cxn>
                <a:cxn ang="0">
                  <a:pos x="16" y="30"/>
                </a:cxn>
                <a:cxn ang="0">
                  <a:pos x="14" y="32"/>
                </a:cxn>
                <a:cxn ang="0">
                  <a:pos x="8" y="37"/>
                </a:cxn>
                <a:cxn ang="0">
                  <a:pos x="9" y="34"/>
                </a:cxn>
                <a:cxn ang="0">
                  <a:pos x="10" y="31"/>
                </a:cxn>
                <a:cxn ang="0">
                  <a:pos x="12" y="28"/>
                </a:cxn>
                <a:cxn ang="0">
                  <a:pos x="15" y="22"/>
                </a:cxn>
                <a:cxn ang="0">
                  <a:pos x="12" y="21"/>
                </a:cxn>
                <a:cxn ang="0">
                  <a:pos x="10" y="19"/>
                </a:cxn>
                <a:cxn ang="0">
                  <a:pos x="7" y="17"/>
                </a:cxn>
                <a:cxn ang="0">
                  <a:pos x="0" y="14"/>
                </a:cxn>
                <a:cxn ang="0">
                  <a:pos x="3" y="14"/>
                </a:cxn>
                <a:cxn ang="0">
                  <a:pos x="6" y="14"/>
                </a:cxn>
                <a:cxn ang="0">
                  <a:pos x="9" y="14"/>
                </a:cxn>
                <a:cxn ang="0">
                  <a:pos x="16" y="15"/>
                </a:cxn>
                <a:cxn ang="0">
                  <a:pos x="16" y="13"/>
                </a:cxn>
                <a:cxn ang="0">
                  <a:pos x="16" y="10"/>
                </a:cxn>
                <a:cxn ang="0">
                  <a:pos x="17" y="7"/>
                </a:cxn>
                <a:cxn ang="0">
                  <a:pos x="19" y="0"/>
                </a:cxn>
                <a:cxn ang="0">
                  <a:pos x="20" y="3"/>
                </a:cxn>
                <a:cxn ang="0">
                  <a:pos x="20" y="5"/>
                </a:cxn>
                <a:cxn ang="0">
                  <a:pos x="21" y="8"/>
                </a:cxn>
                <a:cxn ang="0">
                  <a:pos x="24" y="15"/>
                </a:cxn>
                <a:cxn ang="0">
                  <a:pos x="26" y="14"/>
                </a:cxn>
                <a:cxn ang="0">
                  <a:pos x="29" y="14"/>
                </a:cxn>
                <a:cxn ang="0">
                  <a:pos x="32" y="13"/>
                </a:cxn>
                <a:cxn ang="0">
                  <a:pos x="39" y="12"/>
                </a:cxn>
                <a:cxn ang="0">
                  <a:pos x="36" y="14"/>
                </a:cxn>
                <a:cxn ang="0">
                  <a:pos x="34" y="15"/>
                </a:cxn>
                <a:cxn ang="0">
                  <a:pos x="31" y="17"/>
                </a:cxn>
                <a:cxn ang="0">
                  <a:pos x="25" y="22"/>
                </a:cxn>
                <a:cxn ang="0">
                  <a:pos x="27" y="24"/>
                </a:cxn>
                <a:cxn ang="0">
                  <a:pos x="28" y="26"/>
                </a:cxn>
                <a:cxn ang="0">
                  <a:pos x="29" y="29"/>
                </a:cxn>
                <a:cxn ang="0">
                  <a:pos x="31" y="35"/>
                </a:cxn>
                <a:cxn ang="0">
                  <a:pos x="29" y="33"/>
                </a:cxn>
                <a:cxn ang="0">
                  <a:pos x="28" y="32"/>
                </a:cxn>
                <a:cxn ang="0">
                  <a:pos x="26" y="30"/>
                </a:cxn>
                <a:cxn ang="0">
                  <a:pos x="21" y="26"/>
                </a:cxn>
              </a:cxnLst>
              <a:rect l="0" t="0" r="r" b="b"/>
              <a:pathLst>
                <a:path w="39" h="37">
                  <a:moveTo>
                    <a:pt x="21" y="26"/>
                  </a:moveTo>
                  <a:lnTo>
                    <a:pt x="18" y="28"/>
                  </a:lnTo>
                  <a:lnTo>
                    <a:pt x="16" y="30"/>
                  </a:lnTo>
                  <a:lnTo>
                    <a:pt x="14" y="32"/>
                  </a:lnTo>
                  <a:lnTo>
                    <a:pt x="8" y="37"/>
                  </a:lnTo>
                  <a:lnTo>
                    <a:pt x="9" y="34"/>
                  </a:lnTo>
                  <a:lnTo>
                    <a:pt x="10" y="31"/>
                  </a:lnTo>
                  <a:lnTo>
                    <a:pt x="12" y="28"/>
                  </a:lnTo>
                  <a:lnTo>
                    <a:pt x="15" y="22"/>
                  </a:lnTo>
                  <a:lnTo>
                    <a:pt x="12" y="21"/>
                  </a:lnTo>
                  <a:lnTo>
                    <a:pt x="10" y="19"/>
                  </a:lnTo>
                  <a:lnTo>
                    <a:pt x="7" y="17"/>
                  </a:lnTo>
                  <a:lnTo>
                    <a:pt x="0" y="14"/>
                  </a:lnTo>
                  <a:lnTo>
                    <a:pt x="3" y="14"/>
                  </a:lnTo>
                  <a:lnTo>
                    <a:pt x="6" y="14"/>
                  </a:lnTo>
                  <a:lnTo>
                    <a:pt x="9" y="14"/>
                  </a:lnTo>
                  <a:lnTo>
                    <a:pt x="16" y="15"/>
                  </a:lnTo>
                  <a:lnTo>
                    <a:pt x="16" y="13"/>
                  </a:lnTo>
                  <a:lnTo>
                    <a:pt x="16" y="10"/>
                  </a:lnTo>
                  <a:lnTo>
                    <a:pt x="17" y="7"/>
                  </a:lnTo>
                  <a:lnTo>
                    <a:pt x="19" y="0"/>
                  </a:lnTo>
                  <a:lnTo>
                    <a:pt x="20" y="3"/>
                  </a:lnTo>
                  <a:lnTo>
                    <a:pt x="20" y="5"/>
                  </a:lnTo>
                  <a:lnTo>
                    <a:pt x="21" y="8"/>
                  </a:lnTo>
                  <a:lnTo>
                    <a:pt x="24" y="15"/>
                  </a:lnTo>
                  <a:lnTo>
                    <a:pt x="26" y="14"/>
                  </a:lnTo>
                  <a:lnTo>
                    <a:pt x="29" y="14"/>
                  </a:lnTo>
                  <a:lnTo>
                    <a:pt x="32" y="13"/>
                  </a:lnTo>
                  <a:lnTo>
                    <a:pt x="39" y="12"/>
                  </a:lnTo>
                  <a:lnTo>
                    <a:pt x="36" y="14"/>
                  </a:lnTo>
                  <a:lnTo>
                    <a:pt x="34" y="15"/>
                  </a:lnTo>
                  <a:lnTo>
                    <a:pt x="31" y="17"/>
                  </a:lnTo>
                  <a:lnTo>
                    <a:pt x="25" y="22"/>
                  </a:lnTo>
                  <a:lnTo>
                    <a:pt x="27" y="24"/>
                  </a:lnTo>
                  <a:lnTo>
                    <a:pt x="28" y="26"/>
                  </a:lnTo>
                  <a:lnTo>
                    <a:pt x="29" y="29"/>
                  </a:lnTo>
                  <a:lnTo>
                    <a:pt x="31" y="35"/>
                  </a:lnTo>
                  <a:lnTo>
                    <a:pt x="29" y="33"/>
                  </a:lnTo>
                  <a:lnTo>
                    <a:pt x="28" y="32"/>
                  </a:lnTo>
                  <a:lnTo>
                    <a:pt x="26" y="30"/>
                  </a:lnTo>
                  <a:lnTo>
                    <a:pt x="21" y="26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704" name="Freeform 680"/>
            <p:cNvSpPr>
              <a:spLocks/>
            </p:cNvSpPr>
            <p:nvPr/>
          </p:nvSpPr>
          <p:spPr bwMode="auto">
            <a:xfrm>
              <a:off x="1978" y="1147"/>
              <a:ext cx="39" cy="37"/>
            </a:xfrm>
            <a:custGeom>
              <a:avLst/>
              <a:gdLst/>
              <a:ahLst/>
              <a:cxnLst>
                <a:cxn ang="0">
                  <a:pos x="21" y="26"/>
                </a:cxn>
                <a:cxn ang="0">
                  <a:pos x="21" y="26"/>
                </a:cxn>
                <a:cxn ang="0">
                  <a:pos x="18" y="28"/>
                </a:cxn>
                <a:cxn ang="0">
                  <a:pos x="16" y="30"/>
                </a:cxn>
                <a:cxn ang="0">
                  <a:pos x="14" y="32"/>
                </a:cxn>
                <a:cxn ang="0">
                  <a:pos x="8" y="37"/>
                </a:cxn>
                <a:cxn ang="0">
                  <a:pos x="8" y="37"/>
                </a:cxn>
                <a:cxn ang="0">
                  <a:pos x="9" y="34"/>
                </a:cxn>
                <a:cxn ang="0">
                  <a:pos x="10" y="31"/>
                </a:cxn>
                <a:cxn ang="0">
                  <a:pos x="12" y="28"/>
                </a:cxn>
                <a:cxn ang="0">
                  <a:pos x="15" y="22"/>
                </a:cxn>
                <a:cxn ang="0">
                  <a:pos x="15" y="22"/>
                </a:cxn>
                <a:cxn ang="0">
                  <a:pos x="12" y="21"/>
                </a:cxn>
                <a:cxn ang="0">
                  <a:pos x="10" y="19"/>
                </a:cxn>
                <a:cxn ang="0">
                  <a:pos x="7" y="17"/>
                </a:cxn>
                <a:cxn ang="0">
                  <a:pos x="0" y="14"/>
                </a:cxn>
                <a:cxn ang="0">
                  <a:pos x="0" y="14"/>
                </a:cxn>
                <a:cxn ang="0">
                  <a:pos x="3" y="14"/>
                </a:cxn>
                <a:cxn ang="0">
                  <a:pos x="6" y="14"/>
                </a:cxn>
                <a:cxn ang="0">
                  <a:pos x="9" y="14"/>
                </a:cxn>
                <a:cxn ang="0">
                  <a:pos x="16" y="15"/>
                </a:cxn>
                <a:cxn ang="0">
                  <a:pos x="16" y="15"/>
                </a:cxn>
                <a:cxn ang="0">
                  <a:pos x="16" y="13"/>
                </a:cxn>
                <a:cxn ang="0">
                  <a:pos x="16" y="10"/>
                </a:cxn>
                <a:cxn ang="0">
                  <a:pos x="17" y="7"/>
                </a:cxn>
                <a:cxn ang="0">
                  <a:pos x="19" y="0"/>
                </a:cxn>
                <a:cxn ang="0">
                  <a:pos x="19" y="0"/>
                </a:cxn>
                <a:cxn ang="0">
                  <a:pos x="20" y="3"/>
                </a:cxn>
                <a:cxn ang="0">
                  <a:pos x="20" y="5"/>
                </a:cxn>
                <a:cxn ang="0">
                  <a:pos x="21" y="8"/>
                </a:cxn>
                <a:cxn ang="0">
                  <a:pos x="24" y="15"/>
                </a:cxn>
                <a:cxn ang="0">
                  <a:pos x="24" y="15"/>
                </a:cxn>
                <a:cxn ang="0">
                  <a:pos x="26" y="14"/>
                </a:cxn>
                <a:cxn ang="0">
                  <a:pos x="29" y="14"/>
                </a:cxn>
                <a:cxn ang="0">
                  <a:pos x="32" y="13"/>
                </a:cxn>
                <a:cxn ang="0">
                  <a:pos x="39" y="12"/>
                </a:cxn>
                <a:cxn ang="0">
                  <a:pos x="39" y="12"/>
                </a:cxn>
                <a:cxn ang="0">
                  <a:pos x="36" y="14"/>
                </a:cxn>
                <a:cxn ang="0">
                  <a:pos x="34" y="15"/>
                </a:cxn>
                <a:cxn ang="0">
                  <a:pos x="31" y="17"/>
                </a:cxn>
                <a:cxn ang="0">
                  <a:pos x="25" y="22"/>
                </a:cxn>
                <a:cxn ang="0">
                  <a:pos x="25" y="22"/>
                </a:cxn>
                <a:cxn ang="0">
                  <a:pos x="27" y="24"/>
                </a:cxn>
                <a:cxn ang="0">
                  <a:pos x="28" y="26"/>
                </a:cxn>
                <a:cxn ang="0">
                  <a:pos x="29" y="29"/>
                </a:cxn>
                <a:cxn ang="0">
                  <a:pos x="31" y="35"/>
                </a:cxn>
                <a:cxn ang="0">
                  <a:pos x="31" y="35"/>
                </a:cxn>
                <a:cxn ang="0">
                  <a:pos x="29" y="33"/>
                </a:cxn>
                <a:cxn ang="0">
                  <a:pos x="28" y="32"/>
                </a:cxn>
                <a:cxn ang="0">
                  <a:pos x="26" y="30"/>
                </a:cxn>
                <a:cxn ang="0">
                  <a:pos x="21" y="26"/>
                </a:cxn>
              </a:cxnLst>
              <a:rect l="0" t="0" r="r" b="b"/>
              <a:pathLst>
                <a:path w="39" h="37">
                  <a:moveTo>
                    <a:pt x="21" y="26"/>
                  </a:moveTo>
                  <a:lnTo>
                    <a:pt x="21" y="26"/>
                  </a:lnTo>
                  <a:lnTo>
                    <a:pt x="18" y="28"/>
                  </a:lnTo>
                  <a:lnTo>
                    <a:pt x="16" y="30"/>
                  </a:lnTo>
                  <a:lnTo>
                    <a:pt x="14" y="32"/>
                  </a:lnTo>
                  <a:lnTo>
                    <a:pt x="8" y="37"/>
                  </a:lnTo>
                  <a:lnTo>
                    <a:pt x="9" y="34"/>
                  </a:lnTo>
                  <a:lnTo>
                    <a:pt x="10" y="31"/>
                  </a:lnTo>
                  <a:lnTo>
                    <a:pt x="12" y="28"/>
                  </a:lnTo>
                  <a:lnTo>
                    <a:pt x="15" y="22"/>
                  </a:lnTo>
                  <a:lnTo>
                    <a:pt x="12" y="21"/>
                  </a:lnTo>
                  <a:lnTo>
                    <a:pt x="10" y="19"/>
                  </a:lnTo>
                  <a:lnTo>
                    <a:pt x="7" y="17"/>
                  </a:lnTo>
                  <a:lnTo>
                    <a:pt x="0" y="14"/>
                  </a:lnTo>
                  <a:lnTo>
                    <a:pt x="3" y="14"/>
                  </a:lnTo>
                  <a:lnTo>
                    <a:pt x="6" y="14"/>
                  </a:lnTo>
                  <a:lnTo>
                    <a:pt x="9" y="14"/>
                  </a:lnTo>
                  <a:lnTo>
                    <a:pt x="16" y="15"/>
                  </a:lnTo>
                  <a:lnTo>
                    <a:pt x="16" y="13"/>
                  </a:lnTo>
                  <a:lnTo>
                    <a:pt x="16" y="10"/>
                  </a:lnTo>
                  <a:lnTo>
                    <a:pt x="17" y="7"/>
                  </a:lnTo>
                  <a:lnTo>
                    <a:pt x="19" y="0"/>
                  </a:lnTo>
                  <a:lnTo>
                    <a:pt x="20" y="3"/>
                  </a:lnTo>
                  <a:lnTo>
                    <a:pt x="20" y="5"/>
                  </a:lnTo>
                  <a:lnTo>
                    <a:pt x="21" y="8"/>
                  </a:lnTo>
                  <a:lnTo>
                    <a:pt x="24" y="15"/>
                  </a:lnTo>
                  <a:lnTo>
                    <a:pt x="26" y="14"/>
                  </a:lnTo>
                  <a:lnTo>
                    <a:pt x="29" y="14"/>
                  </a:lnTo>
                  <a:lnTo>
                    <a:pt x="32" y="13"/>
                  </a:lnTo>
                  <a:lnTo>
                    <a:pt x="39" y="12"/>
                  </a:lnTo>
                  <a:lnTo>
                    <a:pt x="36" y="14"/>
                  </a:lnTo>
                  <a:lnTo>
                    <a:pt x="34" y="15"/>
                  </a:lnTo>
                  <a:lnTo>
                    <a:pt x="31" y="17"/>
                  </a:lnTo>
                  <a:lnTo>
                    <a:pt x="25" y="22"/>
                  </a:lnTo>
                  <a:lnTo>
                    <a:pt x="27" y="24"/>
                  </a:lnTo>
                  <a:lnTo>
                    <a:pt x="28" y="26"/>
                  </a:lnTo>
                  <a:lnTo>
                    <a:pt x="29" y="29"/>
                  </a:lnTo>
                  <a:lnTo>
                    <a:pt x="31" y="35"/>
                  </a:lnTo>
                  <a:lnTo>
                    <a:pt x="29" y="33"/>
                  </a:lnTo>
                  <a:lnTo>
                    <a:pt x="28" y="32"/>
                  </a:lnTo>
                  <a:lnTo>
                    <a:pt x="26" y="30"/>
                  </a:lnTo>
                  <a:lnTo>
                    <a:pt x="21" y="26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705" name="Freeform 681"/>
            <p:cNvSpPr>
              <a:spLocks/>
            </p:cNvSpPr>
            <p:nvPr/>
          </p:nvSpPr>
          <p:spPr bwMode="auto">
            <a:xfrm>
              <a:off x="1978" y="1184"/>
              <a:ext cx="38" cy="38"/>
            </a:xfrm>
            <a:custGeom>
              <a:avLst/>
              <a:gdLst/>
              <a:ahLst/>
              <a:cxnLst>
                <a:cxn ang="0">
                  <a:pos x="21" y="28"/>
                </a:cxn>
                <a:cxn ang="0">
                  <a:pos x="18" y="30"/>
                </a:cxn>
                <a:cxn ang="0">
                  <a:pos x="17" y="31"/>
                </a:cxn>
                <a:cxn ang="0">
                  <a:pos x="14" y="33"/>
                </a:cxn>
                <a:cxn ang="0">
                  <a:pos x="10" y="38"/>
                </a:cxn>
                <a:cxn ang="0">
                  <a:pos x="10" y="35"/>
                </a:cxn>
                <a:cxn ang="0">
                  <a:pos x="11" y="33"/>
                </a:cxn>
                <a:cxn ang="0">
                  <a:pos x="12" y="30"/>
                </a:cxn>
                <a:cxn ang="0">
                  <a:pos x="15" y="24"/>
                </a:cxn>
                <a:cxn ang="0">
                  <a:pos x="12" y="22"/>
                </a:cxn>
                <a:cxn ang="0">
                  <a:pos x="10" y="21"/>
                </a:cxn>
                <a:cxn ang="0">
                  <a:pos x="7" y="20"/>
                </a:cxn>
                <a:cxn ang="0">
                  <a:pos x="0" y="18"/>
                </a:cxn>
                <a:cxn ang="0">
                  <a:pos x="3" y="17"/>
                </a:cxn>
                <a:cxn ang="0">
                  <a:pos x="6" y="17"/>
                </a:cxn>
                <a:cxn ang="0">
                  <a:pos x="9" y="18"/>
                </a:cxn>
                <a:cxn ang="0">
                  <a:pos x="16" y="18"/>
                </a:cxn>
                <a:cxn ang="0">
                  <a:pos x="16" y="14"/>
                </a:cxn>
                <a:cxn ang="0">
                  <a:pos x="16" y="12"/>
                </a:cxn>
                <a:cxn ang="0">
                  <a:pos x="17" y="8"/>
                </a:cxn>
                <a:cxn ang="0">
                  <a:pos x="19" y="0"/>
                </a:cxn>
                <a:cxn ang="0">
                  <a:pos x="20" y="3"/>
                </a:cxn>
                <a:cxn ang="0">
                  <a:pos x="20" y="6"/>
                </a:cxn>
                <a:cxn ang="0">
                  <a:pos x="21" y="10"/>
                </a:cxn>
                <a:cxn ang="0">
                  <a:pos x="24" y="18"/>
                </a:cxn>
                <a:cxn ang="0">
                  <a:pos x="26" y="17"/>
                </a:cxn>
                <a:cxn ang="0">
                  <a:pos x="28" y="16"/>
                </a:cxn>
                <a:cxn ang="0">
                  <a:pos x="31" y="15"/>
                </a:cxn>
                <a:cxn ang="0">
                  <a:pos x="38" y="13"/>
                </a:cxn>
                <a:cxn ang="0">
                  <a:pos x="36" y="16"/>
                </a:cxn>
                <a:cxn ang="0">
                  <a:pos x="34" y="17"/>
                </a:cxn>
                <a:cxn ang="0">
                  <a:pos x="31" y="20"/>
                </a:cxn>
                <a:cxn ang="0">
                  <a:pos x="25" y="24"/>
                </a:cxn>
                <a:cxn ang="0">
                  <a:pos x="27" y="26"/>
                </a:cxn>
                <a:cxn ang="0">
                  <a:pos x="28" y="28"/>
                </a:cxn>
                <a:cxn ang="0">
                  <a:pos x="29" y="31"/>
                </a:cxn>
                <a:cxn ang="0">
                  <a:pos x="31" y="36"/>
                </a:cxn>
                <a:cxn ang="0">
                  <a:pos x="29" y="34"/>
                </a:cxn>
                <a:cxn ang="0">
                  <a:pos x="28" y="33"/>
                </a:cxn>
                <a:cxn ang="0">
                  <a:pos x="26" y="31"/>
                </a:cxn>
                <a:cxn ang="0">
                  <a:pos x="21" y="28"/>
                </a:cxn>
              </a:cxnLst>
              <a:rect l="0" t="0" r="r" b="b"/>
              <a:pathLst>
                <a:path w="38" h="38">
                  <a:moveTo>
                    <a:pt x="21" y="28"/>
                  </a:moveTo>
                  <a:lnTo>
                    <a:pt x="18" y="30"/>
                  </a:lnTo>
                  <a:lnTo>
                    <a:pt x="17" y="31"/>
                  </a:lnTo>
                  <a:lnTo>
                    <a:pt x="14" y="33"/>
                  </a:lnTo>
                  <a:lnTo>
                    <a:pt x="10" y="38"/>
                  </a:lnTo>
                  <a:lnTo>
                    <a:pt x="10" y="35"/>
                  </a:lnTo>
                  <a:lnTo>
                    <a:pt x="11" y="33"/>
                  </a:lnTo>
                  <a:lnTo>
                    <a:pt x="12" y="30"/>
                  </a:lnTo>
                  <a:lnTo>
                    <a:pt x="15" y="24"/>
                  </a:lnTo>
                  <a:lnTo>
                    <a:pt x="12" y="22"/>
                  </a:lnTo>
                  <a:lnTo>
                    <a:pt x="10" y="21"/>
                  </a:lnTo>
                  <a:lnTo>
                    <a:pt x="7" y="20"/>
                  </a:lnTo>
                  <a:lnTo>
                    <a:pt x="0" y="18"/>
                  </a:lnTo>
                  <a:lnTo>
                    <a:pt x="3" y="17"/>
                  </a:lnTo>
                  <a:lnTo>
                    <a:pt x="6" y="17"/>
                  </a:lnTo>
                  <a:lnTo>
                    <a:pt x="9" y="18"/>
                  </a:lnTo>
                  <a:lnTo>
                    <a:pt x="16" y="18"/>
                  </a:lnTo>
                  <a:lnTo>
                    <a:pt x="16" y="14"/>
                  </a:lnTo>
                  <a:lnTo>
                    <a:pt x="16" y="12"/>
                  </a:lnTo>
                  <a:lnTo>
                    <a:pt x="17" y="8"/>
                  </a:lnTo>
                  <a:lnTo>
                    <a:pt x="19" y="0"/>
                  </a:lnTo>
                  <a:lnTo>
                    <a:pt x="20" y="3"/>
                  </a:lnTo>
                  <a:lnTo>
                    <a:pt x="20" y="6"/>
                  </a:lnTo>
                  <a:lnTo>
                    <a:pt x="21" y="10"/>
                  </a:lnTo>
                  <a:lnTo>
                    <a:pt x="24" y="18"/>
                  </a:lnTo>
                  <a:lnTo>
                    <a:pt x="26" y="17"/>
                  </a:lnTo>
                  <a:lnTo>
                    <a:pt x="28" y="16"/>
                  </a:lnTo>
                  <a:lnTo>
                    <a:pt x="31" y="15"/>
                  </a:lnTo>
                  <a:lnTo>
                    <a:pt x="38" y="13"/>
                  </a:lnTo>
                  <a:lnTo>
                    <a:pt x="36" y="16"/>
                  </a:lnTo>
                  <a:lnTo>
                    <a:pt x="34" y="17"/>
                  </a:lnTo>
                  <a:lnTo>
                    <a:pt x="31" y="20"/>
                  </a:lnTo>
                  <a:lnTo>
                    <a:pt x="25" y="24"/>
                  </a:lnTo>
                  <a:lnTo>
                    <a:pt x="27" y="26"/>
                  </a:lnTo>
                  <a:lnTo>
                    <a:pt x="28" y="28"/>
                  </a:lnTo>
                  <a:lnTo>
                    <a:pt x="29" y="31"/>
                  </a:lnTo>
                  <a:lnTo>
                    <a:pt x="31" y="36"/>
                  </a:lnTo>
                  <a:lnTo>
                    <a:pt x="29" y="34"/>
                  </a:lnTo>
                  <a:lnTo>
                    <a:pt x="28" y="33"/>
                  </a:lnTo>
                  <a:lnTo>
                    <a:pt x="26" y="31"/>
                  </a:lnTo>
                  <a:lnTo>
                    <a:pt x="21" y="28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706" name="Freeform 682"/>
            <p:cNvSpPr>
              <a:spLocks/>
            </p:cNvSpPr>
            <p:nvPr/>
          </p:nvSpPr>
          <p:spPr bwMode="auto">
            <a:xfrm>
              <a:off x="1978" y="1184"/>
              <a:ext cx="38" cy="38"/>
            </a:xfrm>
            <a:custGeom>
              <a:avLst/>
              <a:gdLst/>
              <a:ahLst/>
              <a:cxnLst>
                <a:cxn ang="0">
                  <a:pos x="21" y="28"/>
                </a:cxn>
                <a:cxn ang="0">
                  <a:pos x="21" y="28"/>
                </a:cxn>
                <a:cxn ang="0">
                  <a:pos x="18" y="30"/>
                </a:cxn>
                <a:cxn ang="0">
                  <a:pos x="17" y="31"/>
                </a:cxn>
                <a:cxn ang="0">
                  <a:pos x="14" y="33"/>
                </a:cxn>
                <a:cxn ang="0">
                  <a:pos x="10" y="38"/>
                </a:cxn>
                <a:cxn ang="0">
                  <a:pos x="10" y="38"/>
                </a:cxn>
                <a:cxn ang="0">
                  <a:pos x="10" y="35"/>
                </a:cxn>
                <a:cxn ang="0">
                  <a:pos x="11" y="33"/>
                </a:cxn>
                <a:cxn ang="0">
                  <a:pos x="12" y="30"/>
                </a:cxn>
                <a:cxn ang="0">
                  <a:pos x="15" y="24"/>
                </a:cxn>
                <a:cxn ang="0">
                  <a:pos x="15" y="24"/>
                </a:cxn>
                <a:cxn ang="0">
                  <a:pos x="12" y="22"/>
                </a:cxn>
                <a:cxn ang="0">
                  <a:pos x="10" y="21"/>
                </a:cxn>
                <a:cxn ang="0">
                  <a:pos x="7" y="2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3" y="17"/>
                </a:cxn>
                <a:cxn ang="0">
                  <a:pos x="6" y="17"/>
                </a:cxn>
                <a:cxn ang="0">
                  <a:pos x="9" y="18"/>
                </a:cxn>
                <a:cxn ang="0">
                  <a:pos x="16" y="18"/>
                </a:cxn>
                <a:cxn ang="0">
                  <a:pos x="16" y="18"/>
                </a:cxn>
                <a:cxn ang="0">
                  <a:pos x="16" y="14"/>
                </a:cxn>
                <a:cxn ang="0">
                  <a:pos x="16" y="12"/>
                </a:cxn>
                <a:cxn ang="0">
                  <a:pos x="17" y="8"/>
                </a:cxn>
                <a:cxn ang="0">
                  <a:pos x="19" y="0"/>
                </a:cxn>
                <a:cxn ang="0">
                  <a:pos x="19" y="0"/>
                </a:cxn>
                <a:cxn ang="0">
                  <a:pos x="20" y="3"/>
                </a:cxn>
                <a:cxn ang="0">
                  <a:pos x="20" y="6"/>
                </a:cxn>
                <a:cxn ang="0">
                  <a:pos x="21" y="10"/>
                </a:cxn>
                <a:cxn ang="0">
                  <a:pos x="24" y="18"/>
                </a:cxn>
                <a:cxn ang="0">
                  <a:pos x="24" y="18"/>
                </a:cxn>
                <a:cxn ang="0">
                  <a:pos x="26" y="17"/>
                </a:cxn>
                <a:cxn ang="0">
                  <a:pos x="28" y="16"/>
                </a:cxn>
                <a:cxn ang="0">
                  <a:pos x="31" y="15"/>
                </a:cxn>
                <a:cxn ang="0">
                  <a:pos x="38" y="13"/>
                </a:cxn>
                <a:cxn ang="0">
                  <a:pos x="38" y="13"/>
                </a:cxn>
                <a:cxn ang="0">
                  <a:pos x="36" y="16"/>
                </a:cxn>
                <a:cxn ang="0">
                  <a:pos x="34" y="17"/>
                </a:cxn>
                <a:cxn ang="0">
                  <a:pos x="31" y="20"/>
                </a:cxn>
                <a:cxn ang="0">
                  <a:pos x="25" y="24"/>
                </a:cxn>
                <a:cxn ang="0">
                  <a:pos x="25" y="24"/>
                </a:cxn>
                <a:cxn ang="0">
                  <a:pos x="27" y="26"/>
                </a:cxn>
                <a:cxn ang="0">
                  <a:pos x="28" y="28"/>
                </a:cxn>
                <a:cxn ang="0">
                  <a:pos x="29" y="31"/>
                </a:cxn>
                <a:cxn ang="0">
                  <a:pos x="31" y="36"/>
                </a:cxn>
                <a:cxn ang="0">
                  <a:pos x="31" y="36"/>
                </a:cxn>
                <a:cxn ang="0">
                  <a:pos x="29" y="34"/>
                </a:cxn>
                <a:cxn ang="0">
                  <a:pos x="28" y="33"/>
                </a:cxn>
                <a:cxn ang="0">
                  <a:pos x="26" y="31"/>
                </a:cxn>
                <a:cxn ang="0">
                  <a:pos x="21" y="28"/>
                </a:cxn>
              </a:cxnLst>
              <a:rect l="0" t="0" r="r" b="b"/>
              <a:pathLst>
                <a:path w="38" h="38">
                  <a:moveTo>
                    <a:pt x="21" y="28"/>
                  </a:moveTo>
                  <a:lnTo>
                    <a:pt x="21" y="28"/>
                  </a:lnTo>
                  <a:lnTo>
                    <a:pt x="18" y="30"/>
                  </a:lnTo>
                  <a:lnTo>
                    <a:pt x="17" y="31"/>
                  </a:lnTo>
                  <a:lnTo>
                    <a:pt x="14" y="33"/>
                  </a:lnTo>
                  <a:lnTo>
                    <a:pt x="10" y="38"/>
                  </a:lnTo>
                  <a:lnTo>
                    <a:pt x="10" y="35"/>
                  </a:lnTo>
                  <a:lnTo>
                    <a:pt x="11" y="33"/>
                  </a:lnTo>
                  <a:lnTo>
                    <a:pt x="12" y="30"/>
                  </a:lnTo>
                  <a:lnTo>
                    <a:pt x="15" y="24"/>
                  </a:lnTo>
                  <a:lnTo>
                    <a:pt x="12" y="22"/>
                  </a:lnTo>
                  <a:lnTo>
                    <a:pt x="10" y="21"/>
                  </a:lnTo>
                  <a:lnTo>
                    <a:pt x="7" y="20"/>
                  </a:lnTo>
                  <a:lnTo>
                    <a:pt x="0" y="18"/>
                  </a:lnTo>
                  <a:lnTo>
                    <a:pt x="3" y="17"/>
                  </a:lnTo>
                  <a:lnTo>
                    <a:pt x="6" y="17"/>
                  </a:lnTo>
                  <a:lnTo>
                    <a:pt x="9" y="18"/>
                  </a:lnTo>
                  <a:lnTo>
                    <a:pt x="16" y="18"/>
                  </a:lnTo>
                  <a:lnTo>
                    <a:pt x="16" y="14"/>
                  </a:lnTo>
                  <a:lnTo>
                    <a:pt x="16" y="12"/>
                  </a:lnTo>
                  <a:lnTo>
                    <a:pt x="17" y="8"/>
                  </a:lnTo>
                  <a:lnTo>
                    <a:pt x="19" y="0"/>
                  </a:lnTo>
                  <a:lnTo>
                    <a:pt x="20" y="3"/>
                  </a:lnTo>
                  <a:lnTo>
                    <a:pt x="20" y="6"/>
                  </a:lnTo>
                  <a:lnTo>
                    <a:pt x="21" y="10"/>
                  </a:lnTo>
                  <a:lnTo>
                    <a:pt x="24" y="18"/>
                  </a:lnTo>
                  <a:lnTo>
                    <a:pt x="26" y="17"/>
                  </a:lnTo>
                  <a:lnTo>
                    <a:pt x="28" y="16"/>
                  </a:lnTo>
                  <a:lnTo>
                    <a:pt x="31" y="15"/>
                  </a:lnTo>
                  <a:lnTo>
                    <a:pt x="38" y="13"/>
                  </a:lnTo>
                  <a:lnTo>
                    <a:pt x="36" y="16"/>
                  </a:lnTo>
                  <a:lnTo>
                    <a:pt x="34" y="17"/>
                  </a:lnTo>
                  <a:lnTo>
                    <a:pt x="31" y="20"/>
                  </a:lnTo>
                  <a:lnTo>
                    <a:pt x="25" y="24"/>
                  </a:lnTo>
                  <a:lnTo>
                    <a:pt x="27" y="26"/>
                  </a:lnTo>
                  <a:lnTo>
                    <a:pt x="28" y="28"/>
                  </a:lnTo>
                  <a:lnTo>
                    <a:pt x="29" y="31"/>
                  </a:lnTo>
                  <a:lnTo>
                    <a:pt x="31" y="36"/>
                  </a:lnTo>
                  <a:lnTo>
                    <a:pt x="29" y="34"/>
                  </a:lnTo>
                  <a:lnTo>
                    <a:pt x="28" y="33"/>
                  </a:lnTo>
                  <a:lnTo>
                    <a:pt x="26" y="31"/>
                  </a:lnTo>
                  <a:lnTo>
                    <a:pt x="21" y="28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707" name="Freeform 683"/>
            <p:cNvSpPr>
              <a:spLocks/>
            </p:cNvSpPr>
            <p:nvPr/>
          </p:nvSpPr>
          <p:spPr bwMode="auto">
            <a:xfrm>
              <a:off x="1978" y="1222"/>
              <a:ext cx="38" cy="37"/>
            </a:xfrm>
            <a:custGeom>
              <a:avLst/>
              <a:gdLst/>
              <a:ahLst/>
              <a:cxnLst>
                <a:cxn ang="0">
                  <a:pos x="21" y="27"/>
                </a:cxn>
                <a:cxn ang="0">
                  <a:pos x="18" y="29"/>
                </a:cxn>
                <a:cxn ang="0">
                  <a:pos x="17" y="31"/>
                </a:cxn>
                <a:cxn ang="0">
                  <a:pos x="14" y="33"/>
                </a:cxn>
                <a:cxn ang="0">
                  <a:pos x="10" y="37"/>
                </a:cxn>
                <a:cxn ang="0">
                  <a:pos x="10" y="35"/>
                </a:cxn>
                <a:cxn ang="0">
                  <a:pos x="11" y="33"/>
                </a:cxn>
                <a:cxn ang="0">
                  <a:pos x="12" y="29"/>
                </a:cxn>
                <a:cxn ang="0">
                  <a:pos x="15" y="23"/>
                </a:cxn>
                <a:cxn ang="0">
                  <a:pos x="12" y="21"/>
                </a:cxn>
                <a:cxn ang="0">
                  <a:pos x="10" y="20"/>
                </a:cxn>
                <a:cxn ang="0">
                  <a:pos x="7" y="18"/>
                </a:cxn>
                <a:cxn ang="0">
                  <a:pos x="0" y="16"/>
                </a:cxn>
                <a:cxn ang="0">
                  <a:pos x="3" y="16"/>
                </a:cxn>
                <a:cxn ang="0">
                  <a:pos x="6" y="16"/>
                </a:cxn>
                <a:cxn ang="0">
                  <a:pos x="9" y="16"/>
                </a:cxn>
                <a:cxn ang="0">
                  <a:pos x="16" y="16"/>
                </a:cxn>
                <a:cxn ang="0">
                  <a:pos x="16" y="13"/>
                </a:cxn>
                <a:cxn ang="0">
                  <a:pos x="16" y="10"/>
                </a:cxn>
                <a:cxn ang="0">
                  <a:pos x="17" y="7"/>
                </a:cxn>
                <a:cxn ang="0">
                  <a:pos x="19" y="0"/>
                </a:cxn>
                <a:cxn ang="0">
                  <a:pos x="20" y="2"/>
                </a:cxn>
                <a:cxn ang="0">
                  <a:pos x="20" y="4"/>
                </a:cxn>
                <a:cxn ang="0">
                  <a:pos x="21" y="8"/>
                </a:cxn>
                <a:cxn ang="0">
                  <a:pos x="22" y="16"/>
                </a:cxn>
                <a:cxn ang="0">
                  <a:pos x="25" y="15"/>
                </a:cxn>
                <a:cxn ang="0">
                  <a:pos x="27" y="15"/>
                </a:cxn>
                <a:cxn ang="0">
                  <a:pos x="31" y="14"/>
                </a:cxn>
                <a:cxn ang="0">
                  <a:pos x="38" y="13"/>
                </a:cxn>
                <a:cxn ang="0">
                  <a:pos x="35" y="15"/>
                </a:cxn>
                <a:cxn ang="0">
                  <a:pos x="34" y="16"/>
                </a:cxn>
                <a:cxn ang="0">
                  <a:pos x="31" y="18"/>
                </a:cxn>
                <a:cxn ang="0">
                  <a:pos x="25" y="22"/>
                </a:cxn>
                <a:cxn ang="0">
                  <a:pos x="27" y="25"/>
                </a:cxn>
                <a:cxn ang="0">
                  <a:pos x="28" y="27"/>
                </a:cxn>
                <a:cxn ang="0">
                  <a:pos x="29" y="30"/>
                </a:cxn>
                <a:cxn ang="0">
                  <a:pos x="31" y="36"/>
                </a:cxn>
                <a:cxn ang="0">
                  <a:pos x="29" y="34"/>
                </a:cxn>
                <a:cxn ang="0">
                  <a:pos x="28" y="33"/>
                </a:cxn>
                <a:cxn ang="0">
                  <a:pos x="26" y="31"/>
                </a:cxn>
                <a:cxn ang="0">
                  <a:pos x="21" y="27"/>
                </a:cxn>
              </a:cxnLst>
              <a:rect l="0" t="0" r="r" b="b"/>
              <a:pathLst>
                <a:path w="38" h="37">
                  <a:moveTo>
                    <a:pt x="21" y="27"/>
                  </a:moveTo>
                  <a:lnTo>
                    <a:pt x="18" y="29"/>
                  </a:lnTo>
                  <a:lnTo>
                    <a:pt x="17" y="31"/>
                  </a:lnTo>
                  <a:lnTo>
                    <a:pt x="14" y="33"/>
                  </a:lnTo>
                  <a:lnTo>
                    <a:pt x="10" y="37"/>
                  </a:lnTo>
                  <a:lnTo>
                    <a:pt x="10" y="35"/>
                  </a:lnTo>
                  <a:lnTo>
                    <a:pt x="11" y="33"/>
                  </a:lnTo>
                  <a:lnTo>
                    <a:pt x="12" y="29"/>
                  </a:lnTo>
                  <a:lnTo>
                    <a:pt x="15" y="23"/>
                  </a:lnTo>
                  <a:lnTo>
                    <a:pt x="12" y="21"/>
                  </a:lnTo>
                  <a:lnTo>
                    <a:pt x="10" y="20"/>
                  </a:lnTo>
                  <a:lnTo>
                    <a:pt x="7" y="18"/>
                  </a:lnTo>
                  <a:lnTo>
                    <a:pt x="0" y="16"/>
                  </a:lnTo>
                  <a:lnTo>
                    <a:pt x="3" y="16"/>
                  </a:lnTo>
                  <a:lnTo>
                    <a:pt x="6" y="16"/>
                  </a:lnTo>
                  <a:lnTo>
                    <a:pt x="9" y="16"/>
                  </a:lnTo>
                  <a:lnTo>
                    <a:pt x="16" y="16"/>
                  </a:lnTo>
                  <a:lnTo>
                    <a:pt x="16" y="13"/>
                  </a:lnTo>
                  <a:lnTo>
                    <a:pt x="16" y="10"/>
                  </a:lnTo>
                  <a:lnTo>
                    <a:pt x="17" y="7"/>
                  </a:lnTo>
                  <a:lnTo>
                    <a:pt x="19" y="0"/>
                  </a:lnTo>
                  <a:lnTo>
                    <a:pt x="20" y="2"/>
                  </a:lnTo>
                  <a:lnTo>
                    <a:pt x="20" y="4"/>
                  </a:lnTo>
                  <a:lnTo>
                    <a:pt x="21" y="8"/>
                  </a:lnTo>
                  <a:lnTo>
                    <a:pt x="22" y="16"/>
                  </a:lnTo>
                  <a:lnTo>
                    <a:pt x="25" y="15"/>
                  </a:lnTo>
                  <a:lnTo>
                    <a:pt x="27" y="15"/>
                  </a:lnTo>
                  <a:lnTo>
                    <a:pt x="31" y="14"/>
                  </a:lnTo>
                  <a:lnTo>
                    <a:pt x="38" y="13"/>
                  </a:lnTo>
                  <a:lnTo>
                    <a:pt x="35" y="15"/>
                  </a:lnTo>
                  <a:lnTo>
                    <a:pt x="34" y="16"/>
                  </a:lnTo>
                  <a:lnTo>
                    <a:pt x="31" y="18"/>
                  </a:lnTo>
                  <a:lnTo>
                    <a:pt x="25" y="22"/>
                  </a:lnTo>
                  <a:lnTo>
                    <a:pt x="27" y="25"/>
                  </a:lnTo>
                  <a:lnTo>
                    <a:pt x="28" y="27"/>
                  </a:lnTo>
                  <a:lnTo>
                    <a:pt x="29" y="30"/>
                  </a:lnTo>
                  <a:lnTo>
                    <a:pt x="31" y="36"/>
                  </a:lnTo>
                  <a:lnTo>
                    <a:pt x="29" y="34"/>
                  </a:lnTo>
                  <a:lnTo>
                    <a:pt x="28" y="33"/>
                  </a:lnTo>
                  <a:lnTo>
                    <a:pt x="26" y="31"/>
                  </a:lnTo>
                  <a:lnTo>
                    <a:pt x="21" y="27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708" name="Freeform 684"/>
            <p:cNvSpPr>
              <a:spLocks/>
            </p:cNvSpPr>
            <p:nvPr/>
          </p:nvSpPr>
          <p:spPr bwMode="auto">
            <a:xfrm>
              <a:off x="1978" y="1222"/>
              <a:ext cx="38" cy="37"/>
            </a:xfrm>
            <a:custGeom>
              <a:avLst/>
              <a:gdLst/>
              <a:ahLst/>
              <a:cxnLst>
                <a:cxn ang="0">
                  <a:pos x="21" y="27"/>
                </a:cxn>
                <a:cxn ang="0">
                  <a:pos x="21" y="27"/>
                </a:cxn>
                <a:cxn ang="0">
                  <a:pos x="18" y="29"/>
                </a:cxn>
                <a:cxn ang="0">
                  <a:pos x="17" y="31"/>
                </a:cxn>
                <a:cxn ang="0">
                  <a:pos x="14" y="33"/>
                </a:cxn>
                <a:cxn ang="0">
                  <a:pos x="10" y="37"/>
                </a:cxn>
                <a:cxn ang="0">
                  <a:pos x="10" y="37"/>
                </a:cxn>
                <a:cxn ang="0">
                  <a:pos x="10" y="35"/>
                </a:cxn>
                <a:cxn ang="0">
                  <a:pos x="11" y="33"/>
                </a:cxn>
                <a:cxn ang="0">
                  <a:pos x="12" y="29"/>
                </a:cxn>
                <a:cxn ang="0">
                  <a:pos x="15" y="23"/>
                </a:cxn>
                <a:cxn ang="0">
                  <a:pos x="15" y="23"/>
                </a:cxn>
                <a:cxn ang="0">
                  <a:pos x="12" y="21"/>
                </a:cxn>
                <a:cxn ang="0">
                  <a:pos x="10" y="20"/>
                </a:cxn>
                <a:cxn ang="0">
                  <a:pos x="7" y="18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3" y="16"/>
                </a:cxn>
                <a:cxn ang="0">
                  <a:pos x="6" y="16"/>
                </a:cxn>
                <a:cxn ang="0">
                  <a:pos x="9" y="16"/>
                </a:cxn>
                <a:cxn ang="0">
                  <a:pos x="16" y="16"/>
                </a:cxn>
                <a:cxn ang="0">
                  <a:pos x="16" y="16"/>
                </a:cxn>
                <a:cxn ang="0">
                  <a:pos x="16" y="13"/>
                </a:cxn>
                <a:cxn ang="0">
                  <a:pos x="16" y="10"/>
                </a:cxn>
                <a:cxn ang="0">
                  <a:pos x="17" y="7"/>
                </a:cxn>
                <a:cxn ang="0">
                  <a:pos x="19" y="0"/>
                </a:cxn>
                <a:cxn ang="0">
                  <a:pos x="19" y="0"/>
                </a:cxn>
                <a:cxn ang="0">
                  <a:pos x="20" y="2"/>
                </a:cxn>
                <a:cxn ang="0">
                  <a:pos x="20" y="4"/>
                </a:cxn>
                <a:cxn ang="0">
                  <a:pos x="21" y="8"/>
                </a:cxn>
                <a:cxn ang="0">
                  <a:pos x="22" y="16"/>
                </a:cxn>
                <a:cxn ang="0">
                  <a:pos x="22" y="16"/>
                </a:cxn>
                <a:cxn ang="0">
                  <a:pos x="25" y="15"/>
                </a:cxn>
                <a:cxn ang="0">
                  <a:pos x="27" y="15"/>
                </a:cxn>
                <a:cxn ang="0">
                  <a:pos x="31" y="14"/>
                </a:cxn>
                <a:cxn ang="0">
                  <a:pos x="38" y="13"/>
                </a:cxn>
                <a:cxn ang="0">
                  <a:pos x="38" y="13"/>
                </a:cxn>
                <a:cxn ang="0">
                  <a:pos x="35" y="15"/>
                </a:cxn>
                <a:cxn ang="0">
                  <a:pos x="34" y="16"/>
                </a:cxn>
                <a:cxn ang="0">
                  <a:pos x="31" y="18"/>
                </a:cxn>
                <a:cxn ang="0">
                  <a:pos x="25" y="22"/>
                </a:cxn>
                <a:cxn ang="0">
                  <a:pos x="25" y="22"/>
                </a:cxn>
                <a:cxn ang="0">
                  <a:pos x="27" y="25"/>
                </a:cxn>
                <a:cxn ang="0">
                  <a:pos x="28" y="27"/>
                </a:cxn>
                <a:cxn ang="0">
                  <a:pos x="29" y="30"/>
                </a:cxn>
                <a:cxn ang="0">
                  <a:pos x="31" y="36"/>
                </a:cxn>
                <a:cxn ang="0">
                  <a:pos x="31" y="36"/>
                </a:cxn>
                <a:cxn ang="0">
                  <a:pos x="29" y="34"/>
                </a:cxn>
                <a:cxn ang="0">
                  <a:pos x="28" y="33"/>
                </a:cxn>
                <a:cxn ang="0">
                  <a:pos x="26" y="31"/>
                </a:cxn>
                <a:cxn ang="0">
                  <a:pos x="21" y="27"/>
                </a:cxn>
              </a:cxnLst>
              <a:rect l="0" t="0" r="r" b="b"/>
              <a:pathLst>
                <a:path w="38" h="37">
                  <a:moveTo>
                    <a:pt x="21" y="27"/>
                  </a:moveTo>
                  <a:lnTo>
                    <a:pt x="21" y="27"/>
                  </a:lnTo>
                  <a:lnTo>
                    <a:pt x="18" y="29"/>
                  </a:lnTo>
                  <a:lnTo>
                    <a:pt x="17" y="31"/>
                  </a:lnTo>
                  <a:lnTo>
                    <a:pt x="14" y="33"/>
                  </a:lnTo>
                  <a:lnTo>
                    <a:pt x="10" y="37"/>
                  </a:lnTo>
                  <a:lnTo>
                    <a:pt x="10" y="35"/>
                  </a:lnTo>
                  <a:lnTo>
                    <a:pt x="11" y="33"/>
                  </a:lnTo>
                  <a:lnTo>
                    <a:pt x="12" y="29"/>
                  </a:lnTo>
                  <a:lnTo>
                    <a:pt x="15" y="23"/>
                  </a:lnTo>
                  <a:lnTo>
                    <a:pt x="12" y="21"/>
                  </a:lnTo>
                  <a:lnTo>
                    <a:pt x="10" y="20"/>
                  </a:lnTo>
                  <a:lnTo>
                    <a:pt x="7" y="18"/>
                  </a:lnTo>
                  <a:lnTo>
                    <a:pt x="0" y="16"/>
                  </a:lnTo>
                  <a:lnTo>
                    <a:pt x="3" y="16"/>
                  </a:lnTo>
                  <a:lnTo>
                    <a:pt x="6" y="16"/>
                  </a:lnTo>
                  <a:lnTo>
                    <a:pt x="9" y="16"/>
                  </a:lnTo>
                  <a:lnTo>
                    <a:pt x="16" y="16"/>
                  </a:lnTo>
                  <a:lnTo>
                    <a:pt x="16" y="13"/>
                  </a:lnTo>
                  <a:lnTo>
                    <a:pt x="16" y="10"/>
                  </a:lnTo>
                  <a:lnTo>
                    <a:pt x="17" y="7"/>
                  </a:lnTo>
                  <a:lnTo>
                    <a:pt x="19" y="0"/>
                  </a:lnTo>
                  <a:lnTo>
                    <a:pt x="20" y="2"/>
                  </a:lnTo>
                  <a:lnTo>
                    <a:pt x="20" y="4"/>
                  </a:lnTo>
                  <a:lnTo>
                    <a:pt x="21" y="8"/>
                  </a:lnTo>
                  <a:lnTo>
                    <a:pt x="22" y="16"/>
                  </a:lnTo>
                  <a:lnTo>
                    <a:pt x="25" y="15"/>
                  </a:lnTo>
                  <a:lnTo>
                    <a:pt x="27" y="15"/>
                  </a:lnTo>
                  <a:lnTo>
                    <a:pt x="31" y="14"/>
                  </a:lnTo>
                  <a:lnTo>
                    <a:pt x="38" y="13"/>
                  </a:lnTo>
                  <a:lnTo>
                    <a:pt x="35" y="15"/>
                  </a:lnTo>
                  <a:lnTo>
                    <a:pt x="34" y="16"/>
                  </a:lnTo>
                  <a:lnTo>
                    <a:pt x="31" y="18"/>
                  </a:lnTo>
                  <a:lnTo>
                    <a:pt x="25" y="22"/>
                  </a:lnTo>
                  <a:lnTo>
                    <a:pt x="27" y="25"/>
                  </a:lnTo>
                  <a:lnTo>
                    <a:pt x="28" y="27"/>
                  </a:lnTo>
                  <a:lnTo>
                    <a:pt x="29" y="30"/>
                  </a:lnTo>
                  <a:lnTo>
                    <a:pt x="31" y="36"/>
                  </a:lnTo>
                  <a:lnTo>
                    <a:pt x="29" y="34"/>
                  </a:lnTo>
                  <a:lnTo>
                    <a:pt x="28" y="33"/>
                  </a:lnTo>
                  <a:lnTo>
                    <a:pt x="26" y="31"/>
                  </a:lnTo>
                  <a:lnTo>
                    <a:pt x="21" y="27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709" name="Freeform 685"/>
            <p:cNvSpPr>
              <a:spLocks/>
            </p:cNvSpPr>
            <p:nvPr/>
          </p:nvSpPr>
          <p:spPr bwMode="auto">
            <a:xfrm>
              <a:off x="1978" y="1259"/>
              <a:ext cx="38" cy="39"/>
            </a:xfrm>
            <a:custGeom>
              <a:avLst/>
              <a:gdLst/>
              <a:ahLst/>
              <a:cxnLst>
                <a:cxn ang="0">
                  <a:pos x="21" y="29"/>
                </a:cxn>
                <a:cxn ang="0">
                  <a:pos x="18" y="31"/>
                </a:cxn>
                <a:cxn ang="0">
                  <a:pos x="17" y="32"/>
                </a:cxn>
                <a:cxn ang="0">
                  <a:pos x="14" y="35"/>
                </a:cxn>
                <a:cxn ang="0">
                  <a:pos x="10" y="39"/>
                </a:cxn>
                <a:cxn ang="0">
                  <a:pos x="10" y="36"/>
                </a:cxn>
                <a:cxn ang="0">
                  <a:pos x="11" y="33"/>
                </a:cxn>
                <a:cxn ang="0">
                  <a:pos x="12" y="30"/>
                </a:cxn>
                <a:cxn ang="0">
                  <a:pos x="15" y="24"/>
                </a:cxn>
                <a:cxn ang="0">
                  <a:pos x="12" y="23"/>
                </a:cxn>
                <a:cxn ang="0">
                  <a:pos x="10" y="22"/>
                </a:cxn>
                <a:cxn ang="0">
                  <a:pos x="7" y="21"/>
                </a:cxn>
                <a:cxn ang="0">
                  <a:pos x="0" y="17"/>
                </a:cxn>
                <a:cxn ang="0">
                  <a:pos x="3" y="17"/>
                </a:cxn>
                <a:cxn ang="0">
                  <a:pos x="5" y="17"/>
                </a:cxn>
                <a:cxn ang="0">
                  <a:pos x="9" y="17"/>
                </a:cxn>
                <a:cxn ang="0">
                  <a:pos x="15" y="17"/>
                </a:cxn>
                <a:cxn ang="0">
                  <a:pos x="16" y="14"/>
                </a:cxn>
                <a:cxn ang="0">
                  <a:pos x="16" y="12"/>
                </a:cxn>
                <a:cxn ang="0">
                  <a:pos x="17" y="8"/>
                </a:cxn>
                <a:cxn ang="0">
                  <a:pos x="19" y="0"/>
                </a:cxn>
                <a:cxn ang="0">
                  <a:pos x="20" y="3"/>
                </a:cxn>
                <a:cxn ang="0">
                  <a:pos x="20" y="6"/>
                </a:cxn>
                <a:cxn ang="0">
                  <a:pos x="21" y="10"/>
                </a:cxn>
                <a:cxn ang="0">
                  <a:pos x="22" y="17"/>
                </a:cxn>
                <a:cxn ang="0">
                  <a:pos x="25" y="16"/>
                </a:cxn>
                <a:cxn ang="0">
                  <a:pos x="27" y="16"/>
                </a:cxn>
                <a:cxn ang="0">
                  <a:pos x="31" y="15"/>
                </a:cxn>
                <a:cxn ang="0">
                  <a:pos x="38" y="14"/>
                </a:cxn>
                <a:cxn ang="0">
                  <a:pos x="35" y="16"/>
                </a:cxn>
                <a:cxn ang="0">
                  <a:pos x="34" y="17"/>
                </a:cxn>
                <a:cxn ang="0">
                  <a:pos x="31" y="19"/>
                </a:cxn>
                <a:cxn ang="0">
                  <a:pos x="25" y="24"/>
                </a:cxn>
                <a:cxn ang="0">
                  <a:pos x="27" y="26"/>
                </a:cxn>
                <a:cxn ang="0">
                  <a:pos x="28" y="27"/>
                </a:cxn>
                <a:cxn ang="0">
                  <a:pos x="29" y="30"/>
                </a:cxn>
                <a:cxn ang="0">
                  <a:pos x="31" y="36"/>
                </a:cxn>
                <a:cxn ang="0">
                  <a:pos x="29" y="34"/>
                </a:cxn>
                <a:cxn ang="0">
                  <a:pos x="28" y="34"/>
                </a:cxn>
                <a:cxn ang="0">
                  <a:pos x="26" y="32"/>
                </a:cxn>
                <a:cxn ang="0">
                  <a:pos x="21" y="29"/>
                </a:cxn>
              </a:cxnLst>
              <a:rect l="0" t="0" r="r" b="b"/>
              <a:pathLst>
                <a:path w="38" h="39">
                  <a:moveTo>
                    <a:pt x="21" y="29"/>
                  </a:moveTo>
                  <a:lnTo>
                    <a:pt x="18" y="31"/>
                  </a:lnTo>
                  <a:lnTo>
                    <a:pt x="17" y="32"/>
                  </a:lnTo>
                  <a:lnTo>
                    <a:pt x="14" y="35"/>
                  </a:lnTo>
                  <a:lnTo>
                    <a:pt x="10" y="39"/>
                  </a:lnTo>
                  <a:lnTo>
                    <a:pt x="10" y="36"/>
                  </a:lnTo>
                  <a:lnTo>
                    <a:pt x="11" y="33"/>
                  </a:lnTo>
                  <a:lnTo>
                    <a:pt x="12" y="30"/>
                  </a:lnTo>
                  <a:lnTo>
                    <a:pt x="15" y="24"/>
                  </a:lnTo>
                  <a:lnTo>
                    <a:pt x="12" y="23"/>
                  </a:lnTo>
                  <a:lnTo>
                    <a:pt x="10" y="22"/>
                  </a:lnTo>
                  <a:lnTo>
                    <a:pt x="7" y="21"/>
                  </a:lnTo>
                  <a:lnTo>
                    <a:pt x="0" y="17"/>
                  </a:lnTo>
                  <a:lnTo>
                    <a:pt x="3" y="17"/>
                  </a:lnTo>
                  <a:lnTo>
                    <a:pt x="5" y="17"/>
                  </a:lnTo>
                  <a:lnTo>
                    <a:pt x="9" y="17"/>
                  </a:lnTo>
                  <a:lnTo>
                    <a:pt x="15" y="17"/>
                  </a:lnTo>
                  <a:lnTo>
                    <a:pt x="16" y="14"/>
                  </a:lnTo>
                  <a:lnTo>
                    <a:pt x="16" y="12"/>
                  </a:lnTo>
                  <a:lnTo>
                    <a:pt x="17" y="8"/>
                  </a:lnTo>
                  <a:lnTo>
                    <a:pt x="19" y="0"/>
                  </a:lnTo>
                  <a:lnTo>
                    <a:pt x="20" y="3"/>
                  </a:lnTo>
                  <a:lnTo>
                    <a:pt x="20" y="6"/>
                  </a:lnTo>
                  <a:lnTo>
                    <a:pt x="21" y="10"/>
                  </a:lnTo>
                  <a:lnTo>
                    <a:pt x="22" y="17"/>
                  </a:lnTo>
                  <a:lnTo>
                    <a:pt x="25" y="16"/>
                  </a:lnTo>
                  <a:lnTo>
                    <a:pt x="27" y="16"/>
                  </a:lnTo>
                  <a:lnTo>
                    <a:pt x="31" y="15"/>
                  </a:lnTo>
                  <a:lnTo>
                    <a:pt x="38" y="14"/>
                  </a:lnTo>
                  <a:lnTo>
                    <a:pt x="35" y="16"/>
                  </a:lnTo>
                  <a:lnTo>
                    <a:pt x="34" y="17"/>
                  </a:lnTo>
                  <a:lnTo>
                    <a:pt x="31" y="19"/>
                  </a:lnTo>
                  <a:lnTo>
                    <a:pt x="25" y="24"/>
                  </a:lnTo>
                  <a:lnTo>
                    <a:pt x="27" y="26"/>
                  </a:lnTo>
                  <a:lnTo>
                    <a:pt x="28" y="27"/>
                  </a:lnTo>
                  <a:lnTo>
                    <a:pt x="29" y="30"/>
                  </a:lnTo>
                  <a:lnTo>
                    <a:pt x="31" y="36"/>
                  </a:lnTo>
                  <a:lnTo>
                    <a:pt x="29" y="34"/>
                  </a:lnTo>
                  <a:lnTo>
                    <a:pt x="28" y="34"/>
                  </a:lnTo>
                  <a:lnTo>
                    <a:pt x="26" y="32"/>
                  </a:lnTo>
                  <a:lnTo>
                    <a:pt x="21" y="29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710" name="Freeform 686"/>
            <p:cNvSpPr>
              <a:spLocks/>
            </p:cNvSpPr>
            <p:nvPr/>
          </p:nvSpPr>
          <p:spPr bwMode="auto">
            <a:xfrm>
              <a:off x="1978" y="1259"/>
              <a:ext cx="38" cy="39"/>
            </a:xfrm>
            <a:custGeom>
              <a:avLst/>
              <a:gdLst/>
              <a:ahLst/>
              <a:cxnLst>
                <a:cxn ang="0">
                  <a:pos x="21" y="29"/>
                </a:cxn>
                <a:cxn ang="0">
                  <a:pos x="21" y="29"/>
                </a:cxn>
                <a:cxn ang="0">
                  <a:pos x="18" y="31"/>
                </a:cxn>
                <a:cxn ang="0">
                  <a:pos x="17" y="32"/>
                </a:cxn>
                <a:cxn ang="0">
                  <a:pos x="14" y="35"/>
                </a:cxn>
                <a:cxn ang="0">
                  <a:pos x="10" y="39"/>
                </a:cxn>
                <a:cxn ang="0">
                  <a:pos x="10" y="39"/>
                </a:cxn>
                <a:cxn ang="0">
                  <a:pos x="10" y="36"/>
                </a:cxn>
                <a:cxn ang="0">
                  <a:pos x="11" y="33"/>
                </a:cxn>
                <a:cxn ang="0">
                  <a:pos x="12" y="30"/>
                </a:cxn>
                <a:cxn ang="0">
                  <a:pos x="15" y="24"/>
                </a:cxn>
                <a:cxn ang="0">
                  <a:pos x="15" y="24"/>
                </a:cxn>
                <a:cxn ang="0">
                  <a:pos x="12" y="23"/>
                </a:cxn>
                <a:cxn ang="0">
                  <a:pos x="10" y="22"/>
                </a:cxn>
                <a:cxn ang="0">
                  <a:pos x="7" y="21"/>
                </a:cxn>
                <a:cxn ang="0">
                  <a:pos x="0" y="17"/>
                </a:cxn>
                <a:cxn ang="0">
                  <a:pos x="0" y="17"/>
                </a:cxn>
                <a:cxn ang="0">
                  <a:pos x="3" y="17"/>
                </a:cxn>
                <a:cxn ang="0">
                  <a:pos x="5" y="17"/>
                </a:cxn>
                <a:cxn ang="0">
                  <a:pos x="9" y="17"/>
                </a:cxn>
                <a:cxn ang="0">
                  <a:pos x="15" y="17"/>
                </a:cxn>
                <a:cxn ang="0">
                  <a:pos x="15" y="17"/>
                </a:cxn>
                <a:cxn ang="0">
                  <a:pos x="16" y="14"/>
                </a:cxn>
                <a:cxn ang="0">
                  <a:pos x="16" y="12"/>
                </a:cxn>
                <a:cxn ang="0">
                  <a:pos x="17" y="8"/>
                </a:cxn>
                <a:cxn ang="0">
                  <a:pos x="19" y="0"/>
                </a:cxn>
                <a:cxn ang="0">
                  <a:pos x="19" y="0"/>
                </a:cxn>
                <a:cxn ang="0">
                  <a:pos x="20" y="3"/>
                </a:cxn>
                <a:cxn ang="0">
                  <a:pos x="20" y="6"/>
                </a:cxn>
                <a:cxn ang="0">
                  <a:pos x="21" y="10"/>
                </a:cxn>
                <a:cxn ang="0">
                  <a:pos x="22" y="17"/>
                </a:cxn>
                <a:cxn ang="0">
                  <a:pos x="22" y="17"/>
                </a:cxn>
                <a:cxn ang="0">
                  <a:pos x="25" y="16"/>
                </a:cxn>
                <a:cxn ang="0">
                  <a:pos x="27" y="16"/>
                </a:cxn>
                <a:cxn ang="0">
                  <a:pos x="31" y="15"/>
                </a:cxn>
                <a:cxn ang="0">
                  <a:pos x="38" y="14"/>
                </a:cxn>
                <a:cxn ang="0">
                  <a:pos x="38" y="14"/>
                </a:cxn>
                <a:cxn ang="0">
                  <a:pos x="35" y="16"/>
                </a:cxn>
                <a:cxn ang="0">
                  <a:pos x="34" y="17"/>
                </a:cxn>
                <a:cxn ang="0">
                  <a:pos x="31" y="19"/>
                </a:cxn>
                <a:cxn ang="0">
                  <a:pos x="25" y="24"/>
                </a:cxn>
                <a:cxn ang="0">
                  <a:pos x="25" y="24"/>
                </a:cxn>
                <a:cxn ang="0">
                  <a:pos x="27" y="26"/>
                </a:cxn>
                <a:cxn ang="0">
                  <a:pos x="28" y="27"/>
                </a:cxn>
                <a:cxn ang="0">
                  <a:pos x="29" y="30"/>
                </a:cxn>
                <a:cxn ang="0">
                  <a:pos x="31" y="36"/>
                </a:cxn>
                <a:cxn ang="0">
                  <a:pos x="31" y="36"/>
                </a:cxn>
                <a:cxn ang="0">
                  <a:pos x="29" y="34"/>
                </a:cxn>
                <a:cxn ang="0">
                  <a:pos x="28" y="34"/>
                </a:cxn>
                <a:cxn ang="0">
                  <a:pos x="26" y="32"/>
                </a:cxn>
                <a:cxn ang="0">
                  <a:pos x="21" y="29"/>
                </a:cxn>
              </a:cxnLst>
              <a:rect l="0" t="0" r="r" b="b"/>
              <a:pathLst>
                <a:path w="38" h="39">
                  <a:moveTo>
                    <a:pt x="21" y="29"/>
                  </a:moveTo>
                  <a:lnTo>
                    <a:pt x="21" y="29"/>
                  </a:lnTo>
                  <a:lnTo>
                    <a:pt x="18" y="31"/>
                  </a:lnTo>
                  <a:lnTo>
                    <a:pt x="17" y="32"/>
                  </a:lnTo>
                  <a:lnTo>
                    <a:pt x="14" y="35"/>
                  </a:lnTo>
                  <a:lnTo>
                    <a:pt x="10" y="39"/>
                  </a:lnTo>
                  <a:lnTo>
                    <a:pt x="10" y="36"/>
                  </a:lnTo>
                  <a:lnTo>
                    <a:pt x="11" y="33"/>
                  </a:lnTo>
                  <a:lnTo>
                    <a:pt x="12" y="30"/>
                  </a:lnTo>
                  <a:lnTo>
                    <a:pt x="15" y="24"/>
                  </a:lnTo>
                  <a:lnTo>
                    <a:pt x="12" y="23"/>
                  </a:lnTo>
                  <a:lnTo>
                    <a:pt x="10" y="22"/>
                  </a:lnTo>
                  <a:lnTo>
                    <a:pt x="7" y="21"/>
                  </a:lnTo>
                  <a:lnTo>
                    <a:pt x="0" y="17"/>
                  </a:lnTo>
                  <a:lnTo>
                    <a:pt x="3" y="17"/>
                  </a:lnTo>
                  <a:lnTo>
                    <a:pt x="5" y="17"/>
                  </a:lnTo>
                  <a:lnTo>
                    <a:pt x="9" y="17"/>
                  </a:lnTo>
                  <a:lnTo>
                    <a:pt x="15" y="17"/>
                  </a:lnTo>
                  <a:lnTo>
                    <a:pt x="16" y="14"/>
                  </a:lnTo>
                  <a:lnTo>
                    <a:pt x="16" y="12"/>
                  </a:lnTo>
                  <a:lnTo>
                    <a:pt x="17" y="8"/>
                  </a:lnTo>
                  <a:lnTo>
                    <a:pt x="19" y="0"/>
                  </a:lnTo>
                  <a:lnTo>
                    <a:pt x="20" y="3"/>
                  </a:lnTo>
                  <a:lnTo>
                    <a:pt x="20" y="6"/>
                  </a:lnTo>
                  <a:lnTo>
                    <a:pt x="21" y="10"/>
                  </a:lnTo>
                  <a:lnTo>
                    <a:pt x="22" y="17"/>
                  </a:lnTo>
                  <a:lnTo>
                    <a:pt x="25" y="16"/>
                  </a:lnTo>
                  <a:lnTo>
                    <a:pt x="27" y="16"/>
                  </a:lnTo>
                  <a:lnTo>
                    <a:pt x="31" y="15"/>
                  </a:lnTo>
                  <a:lnTo>
                    <a:pt x="38" y="14"/>
                  </a:lnTo>
                  <a:lnTo>
                    <a:pt x="35" y="16"/>
                  </a:lnTo>
                  <a:lnTo>
                    <a:pt x="34" y="17"/>
                  </a:lnTo>
                  <a:lnTo>
                    <a:pt x="31" y="19"/>
                  </a:lnTo>
                  <a:lnTo>
                    <a:pt x="25" y="24"/>
                  </a:lnTo>
                  <a:lnTo>
                    <a:pt x="27" y="26"/>
                  </a:lnTo>
                  <a:lnTo>
                    <a:pt x="28" y="27"/>
                  </a:lnTo>
                  <a:lnTo>
                    <a:pt x="29" y="30"/>
                  </a:lnTo>
                  <a:lnTo>
                    <a:pt x="31" y="36"/>
                  </a:lnTo>
                  <a:lnTo>
                    <a:pt x="29" y="34"/>
                  </a:lnTo>
                  <a:lnTo>
                    <a:pt x="28" y="34"/>
                  </a:lnTo>
                  <a:lnTo>
                    <a:pt x="26" y="32"/>
                  </a:lnTo>
                  <a:lnTo>
                    <a:pt x="21" y="29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711" name="Freeform 687"/>
            <p:cNvSpPr>
              <a:spLocks/>
            </p:cNvSpPr>
            <p:nvPr/>
          </p:nvSpPr>
          <p:spPr bwMode="auto">
            <a:xfrm>
              <a:off x="1978" y="1297"/>
              <a:ext cx="38" cy="38"/>
            </a:xfrm>
            <a:custGeom>
              <a:avLst/>
              <a:gdLst/>
              <a:ahLst/>
              <a:cxnLst>
                <a:cxn ang="0">
                  <a:pos x="21" y="28"/>
                </a:cxn>
                <a:cxn ang="0">
                  <a:pos x="18" y="30"/>
                </a:cxn>
                <a:cxn ang="0">
                  <a:pos x="17" y="31"/>
                </a:cxn>
                <a:cxn ang="0">
                  <a:pos x="14" y="34"/>
                </a:cxn>
                <a:cxn ang="0">
                  <a:pos x="10" y="38"/>
                </a:cxn>
                <a:cxn ang="0">
                  <a:pos x="11" y="35"/>
                </a:cxn>
                <a:cxn ang="0">
                  <a:pos x="11" y="33"/>
                </a:cxn>
                <a:cxn ang="0">
                  <a:pos x="12" y="30"/>
                </a:cxn>
                <a:cxn ang="0">
                  <a:pos x="15" y="23"/>
                </a:cxn>
                <a:cxn ang="0">
                  <a:pos x="12" y="21"/>
                </a:cxn>
                <a:cxn ang="0">
                  <a:pos x="10" y="20"/>
                </a:cxn>
                <a:cxn ang="0">
                  <a:pos x="7" y="18"/>
                </a:cxn>
                <a:cxn ang="0">
                  <a:pos x="0" y="15"/>
                </a:cxn>
                <a:cxn ang="0">
                  <a:pos x="3" y="15"/>
                </a:cxn>
                <a:cxn ang="0">
                  <a:pos x="5" y="15"/>
                </a:cxn>
                <a:cxn ang="0">
                  <a:pos x="9" y="15"/>
                </a:cxn>
                <a:cxn ang="0">
                  <a:pos x="15" y="15"/>
                </a:cxn>
                <a:cxn ang="0">
                  <a:pos x="16" y="13"/>
                </a:cxn>
                <a:cxn ang="0">
                  <a:pos x="16" y="10"/>
                </a:cxn>
                <a:cxn ang="0">
                  <a:pos x="17" y="7"/>
                </a:cxn>
                <a:cxn ang="0">
                  <a:pos x="18" y="0"/>
                </a:cxn>
                <a:cxn ang="0">
                  <a:pos x="19" y="3"/>
                </a:cxn>
                <a:cxn ang="0">
                  <a:pos x="20" y="5"/>
                </a:cxn>
                <a:cxn ang="0">
                  <a:pos x="21" y="8"/>
                </a:cxn>
                <a:cxn ang="0">
                  <a:pos x="22" y="15"/>
                </a:cxn>
                <a:cxn ang="0">
                  <a:pos x="25" y="14"/>
                </a:cxn>
                <a:cxn ang="0">
                  <a:pos x="27" y="14"/>
                </a:cxn>
                <a:cxn ang="0">
                  <a:pos x="31" y="13"/>
                </a:cxn>
                <a:cxn ang="0">
                  <a:pos x="38" y="12"/>
                </a:cxn>
                <a:cxn ang="0">
                  <a:pos x="35" y="14"/>
                </a:cxn>
                <a:cxn ang="0">
                  <a:pos x="34" y="15"/>
                </a:cxn>
                <a:cxn ang="0">
                  <a:pos x="31" y="17"/>
                </a:cxn>
                <a:cxn ang="0">
                  <a:pos x="25" y="21"/>
                </a:cxn>
                <a:cxn ang="0">
                  <a:pos x="27" y="24"/>
                </a:cxn>
                <a:cxn ang="0">
                  <a:pos x="28" y="26"/>
                </a:cxn>
                <a:cxn ang="0">
                  <a:pos x="30" y="30"/>
                </a:cxn>
                <a:cxn ang="0">
                  <a:pos x="33" y="36"/>
                </a:cxn>
                <a:cxn ang="0">
                  <a:pos x="30" y="34"/>
                </a:cxn>
                <a:cxn ang="0">
                  <a:pos x="29" y="33"/>
                </a:cxn>
                <a:cxn ang="0">
                  <a:pos x="26" y="31"/>
                </a:cxn>
                <a:cxn ang="0">
                  <a:pos x="21" y="28"/>
                </a:cxn>
              </a:cxnLst>
              <a:rect l="0" t="0" r="r" b="b"/>
              <a:pathLst>
                <a:path w="38" h="38">
                  <a:moveTo>
                    <a:pt x="21" y="28"/>
                  </a:moveTo>
                  <a:lnTo>
                    <a:pt x="18" y="30"/>
                  </a:lnTo>
                  <a:lnTo>
                    <a:pt x="17" y="31"/>
                  </a:lnTo>
                  <a:lnTo>
                    <a:pt x="14" y="34"/>
                  </a:lnTo>
                  <a:lnTo>
                    <a:pt x="10" y="38"/>
                  </a:lnTo>
                  <a:lnTo>
                    <a:pt x="11" y="35"/>
                  </a:lnTo>
                  <a:lnTo>
                    <a:pt x="11" y="33"/>
                  </a:lnTo>
                  <a:lnTo>
                    <a:pt x="12" y="30"/>
                  </a:lnTo>
                  <a:lnTo>
                    <a:pt x="15" y="23"/>
                  </a:lnTo>
                  <a:lnTo>
                    <a:pt x="12" y="21"/>
                  </a:lnTo>
                  <a:lnTo>
                    <a:pt x="10" y="20"/>
                  </a:lnTo>
                  <a:lnTo>
                    <a:pt x="7" y="18"/>
                  </a:lnTo>
                  <a:lnTo>
                    <a:pt x="0" y="15"/>
                  </a:lnTo>
                  <a:lnTo>
                    <a:pt x="3" y="15"/>
                  </a:lnTo>
                  <a:lnTo>
                    <a:pt x="5" y="15"/>
                  </a:lnTo>
                  <a:lnTo>
                    <a:pt x="9" y="15"/>
                  </a:lnTo>
                  <a:lnTo>
                    <a:pt x="15" y="15"/>
                  </a:lnTo>
                  <a:lnTo>
                    <a:pt x="16" y="13"/>
                  </a:lnTo>
                  <a:lnTo>
                    <a:pt x="16" y="10"/>
                  </a:lnTo>
                  <a:lnTo>
                    <a:pt x="17" y="7"/>
                  </a:lnTo>
                  <a:lnTo>
                    <a:pt x="18" y="0"/>
                  </a:lnTo>
                  <a:lnTo>
                    <a:pt x="19" y="3"/>
                  </a:lnTo>
                  <a:lnTo>
                    <a:pt x="20" y="5"/>
                  </a:lnTo>
                  <a:lnTo>
                    <a:pt x="21" y="8"/>
                  </a:lnTo>
                  <a:lnTo>
                    <a:pt x="22" y="15"/>
                  </a:lnTo>
                  <a:lnTo>
                    <a:pt x="25" y="14"/>
                  </a:lnTo>
                  <a:lnTo>
                    <a:pt x="27" y="14"/>
                  </a:lnTo>
                  <a:lnTo>
                    <a:pt x="31" y="13"/>
                  </a:lnTo>
                  <a:lnTo>
                    <a:pt x="38" y="12"/>
                  </a:lnTo>
                  <a:lnTo>
                    <a:pt x="35" y="14"/>
                  </a:lnTo>
                  <a:lnTo>
                    <a:pt x="34" y="15"/>
                  </a:lnTo>
                  <a:lnTo>
                    <a:pt x="31" y="17"/>
                  </a:lnTo>
                  <a:lnTo>
                    <a:pt x="25" y="21"/>
                  </a:lnTo>
                  <a:lnTo>
                    <a:pt x="27" y="24"/>
                  </a:lnTo>
                  <a:lnTo>
                    <a:pt x="28" y="26"/>
                  </a:lnTo>
                  <a:lnTo>
                    <a:pt x="30" y="30"/>
                  </a:lnTo>
                  <a:lnTo>
                    <a:pt x="33" y="36"/>
                  </a:lnTo>
                  <a:lnTo>
                    <a:pt x="30" y="34"/>
                  </a:lnTo>
                  <a:lnTo>
                    <a:pt x="29" y="33"/>
                  </a:lnTo>
                  <a:lnTo>
                    <a:pt x="26" y="31"/>
                  </a:lnTo>
                  <a:lnTo>
                    <a:pt x="21" y="28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712" name="Freeform 688"/>
            <p:cNvSpPr>
              <a:spLocks/>
            </p:cNvSpPr>
            <p:nvPr/>
          </p:nvSpPr>
          <p:spPr bwMode="auto">
            <a:xfrm>
              <a:off x="1978" y="1297"/>
              <a:ext cx="38" cy="38"/>
            </a:xfrm>
            <a:custGeom>
              <a:avLst/>
              <a:gdLst/>
              <a:ahLst/>
              <a:cxnLst>
                <a:cxn ang="0">
                  <a:pos x="21" y="28"/>
                </a:cxn>
                <a:cxn ang="0">
                  <a:pos x="21" y="28"/>
                </a:cxn>
                <a:cxn ang="0">
                  <a:pos x="18" y="30"/>
                </a:cxn>
                <a:cxn ang="0">
                  <a:pos x="17" y="31"/>
                </a:cxn>
                <a:cxn ang="0">
                  <a:pos x="14" y="34"/>
                </a:cxn>
                <a:cxn ang="0">
                  <a:pos x="10" y="38"/>
                </a:cxn>
                <a:cxn ang="0">
                  <a:pos x="10" y="38"/>
                </a:cxn>
                <a:cxn ang="0">
                  <a:pos x="11" y="35"/>
                </a:cxn>
                <a:cxn ang="0">
                  <a:pos x="11" y="33"/>
                </a:cxn>
                <a:cxn ang="0">
                  <a:pos x="12" y="30"/>
                </a:cxn>
                <a:cxn ang="0">
                  <a:pos x="15" y="23"/>
                </a:cxn>
                <a:cxn ang="0">
                  <a:pos x="15" y="23"/>
                </a:cxn>
                <a:cxn ang="0">
                  <a:pos x="12" y="21"/>
                </a:cxn>
                <a:cxn ang="0">
                  <a:pos x="10" y="20"/>
                </a:cxn>
                <a:cxn ang="0">
                  <a:pos x="7" y="18"/>
                </a:cxn>
                <a:cxn ang="0">
                  <a:pos x="0" y="15"/>
                </a:cxn>
                <a:cxn ang="0">
                  <a:pos x="0" y="15"/>
                </a:cxn>
                <a:cxn ang="0">
                  <a:pos x="3" y="15"/>
                </a:cxn>
                <a:cxn ang="0">
                  <a:pos x="5" y="15"/>
                </a:cxn>
                <a:cxn ang="0">
                  <a:pos x="9" y="15"/>
                </a:cxn>
                <a:cxn ang="0">
                  <a:pos x="15" y="15"/>
                </a:cxn>
                <a:cxn ang="0">
                  <a:pos x="15" y="15"/>
                </a:cxn>
                <a:cxn ang="0">
                  <a:pos x="16" y="13"/>
                </a:cxn>
                <a:cxn ang="0">
                  <a:pos x="16" y="10"/>
                </a:cxn>
                <a:cxn ang="0">
                  <a:pos x="17" y="7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19" y="3"/>
                </a:cxn>
                <a:cxn ang="0">
                  <a:pos x="20" y="5"/>
                </a:cxn>
                <a:cxn ang="0">
                  <a:pos x="21" y="8"/>
                </a:cxn>
                <a:cxn ang="0">
                  <a:pos x="22" y="15"/>
                </a:cxn>
                <a:cxn ang="0">
                  <a:pos x="22" y="15"/>
                </a:cxn>
                <a:cxn ang="0">
                  <a:pos x="25" y="14"/>
                </a:cxn>
                <a:cxn ang="0">
                  <a:pos x="27" y="14"/>
                </a:cxn>
                <a:cxn ang="0">
                  <a:pos x="31" y="13"/>
                </a:cxn>
                <a:cxn ang="0">
                  <a:pos x="38" y="12"/>
                </a:cxn>
                <a:cxn ang="0">
                  <a:pos x="38" y="12"/>
                </a:cxn>
                <a:cxn ang="0">
                  <a:pos x="35" y="14"/>
                </a:cxn>
                <a:cxn ang="0">
                  <a:pos x="34" y="15"/>
                </a:cxn>
                <a:cxn ang="0">
                  <a:pos x="31" y="17"/>
                </a:cxn>
                <a:cxn ang="0">
                  <a:pos x="25" y="21"/>
                </a:cxn>
                <a:cxn ang="0">
                  <a:pos x="25" y="21"/>
                </a:cxn>
                <a:cxn ang="0">
                  <a:pos x="27" y="24"/>
                </a:cxn>
                <a:cxn ang="0">
                  <a:pos x="28" y="26"/>
                </a:cxn>
                <a:cxn ang="0">
                  <a:pos x="30" y="30"/>
                </a:cxn>
                <a:cxn ang="0">
                  <a:pos x="33" y="36"/>
                </a:cxn>
                <a:cxn ang="0">
                  <a:pos x="33" y="36"/>
                </a:cxn>
                <a:cxn ang="0">
                  <a:pos x="30" y="34"/>
                </a:cxn>
                <a:cxn ang="0">
                  <a:pos x="29" y="33"/>
                </a:cxn>
                <a:cxn ang="0">
                  <a:pos x="26" y="31"/>
                </a:cxn>
                <a:cxn ang="0">
                  <a:pos x="21" y="28"/>
                </a:cxn>
              </a:cxnLst>
              <a:rect l="0" t="0" r="r" b="b"/>
              <a:pathLst>
                <a:path w="38" h="38">
                  <a:moveTo>
                    <a:pt x="21" y="28"/>
                  </a:moveTo>
                  <a:lnTo>
                    <a:pt x="21" y="28"/>
                  </a:lnTo>
                  <a:lnTo>
                    <a:pt x="18" y="30"/>
                  </a:lnTo>
                  <a:lnTo>
                    <a:pt x="17" y="31"/>
                  </a:lnTo>
                  <a:lnTo>
                    <a:pt x="14" y="34"/>
                  </a:lnTo>
                  <a:lnTo>
                    <a:pt x="10" y="38"/>
                  </a:lnTo>
                  <a:lnTo>
                    <a:pt x="11" y="35"/>
                  </a:lnTo>
                  <a:lnTo>
                    <a:pt x="11" y="33"/>
                  </a:lnTo>
                  <a:lnTo>
                    <a:pt x="12" y="30"/>
                  </a:lnTo>
                  <a:lnTo>
                    <a:pt x="15" y="23"/>
                  </a:lnTo>
                  <a:lnTo>
                    <a:pt x="12" y="21"/>
                  </a:lnTo>
                  <a:lnTo>
                    <a:pt x="10" y="20"/>
                  </a:lnTo>
                  <a:lnTo>
                    <a:pt x="7" y="18"/>
                  </a:lnTo>
                  <a:lnTo>
                    <a:pt x="0" y="15"/>
                  </a:lnTo>
                  <a:lnTo>
                    <a:pt x="3" y="15"/>
                  </a:lnTo>
                  <a:lnTo>
                    <a:pt x="5" y="15"/>
                  </a:lnTo>
                  <a:lnTo>
                    <a:pt x="9" y="15"/>
                  </a:lnTo>
                  <a:lnTo>
                    <a:pt x="15" y="15"/>
                  </a:lnTo>
                  <a:lnTo>
                    <a:pt x="16" y="13"/>
                  </a:lnTo>
                  <a:lnTo>
                    <a:pt x="16" y="10"/>
                  </a:lnTo>
                  <a:lnTo>
                    <a:pt x="17" y="7"/>
                  </a:lnTo>
                  <a:lnTo>
                    <a:pt x="18" y="0"/>
                  </a:lnTo>
                  <a:lnTo>
                    <a:pt x="19" y="3"/>
                  </a:lnTo>
                  <a:lnTo>
                    <a:pt x="20" y="5"/>
                  </a:lnTo>
                  <a:lnTo>
                    <a:pt x="21" y="8"/>
                  </a:lnTo>
                  <a:lnTo>
                    <a:pt x="22" y="15"/>
                  </a:lnTo>
                  <a:lnTo>
                    <a:pt x="25" y="14"/>
                  </a:lnTo>
                  <a:lnTo>
                    <a:pt x="27" y="14"/>
                  </a:lnTo>
                  <a:lnTo>
                    <a:pt x="31" y="13"/>
                  </a:lnTo>
                  <a:lnTo>
                    <a:pt x="38" y="12"/>
                  </a:lnTo>
                  <a:lnTo>
                    <a:pt x="35" y="14"/>
                  </a:lnTo>
                  <a:lnTo>
                    <a:pt x="34" y="15"/>
                  </a:lnTo>
                  <a:lnTo>
                    <a:pt x="31" y="17"/>
                  </a:lnTo>
                  <a:lnTo>
                    <a:pt x="25" y="21"/>
                  </a:lnTo>
                  <a:lnTo>
                    <a:pt x="27" y="24"/>
                  </a:lnTo>
                  <a:lnTo>
                    <a:pt x="28" y="26"/>
                  </a:lnTo>
                  <a:lnTo>
                    <a:pt x="30" y="30"/>
                  </a:lnTo>
                  <a:lnTo>
                    <a:pt x="33" y="36"/>
                  </a:lnTo>
                  <a:lnTo>
                    <a:pt x="30" y="34"/>
                  </a:lnTo>
                  <a:lnTo>
                    <a:pt x="29" y="33"/>
                  </a:lnTo>
                  <a:lnTo>
                    <a:pt x="26" y="31"/>
                  </a:lnTo>
                  <a:lnTo>
                    <a:pt x="21" y="28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713" name="Freeform 689"/>
            <p:cNvSpPr>
              <a:spLocks/>
            </p:cNvSpPr>
            <p:nvPr/>
          </p:nvSpPr>
          <p:spPr bwMode="auto">
            <a:xfrm>
              <a:off x="1978" y="1336"/>
              <a:ext cx="38" cy="38"/>
            </a:xfrm>
            <a:custGeom>
              <a:avLst/>
              <a:gdLst/>
              <a:ahLst/>
              <a:cxnLst>
                <a:cxn ang="0">
                  <a:pos x="21" y="26"/>
                </a:cxn>
                <a:cxn ang="0">
                  <a:pos x="18" y="28"/>
                </a:cxn>
                <a:cxn ang="0">
                  <a:pos x="17" y="30"/>
                </a:cxn>
                <a:cxn ang="0">
                  <a:pos x="14" y="32"/>
                </a:cxn>
                <a:cxn ang="0">
                  <a:pos x="10" y="38"/>
                </a:cxn>
                <a:cxn ang="0">
                  <a:pos x="11" y="35"/>
                </a:cxn>
                <a:cxn ang="0">
                  <a:pos x="11" y="32"/>
                </a:cxn>
                <a:cxn ang="0">
                  <a:pos x="12" y="29"/>
                </a:cxn>
                <a:cxn ang="0">
                  <a:pos x="15" y="22"/>
                </a:cxn>
                <a:cxn ang="0">
                  <a:pos x="12" y="21"/>
                </a:cxn>
                <a:cxn ang="0">
                  <a:pos x="10" y="20"/>
                </a:cxn>
                <a:cxn ang="0">
                  <a:pos x="7" y="18"/>
                </a:cxn>
                <a:cxn ang="0">
                  <a:pos x="0" y="15"/>
                </a:cxn>
                <a:cxn ang="0">
                  <a:pos x="3" y="15"/>
                </a:cxn>
                <a:cxn ang="0">
                  <a:pos x="5" y="15"/>
                </a:cxn>
                <a:cxn ang="0">
                  <a:pos x="9" y="15"/>
                </a:cxn>
                <a:cxn ang="0">
                  <a:pos x="15" y="15"/>
                </a:cxn>
                <a:cxn ang="0">
                  <a:pos x="16" y="13"/>
                </a:cxn>
                <a:cxn ang="0">
                  <a:pos x="16" y="10"/>
                </a:cxn>
                <a:cxn ang="0">
                  <a:pos x="17" y="7"/>
                </a:cxn>
                <a:cxn ang="0">
                  <a:pos x="18" y="0"/>
                </a:cxn>
                <a:cxn ang="0">
                  <a:pos x="19" y="3"/>
                </a:cxn>
                <a:cxn ang="0">
                  <a:pos x="19" y="5"/>
                </a:cxn>
                <a:cxn ang="0">
                  <a:pos x="20" y="8"/>
                </a:cxn>
                <a:cxn ang="0">
                  <a:pos x="22" y="15"/>
                </a:cxn>
                <a:cxn ang="0">
                  <a:pos x="25" y="14"/>
                </a:cxn>
                <a:cxn ang="0">
                  <a:pos x="27" y="14"/>
                </a:cxn>
                <a:cxn ang="0">
                  <a:pos x="31" y="13"/>
                </a:cxn>
                <a:cxn ang="0">
                  <a:pos x="38" y="11"/>
                </a:cxn>
                <a:cxn ang="0">
                  <a:pos x="35" y="13"/>
                </a:cxn>
                <a:cxn ang="0">
                  <a:pos x="34" y="15"/>
                </a:cxn>
                <a:cxn ang="0">
                  <a:pos x="31" y="17"/>
                </a:cxn>
                <a:cxn ang="0">
                  <a:pos x="25" y="22"/>
                </a:cxn>
                <a:cxn ang="0">
                  <a:pos x="27" y="24"/>
                </a:cxn>
                <a:cxn ang="0">
                  <a:pos x="28" y="26"/>
                </a:cxn>
                <a:cxn ang="0">
                  <a:pos x="30" y="29"/>
                </a:cxn>
                <a:cxn ang="0">
                  <a:pos x="33" y="36"/>
                </a:cxn>
                <a:cxn ang="0">
                  <a:pos x="30" y="34"/>
                </a:cxn>
                <a:cxn ang="0">
                  <a:pos x="29" y="31"/>
                </a:cxn>
                <a:cxn ang="0">
                  <a:pos x="26" y="29"/>
                </a:cxn>
                <a:cxn ang="0">
                  <a:pos x="21" y="26"/>
                </a:cxn>
              </a:cxnLst>
              <a:rect l="0" t="0" r="r" b="b"/>
              <a:pathLst>
                <a:path w="38" h="38">
                  <a:moveTo>
                    <a:pt x="21" y="26"/>
                  </a:moveTo>
                  <a:lnTo>
                    <a:pt x="18" y="28"/>
                  </a:lnTo>
                  <a:lnTo>
                    <a:pt x="17" y="30"/>
                  </a:lnTo>
                  <a:lnTo>
                    <a:pt x="14" y="32"/>
                  </a:lnTo>
                  <a:lnTo>
                    <a:pt x="10" y="38"/>
                  </a:lnTo>
                  <a:lnTo>
                    <a:pt x="11" y="35"/>
                  </a:lnTo>
                  <a:lnTo>
                    <a:pt x="11" y="32"/>
                  </a:lnTo>
                  <a:lnTo>
                    <a:pt x="12" y="29"/>
                  </a:lnTo>
                  <a:lnTo>
                    <a:pt x="15" y="22"/>
                  </a:lnTo>
                  <a:lnTo>
                    <a:pt x="12" y="21"/>
                  </a:lnTo>
                  <a:lnTo>
                    <a:pt x="10" y="20"/>
                  </a:lnTo>
                  <a:lnTo>
                    <a:pt x="7" y="18"/>
                  </a:lnTo>
                  <a:lnTo>
                    <a:pt x="0" y="15"/>
                  </a:lnTo>
                  <a:lnTo>
                    <a:pt x="3" y="15"/>
                  </a:lnTo>
                  <a:lnTo>
                    <a:pt x="5" y="15"/>
                  </a:lnTo>
                  <a:lnTo>
                    <a:pt x="9" y="15"/>
                  </a:lnTo>
                  <a:lnTo>
                    <a:pt x="15" y="15"/>
                  </a:lnTo>
                  <a:lnTo>
                    <a:pt x="16" y="13"/>
                  </a:lnTo>
                  <a:lnTo>
                    <a:pt x="16" y="10"/>
                  </a:lnTo>
                  <a:lnTo>
                    <a:pt x="17" y="7"/>
                  </a:lnTo>
                  <a:lnTo>
                    <a:pt x="18" y="0"/>
                  </a:lnTo>
                  <a:lnTo>
                    <a:pt x="19" y="3"/>
                  </a:lnTo>
                  <a:lnTo>
                    <a:pt x="19" y="5"/>
                  </a:lnTo>
                  <a:lnTo>
                    <a:pt x="20" y="8"/>
                  </a:lnTo>
                  <a:lnTo>
                    <a:pt x="22" y="15"/>
                  </a:lnTo>
                  <a:lnTo>
                    <a:pt x="25" y="14"/>
                  </a:lnTo>
                  <a:lnTo>
                    <a:pt x="27" y="14"/>
                  </a:lnTo>
                  <a:lnTo>
                    <a:pt x="31" y="13"/>
                  </a:lnTo>
                  <a:lnTo>
                    <a:pt x="38" y="11"/>
                  </a:lnTo>
                  <a:lnTo>
                    <a:pt x="35" y="13"/>
                  </a:lnTo>
                  <a:lnTo>
                    <a:pt x="34" y="15"/>
                  </a:lnTo>
                  <a:lnTo>
                    <a:pt x="31" y="17"/>
                  </a:lnTo>
                  <a:lnTo>
                    <a:pt x="25" y="22"/>
                  </a:lnTo>
                  <a:lnTo>
                    <a:pt x="27" y="24"/>
                  </a:lnTo>
                  <a:lnTo>
                    <a:pt x="28" y="26"/>
                  </a:lnTo>
                  <a:lnTo>
                    <a:pt x="30" y="29"/>
                  </a:lnTo>
                  <a:lnTo>
                    <a:pt x="33" y="36"/>
                  </a:lnTo>
                  <a:lnTo>
                    <a:pt x="30" y="34"/>
                  </a:lnTo>
                  <a:lnTo>
                    <a:pt x="29" y="31"/>
                  </a:lnTo>
                  <a:lnTo>
                    <a:pt x="26" y="29"/>
                  </a:lnTo>
                  <a:lnTo>
                    <a:pt x="21" y="26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714" name="Freeform 690"/>
            <p:cNvSpPr>
              <a:spLocks/>
            </p:cNvSpPr>
            <p:nvPr/>
          </p:nvSpPr>
          <p:spPr bwMode="auto">
            <a:xfrm>
              <a:off x="1978" y="1336"/>
              <a:ext cx="38" cy="38"/>
            </a:xfrm>
            <a:custGeom>
              <a:avLst/>
              <a:gdLst/>
              <a:ahLst/>
              <a:cxnLst>
                <a:cxn ang="0">
                  <a:pos x="21" y="26"/>
                </a:cxn>
                <a:cxn ang="0">
                  <a:pos x="21" y="26"/>
                </a:cxn>
                <a:cxn ang="0">
                  <a:pos x="18" y="28"/>
                </a:cxn>
                <a:cxn ang="0">
                  <a:pos x="17" y="30"/>
                </a:cxn>
                <a:cxn ang="0">
                  <a:pos x="14" y="32"/>
                </a:cxn>
                <a:cxn ang="0">
                  <a:pos x="10" y="38"/>
                </a:cxn>
                <a:cxn ang="0">
                  <a:pos x="10" y="38"/>
                </a:cxn>
                <a:cxn ang="0">
                  <a:pos x="11" y="35"/>
                </a:cxn>
                <a:cxn ang="0">
                  <a:pos x="11" y="32"/>
                </a:cxn>
                <a:cxn ang="0">
                  <a:pos x="12" y="29"/>
                </a:cxn>
                <a:cxn ang="0">
                  <a:pos x="15" y="22"/>
                </a:cxn>
                <a:cxn ang="0">
                  <a:pos x="15" y="22"/>
                </a:cxn>
                <a:cxn ang="0">
                  <a:pos x="12" y="21"/>
                </a:cxn>
                <a:cxn ang="0">
                  <a:pos x="10" y="20"/>
                </a:cxn>
                <a:cxn ang="0">
                  <a:pos x="7" y="18"/>
                </a:cxn>
                <a:cxn ang="0">
                  <a:pos x="0" y="15"/>
                </a:cxn>
                <a:cxn ang="0">
                  <a:pos x="0" y="15"/>
                </a:cxn>
                <a:cxn ang="0">
                  <a:pos x="3" y="15"/>
                </a:cxn>
                <a:cxn ang="0">
                  <a:pos x="5" y="15"/>
                </a:cxn>
                <a:cxn ang="0">
                  <a:pos x="9" y="15"/>
                </a:cxn>
                <a:cxn ang="0">
                  <a:pos x="15" y="15"/>
                </a:cxn>
                <a:cxn ang="0">
                  <a:pos x="15" y="15"/>
                </a:cxn>
                <a:cxn ang="0">
                  <a:pos x="16" y="13"/>
                </a:cxn>
                <a:cxn ang="0">
                  <a:pos x="16" y="10"/>
                </a:cxn>
                <a:cxn ang="0">
                  <a:pos x="17" y="7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19" y="3"/>
                </a:cxn>
                <a:cxn ang="0">
                  <a:pos x="19" y="5"/>
                </a:cxn>
                <a:cxn ang="0">
                  <a:pos x="20" y="8"/>
                </a:cxn>
                <a:cxn ang="0">
                  <a:pos x="22" y="15"/>
                </a:cxn>
                <a:cxn ang="0">
                  <a:pos x="22" y="15"/>
                </a:cxn>
                <a:cxn ang="0">
                  <a:pos x="25" y="14"/>
                </a:cxn>
                <a:cxn ang="0">
                  <a:pos x="27" y="14"/>
                </a:cxn>
                <a:cxn ang="0">
                  <a:pos x="31" y="13"/>
                </a:cxn>
                <a:cxn ang="0">
                  <a:pos x="38" y="11"/>
                </a:cxn>
                <a:cxn ang="0">
                  <a:pos x="38" y="11"/>
                </a:cxn>
                <a:cxn ang="0">
                  <a:pos x="35" y="13"/>
                </a:cxn>
                <a:cxn ang="0">
                  <a:pos x="34" y="15"/>
                </a:cxn>
                <a:cxn ang="0">
                  <a:pos x="31" y="17"/>
                </a:cxn>
                <a:cxn ang="0">
                  <a:pos x="25" y="22"/>
                </a:cxn>
                <a:cxn ang="0">
                  <a:pos x="25" y="22"/>
                </a:cxn>
                <a:cxn ang="0">
                  <a:pos x="27" y="24"/>
                </a:cxn>
                <a:cxn ang="0">
                  <a:pos x="28" y="26"/>
                </a:cxn>
                <a:cxn ang="0">
                  <a:pos x="30" y="29"/>
                </a:cxn>
                <a:cxn ang="0">
                  <a:pos x="33" y="36"/>
                </a:cxn>
                <a:cxn ang="0">
                  <a:pos x="33" y="36"/>
                </a:cxn>
                <a:cxn ang="0">
                  <a:pos x="30" y="34"/>
                </a:cxn>
                <a:cxn ang="0">
                  <a:pos x="29" y="31"/>
                </a:cxn>
                <a:cxn ang="0">
                  <a:pos x="26" y="29"/>
                </a:cxn>
                <a:cxn ang="0">
                  <a:pos x="21" y="26"/>
                </a:cxn>
              </a:cxnLst>
              <a:rect l="0" t="0" r="r" b="b"/>
              <a:pathLst>
                <a:path w="38" h="38">
                  <a:moveTo>
                    <a:pt x="21" y="26"/>
                  </a:moveTo>
                  <a:lnTo>
                    <a:pt x="21" y="26"/>
                  </a:lnTo>
                  <a:lnTo>
                    <a:pt x="18" y="28"/>
                  </a:lnTo>
                  <a:lnTo>
                    <a:pt x="17" y="30"/>
                  </a:lnTo>
                  <a:lnTo>
                    <a:pt x="14" y="32"/>
                  </a:lnTo>
                  <a:lnTo>
                    <a:pt x="10" y="38"/>
                  </a:lnTo>
                  <a:lnTo>
                    <a:pt x="11" y="35"/>
                  </a:lnTo>
                  <a:lnTo>
                    <a:pt x="11" y="32"/>
                  </a:lnTo>
                  <a:lnTo>
                    <a:pt x="12" y="29"/>
                  </a:lnTo>
                  <a:lnTo>
                    <a:pt x="15" y="22"/>
                  </a:lnTo>
                  <a:lnTo>
                    <a:pt x="12" y="21"/>
                  </a:lnTo>
                  <a:lnTo>
                    <a:pt x="10" y="20"/>
                  </a:lnTo>
                  <a:lnTo>
                    <a:pt x="7" y="18"/>
                  </a:lnTo>
                  <a:lnTo>
                    <a:pt x="0" y="15"/>
                  </a:lnTo>
                  <a:lnTo>
                    <a:pt x="3" y="15"/>
                  </a:lnTo>
                  <a:lnTo>
                    <a:pt x="5" y="15"/>
                  </a:lnTo>
                  <a:lnTo>
                    <a:pt x="9" y="15"/>
                  </a:lnTo>
                  <a:lnTo>
                    <a:pt x="15" y="15"/>
                  </a:lnTo>
                  <a:lnTo>
                    <a:pt x="16" y="13"/>
                  </a:lnTo>
                  <a:lnTo>
                    <a:pt x="16" y="10"/>
                  </a:lnTo>
                  <a:lnTo>
                    <a:pt x="17" y="7"/>
                  </a:lnTo>
                  <a:lnTo>
                    <a:pt x="18" y="0"/>
                  </a:lnTo>
                  <a:lnTo>
                    <a:pt x="19" y="3"/>
                  </a:lnTo>
                  <a:lnTo>
                    <a:pt x="19" y="5"/>
                  </a:lnTo>
                  <a:lnTo>
                    <a:pt x="20" y="8"/>
                  </a:lnTo>
                  <a:lnTo>
                    <a:pt x="22" y="15"/>
                  </a:lnTo>
                  <a:lnTo>
                    <a:pt x="25" y="14"/>
                  </a:lnTo>
                  <a:lnTo>
                    <a:pt x="27" y="14"/>
                  </a:lnTo>
                  <a:lnTo>
                    <a:pt x="31" y="13"/>
                  </a:lnTo>
                  <a:lnTo>
                    <a:pt x="38" y="11"/>
                  </a:lnTo>
                  <a:lnTo>
                    <a:pt x="35" y="13"/>
                  </a:lnTo>
                  <a:lnTo>
                    <a:pt x="34" y="15"/>
                  </a:lnTo>
                  <a:lnTo>
                    <a:pt x="31" y="17"/>
                  </a:lnTo>
                  <a:lnTo>
                    <a:pt x="25" y="22"/>
                  </a:lnTo>
                  <a:lnTo>
                    <a:pt x="27" y="24"/>
                  </a:lnTo>
                  <a:lnTo>
                    <a:pt x="28" y="26"/>
                  </a:lnTo>
                  <a:lnTo>
                    <a:pt x="30" y="29"/>
                  </a:lnTo>
                  <a:lnTo>
                    <a:pt x="33" y="36"/>
                  </a:lnTo>
                  <a:lnTo>
                    <a:pt x="30" y="34"/>
                  </a:lnTo>
                  <a:lnTo>
                    <a:pt x="29" y="31"/>
                  </a:lnTo>
                  <a:lnTo>
                    <a:pt x="26" y="29"/>
                  </a:lnTo>
                  <a:lnTo>
                    <a:pt x="21" y="26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715" name="Freeform 691"/>
            <p:cNvSpPr>
              <a:spLocks/>
            </p:cNvSpPr>
            <p:nvPr/>
          </p:nvSpPr>
          <p:spPr bwMode="auto">
            <a:xfrm>
              <a:off x="1976" y="1372"/>
              <a:ext cx="40" cy="37"/>
            </a:xfrm>
            <a:custGeom>
              <a:avLst/>
              <a:gdLst/>
              <a:ahLst/>
              <a:cxnLst>
                <a:cxn ang="0">
                  <a:pos x="23" y="28"/>
                </a:cxn>
                <a:cxn ang="0">
                  <a:pos x="20" y="30"/>
                </a:cxn>
                <a:cxn ang="0">
                  <a:pos x="19" y="31"/>
                </a:cxn>
                <a:cxn ang="0">
                  <a:pos x="16" y="33"/>
                </a:cxn>
                <a:cxn ang="0">
                  <a:pos x="12" y="37"/>
                </a:cxn>
                <a:cxn ang="0">
                  <a:pos x="13" y="34"/>
                </a:cxn>
                <a:cxn ang="0">
                  <a:pos x="13" y="32"/>
                </a:cxn>
                <a:cxn ang="0">
                  <a:pos x="14" y="29"/>
                </a:cxn>
                <a:cxn ang="0">
                  <a:pos x="17" y="23"/>
                </a:cxn>
                <a:cxn ang="0">
                  <a:pos x="14" y="21"/>
                </a:cxn>
                <a:cxn ang="0">
                  <a:pos x="12" y="21"/>
                </a:cxn>
                <a:cxn ang="0">
                  <a:pos x="8" y="20"/>
                </a:cxn>
                <a:cxn ang="0">
                  <a:pos x="0" y="17"/>
                </a:cxn>
                <a:cxn ang="0">
                  <a:pos x="3" y="17"/>
                </a:cxn>
                <a:cxn ang="0">
                  <a:pos x="6" y="17"/>
                </a:cxn>
                <a:cxn ang="0">
                  <a:pos x="10" y="17"/>
                </a:cxn>
                <a:cxn ang="0">
                  <a:pos x="17" y="17"/>
                </a:cxn>
                <a:cxn ang="0">
                  <a:pos x="18" y="14"/>
                </a:cxn>
                <a:cxn ang="0">
                  <a:pos x="18" y="11"/>
                </a:cxn>
                <a:cxn ang="0">
                  <a:pos x="19" y="7"/>
                </a:cxn>
                <a:cxn ang="0">
                  <a:pos x="20" y="0"/>
                </a:cxn>
                <a:cxn ang="0">
                  <a:pos x="21" y="3"/>
                </a:cxn>
                <a:cxn ang="0">
                  <a:pos x="21" y="5"/>
                </a:cxn>
                <a:cxn ang="0">
                  <a:pos x="22" y="9"/>
                </a:cxn>
                <a:cxn ang="0">
                  <a:pos x="24" y="16"/>
                </a:cxn>
                <a:cxn ang="0">
                  <a:pos x="27" y="16"/>
                </a:cxn>
                <a:cxn ang="0">
                  <a:pos x="29" y="16"/>
                </a:cxn>
                <a:cxn ang="0">
                  <a:pos x="33" y="15"/>
                </a:cxn>
                <a:cxn ang="0">
                  <a:pos x="40" y="13"/>
                </a:cxn>
                <a:cxn ang="0">
                  <a:pos x="37" y="15"/>
                </a:cxn>
                <a:cxn ang="0">
                  <a:pos x="36" y="16"/>
                </a:cxn>
                <a:cxn ang="0">
                  <a:pos x="33" y="18"/>
                </a:cxn>
                <a:cxn ang="0">
                  <a:pos x="27" y="22"/>
                </a:cxn>
                <a:cxn ang="0">
                  <a:pos x="29" y="24"/>
                </a:cxn>
                <a:cxn ang="0">
                  <a:pos x="30" y="26"/>
                </a:cxn>
                <a:cxn ang="0">
                  <a:pos x="32" y="29"/>
                </a:cxn>
                <a:cxn ang="0">
                  <a:pos x="35" y="35"/>
                </a:cxn>
                <a:cxn ang="0">
                  <a:pos x="32" y="33"/>
                </a:cxn>
                <a:cxn ang="0">
                  <a:pos x="31" y="33"/>
                </a:cxn>
                <a:cxn ang="0">
                  <a:pos x="28" y="31"/>
                </a:cxn>
                <a:cxn ang="0">
                  <a:pos x="23" y="28"/>
                </a:cxn>
              </a:cxnLst>
              <a:rect l="0" t="0" r="r" b="b"/>
              <a:pathLst>
                <a:path w="40" h="37">
                  <a:moveTo>
                    <a:pt x="23" y="28"/>
                  </a:moveTo>
                  <a:lnTo>
                    <a:pt x="20" y="30"/>
                  </a:lnTo>
                  <a:lnTo>
                    <a:pt x="19" y="31"/>
                  </a:lnTo>
                  <a:lnTo>
                    <a:pt x="16" y="33"/>
                  </a:lnTo>
                  <a:lnTo>
                    <a:pt x="12" y="37"/>
                  </a:lnTo>
                  <a:lnTo>
                    <a:pt x="13" y="34"/>
                  </a:lnTo>
                  <a:lnTo>
                    <a:pt x="13" y="32"/>
                  </a:lnTo>
                  <a:lnTo>
                    <a:pt x="14" y="29"/>
                  </a:lnTo>
                  <a:lnTo>
                    <a:pt x="17" y="23"/>
                  </a:lnTo>
                  <a:lnTo>
                    <a:pt x="14" y="21"/>
                  </a:lnTo>
                  <a:lnTo>
                    <a:pt x="12" y="21"/>
                  </a:lnTo>
                  <a:lnTo>
                    <a:pt x="8" y="20"/>
                  </a:lnTo>
                  <a:lnTo>
                    <a:pt x="0" y="17"/>
                  </a:lnTo>
                  <a:lnTo>
                    <a:pt x="3" y="17"/>
                  </a:lnTo>
                  <a:lnTo>
                    <a:pt x="6" y="17"/>
                  </a:lnTo>
                  <a:lnTo>
                    <a:pt x="10" y="17"/>
                  </a:lnTo>
                  <a:lnTo>
                    <a:pt x="17" y="17"/>
                  </a:lnTo>
                  <a:lnTo>
                    <a:pt x="18" y="14"/>
                  </a:lnTo>
                  <a:lnTo>
                    <a:pt x="18" y="11"/>
                  </a:lnTo>
                  <a:lnTo>
                    <a:pt x="19" y="7"/>
                  </a:lnTo>
                  <a:lnTo>
                    <a:pt x="20" y="0"/>
                  </a:lnTo>
                  <a:lnTo>
                    <a:pt x="21" y="3"/>
                  </a:lnTo>
                  <a:lnTo>
                    <a:pt x="21" y="5"/>
                  </a:lnTo>
                  <a:lnTo>
                    <a:pt x="22" y="9"/>
                  </a:lnTo>
                  <a:lnTo>
                    <a:pt x="24" y="16"/>
                  </a:lnTo>
                  <a:lnTo>
                    <a:pt x="27" y="16"/>
                  </a:lnTo>
                  <a:lnTo>
                    <a:pt x="29" y="16"/>
                  </a:lnTo>
                  <a:lnTo>
                    <a:pt x="33" y="15"/>
                  </a:lnTo>
                  <a:lnTo>
                    <a:pt x="40" y="13"/>
                  </a:lnTo>
                  <a:lnTo>
                    <a:pt x="37" y="15"/>
                  </a:lnTo>
                  <a:lnTo>
                    <a:pt x="36" y="16"/>
                  </a:lnTo>
                  <a:lnTo>
                    <a:pt x="33" y="18"/>
                  </a:lnTo>
                  <a:lnTo>
                    <a:pt x="27" y="22"/>
                  </a:lnTo>
                  <a:lnTo>
                    <a:pt x="29" y="24"/>
                  </a:lnTo>
                  <a:lnTo>
                    <a:pt x="30" y="26"/>
                  </a:lnTo>
                  <a:lnTo>
                    <a:pt x="32" y="29"/>
                  </a:lnTo>
                  <a:lnTo>
                    <a:pt x="35" y="35"/>
                  </a:lnTo>
                  <a:lnTo>
                    <a:pt x="32" y="33"/>
                  </a:lnTo>
                  <a:lnTo>
                    <a:pt x="31" y="33"/>
                  </a:lnTo>
                  <a:lnTo>
                    <a:pt x="28" y="31"/>
                  </a:lnTo>
                  <a:lnTo>
                    <a:pt x="23" y="28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716" name="Freeform 692"/>
            <p:cNvSpPr>
              <a:spLocks/>
            </p:cNvSpPr>
            <p:nvPr/>
          </p:nvSpPr>
          <p:spPr bwMode="auto">
            <a:xfrm>
              <a:off x="1976" y="1372"/>
              <a:ext cx="40" cy="37"/>
            </a:xfrm>
            <a:custGeom>
              <a:avLst/>
              <a:gdLst/>
              <a:ahLst/>
              <a:cxnLst>
                <a:cxn ang="0">
                  <a:pos x="23" y="28"/>
                </a:cxn>
                <a:cxn ang="0">
                  <a:pos x="23" y="28"/>
                </a:cxn>
                <a:cxn ang="0">
                  <a:pos x="20" y="30"/>
                </a:cxn>
                <a:cxn ang="0">
                  <a:pos x="19" y="31"/>
                </a:cxn>
                <a:cxn ang="0">
                  <a:pos x="16" y="33"/>
                </a:cxn>
                <a:cxn ang="0">
                  <a:pos x="12" y="37"/>
                </a:cxn>
                <a:cxn ang="0">
                  <a:pos x="12" y="37"/>
                </a:cxn>
                <a:cxn ang="0">
                  <a:pos x="13" y="34"/>
                </a:cxn>
                <a:cxn ang="0">
                  <a:pos x="13" y="32"/>
                </a:cxn>
                <a:cxn ang="0">
                  <a:pos x="14" y="29"/>
                </a:cxn>
                <a:cxn ang="0">
                  <a:pos x="17" y="23"/>
                </a:cxn>
                <a:cxn ang="0">
                  <a:pos x="17" y="23"/>
                </a:cxn>
                <a:cxn ang="0">
                  <a:pos x="14" y="21"/>
                </a:cxn>
                <a:cxn ang="0">
                  <a:pos x="12" y="21"/>
                </a:cxn>
                <a:cxn ang="0">
                  <a:pos x="8" y="20"/>
                </a:cxn>
                <a:cxn ang="0">
                  <a:pos x="0" y="17"/>
                </a:cxn>
                <a:cxn ang="0">
                  <a:pos x="0" y="17"/>
                </a:cxn>
                <a:cxn ang="0">
                  <a:pos x="3" y="17"/>
                </a:cxn>
                <a:cxn ang="0">
                  <a:pos x="6" y="17"/>
                </a:cxn>
                <a:cxn ang="0">
                  <a:pos x="10" y="17"/>
                </a:cxn>
                <a:cxn ang="0">
                  <a:pos x="17" y="17"/>
                </a:cxn>
                <a:cxn ang="0">
                  <a:pos x="17" y="17"/>
                </a:cxn>
                <a:cxn ang="0">
                  <a:pos x="18" y="14"/>
                </a:cxn>
                <a:cxn ang="0">
                  <a:pos x="18" y="11"/>
                </a:cxn>
                <a:cxn ang="0">
                  <a:pos x="19" y="7"/>
                </a:cxn>
                <a:cxn ang="0">
                  <a:pos x="20" y="0"/>
                </a:cxn>
                <a:cxn ang="0">
                  <a:pos x="20" y="0"/>
                </a:cxn>
                <a:cxn ang="0">
                  <a:pos x="21" y="3"/>
                </a:cxn>
                <a:cxn ang="0">
                  <a:pos x="21" y="5"/>
                </a:cxn>
                <a:cxn ang="0">
                  <a:pos x="22" y="9"/>
                </a:cxn>
                <a:cxn ang="0">
                  <a:pos x="24" y="16"/>
                </a:cxn>
                <a:cxn ang="0">
                  <a:pos x="24" y="16"/>
                </a:cxn>
                <a:cxn ang="0">
                  <a:pos x="27" y="16"/>
                </a:cxn>
                <a:cxn ang="0">
                  <a:pos x="29" y="16"/>
                </a:cxn>
                <a:cxn ang="0">
                  <a:pos x="33" y="15"/>
                </a:cxn>
                <a:cxn ang="0">
                  <a:pos x="40" y="13"/>
                </a:cxn>
                <a:cxn ang="0">
                  <a:pos x="40" y="13"/>
                </a:cxn>
                <a:cxn ang="0">
                  <a:pos x="37" y="15"/>
                </a:cxn>
                <a:cxn ang="0">
                  <a:pos x="36" y="16"/>
                </a:cxn>
                <a:cxn ang="0">
                  <a:pos x="33" y="18"/>
                </a:cxn>
                <a:cxn ang="0">
                  <a:pos x="27" y="22"/>
                </a:cxn>
                <a:cxn ang="0">
                  <a:pos x="27" y="22"/>
                </a:cxn>
                <a:cxn ang="0">
                  <a:pos x="29" y="24"/>
                </a:cxn>
                <a:cxn ang="0">
                  <a:pos x="30" y="26"/>
                </a:cxn>
                <a:cxn ang="0">
                  <a:pos x="32" y="29"/>
                </a:cxn>
                <a:cxn ang="0">
                  <a:pos x="35" y="35"/>
                </a:cxn>
                <a:cxn ang="0">
                  <a:pos x="35" y="35"/>
                </a:cxn>
                <a:cxn ang="0">
                  <a:pos x="32" y="33"/>
                </a:cxn>
                <a:cxn ang="0">
                  <a:pos x="31" y="33"/>
                </a:cxn>
                <a:cxn ang="0">
                  <a:pos x="28" y="31"/>
                </a:cxn>
                <a:cxn ang="0">
                  <a:pos x="23" y="28"/>
                </a:cxn>
              </a:cxnLst>
              <a:rect l="0" t="0" r="r" b="b"/>
              <a:pathLst>
                <a:path w="40" h="37">
                  <a:moveTo>
                    <a:pt x="23" y="28"/>
                  </a:moveTo>
                  <a:lnTo>
                    <a:pt x="23" y="28"/>
                  </a:lnTo>
                  <a:lnTo>
                    <a:pt x="20" y="30"/>
                  </a:lnTo>
                  <a:lnTo>
                    <a:pt x="19" y="31"/>
                  </a:lnTo>
                  <a:lnTo>
                    <a:pt x="16" y="33"/>
                  </a:lnTo>
                  <a:lnTo>
                    <a:pt x="12" y="37"/>
                  </a:lnTo>
                  <a:lnTo>
                    <a:pt x="13" y="34"/>
                  </a:lnTo>
                  <a:lnTo>
                    <a:pt x="13" y="32"/>
                  </a:lnTo>
                  <a:lnTo>
                    <a:pt x="14" y="29"/>
                  </a:lnTo>
                  <a:lnTo>
                    <a:pt x="17" y="23"/>
                  </a:lnTo>
                  <a:lnTo>
                    <a:pt x="14" y="21"/>
                  </a:lnTo>
                  <a:lnTo>
                    <a:pt x="12" y="21"/>
                  </a:lnTo>
                  <a:lnTo>
                    <a:pt x="8" y="20"/>
                  </a:lnTo>
                  <a:lnTo>
                    <a:pt x="0" y="17"/>
                  </a:lnTo>
                  <a:lnTo>
                    <a:pt x="3" y="17"/>
                  </a:lnTo>
                  <a:lnTo>
                    <a:pt x="6" y="17"/>
                  </a:lnTo>
                  <a:lnTo>
                    <a:pt x="10" y="17"/>
                  </a:lnTo>
                  <a:lnTo>
                    <a:pt x="17" y="17"/>
                  </a:lnTo>
                  <a:lnTo>
                    <a:pt x="18" y="14"/>
                  </a:lnTo>
                  <a:lnTo>
                    <a:pt x="18" y="11"/>
                  </a:lnTo>
                  <a:lnTo>
                    <a:pt x="19" y="7"/>
                  </a:lnTo>
                  <a:lnTo>
                    <a:pt x="20" y="0"/>
                  </a:lnTo>
                  <a:lnTo>
                    <a:pt x="21" y="3"/>
                  </a:lnTo>
                  <a:lnTo>
                    <a:pt x="21" y="5"/>
                  </a:lnTo>
                  <a:lnTo>
                    <a:pt x="22" y="9"/>
                  </a:lnTo>
                  <a:lnTo>
                    <a:pt x="24" y="16"/>
                  </a:lnTo>
                  <a:lnTo>
                    <a:pt x="27" y="16"/>
                  </a:lnTo>
                  <a:lnTo>
                    <a:pt x="29" y="16"/>
                  </a:lnTo>
                  <a:lnTo>
                    <a:pt x="33" y="15"/>
                  </a:lnTo>
                  <a:lnTo>
                    <a:pt x="40" y="13"/>
                  </a:lnTo>
                  <a:lnTo>
                    <a:pt x="37" y="15"/>
                  </a:lnTo>
                  <a:lnTo>
                    <a:pt x="36" y="16"/>
                  </a:lnTo>
                  <a:lnTo>
                    <a:pt x="33" y="18"/>
                  </a:lnTo>
                  <a:lnTo>
                    <a:pt x="27" y="22"/>
                  </a:lnTo>
                  <a:lnTo>
                    <a:pt x="29" y="24"/>
                  </a:lnTo>
                  <a:lnTo>
                    <a:pt x="30" y="26"/>
                  </a:lnTo>
                  <a:lnTo>
                    <a:pt x="32" y="29"/>
                  </a:lnTo>
                  <a:lnTo>
                    <a:pt x="35" y="35"/>
                  </a:lnTo>
                  <a:lnTo>
                    <a:pt x="32" y="33"/>
                  </a:lnTo>
                  <a:lnTo>
                    <a:pt x="31" y="33"/>
                  </a:lnTo>
                  <a:lnTo>
                    <a:pt x="28" y="31"/>
                  </a:lnTo>
                  <a:lnTo>
                    <a:pt x="23" y="28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717" name="Freeform 693"/>
            <p:cNvSpPr>
              <a:spLocks/>
            </p:cNvSpPr>
            <p:nvPr/>
          </p:nvSpPr>
          <p:spPr bwMode="auto">
            <a:xfrm>
              <a:off x="1979" y="1411"/>
              <a:ext cx="40" cy="37"/>
            </a:xfrm>
            <a:custGeom>
              <a:avLst/>
              <a:gdLst/>
              <a:ahLst/>
              <a:cxnLst>
                <a:cxn ang="0">
                  <a:pos x="23" y="27"/>
                </a:cxn>
                <a:cxn ang="0">
                  <a:pos x="21" y="29"/>
                </a:cxn>
                <a:cxn ang="0">
                  <a:pos x="19" y="31"/>
                </a:cxn>
                <a:cxn ang="0">
                  <a:pos x="17" y="33"/>
                </a:cxn>
                <a:cxn ang="0">
                  <a:pos x="12" y="37"/>
                </a:cxn>
                <a:cxn ang="0">
                  <a:pos x="13" y="35"/>
                </a:cxn>
                <a:cxn ang="0">
                  <a:pos x="13" y="33"/>
                </a:cxn>
                <a:cxn ang="0">
                  <a:pos x="14" y="29"/>
                </a:cxn>
                <a:cxn ang="0">
                  <a:pos x="17" y="23"/>
                </a:cxn>
                <a:cxn ang="0">
                  <a:pos x="14" y="22"/>
                </a:cxn>
                <a:cxn ang="0">
                  <a:pos x="12" y="21"/>
                </a:cxn>
                <a:cxn ang="0">
                  <a:pos x="8" y="19"/>
                </a:cxn>
                <a:cxn ang="0">
                  <a:pos x="0" y="16"/>
                </a:cxn>
                <a:cxn ang="0">
                  <a:pos x="4" y="16"/>
                </a:cxn>
                <a:cxn ang="0">
                  <a:pos x="6" y="16"/>
                </a:cxn>
                <a:cxn ang="0">
                  <a:pos x="10" y="16"/>
                </a:cxn>
                <a:cxn ang="0">
                  <a:pos x="18" y="16"/>
                </a:cxn>
                <a:cxn ang="0">
                  <a:pos x="18" y="13"/>
                </a:cxn>
                <a:cxn ang="0">
                  <a:pos x="18" y="11"/>
                </a:cxn>
                <a:cxn ang="0">
                  <a:pos x="19" y="8"/>
                </a:cxn>
                <a:cxn ang="0">
                  <a:pos x="20" y="0"/>
                </a:cxn>
                <a:cxn ang="0">
                  <a:pos x="21" y="2"/>
                </a:cxn>
                <a:cxn ang="0">
                  <a:pos x="21" y="5"/>
                </a:cxn>
                <a:cxn ang="0">
                  <a:pos x="22" y="9"/>
                </a:cxn>
                <a:cxn ang="0">
                  <a:pos x="24" y="16"/>
                </a:cxn>
                <a:cxn ang="0">
                  <a:pos x="27" y="15"/>
                </a:cxn>
                <a:cxn ang="0">
                  <a:pos x="30" y="14"/>
                </a:cxn>
                <a:cxn ang="0">
                  <a:pos x="34" y="14"/>
                </a:cxn>
                <a:cxn ang="0">
                  <a:pos x="40" y="13"/>
                </a:cxn>
                <a:cxn ang="0">
                  <a:pos x="38" y="15"/>
                </a:cxn>
                <a:cxn ang="0">
                  <a:pos x="37" y="16"/>
                </a:cxn>
                <a:cxn ang="0">
                  <a:pos x="33" y="18"/>
                </a:cxn>
                <a:cxn ang="0">
                  <a:pos x="27" y="22"/>
                </a:cxn>
                <a:cxn ang="0">
                  <a:pos x="29" y="25"/>
                </a:cxn>
                <a:cxn ang="0">
                  <a:pos x="30" y="26"/>
                </a:cxn>
                <a:cxn ang="0">
                  <a:pos x="32" y="29"/>
                </a:cxn>
                <a:cxn ang="0">
                  <a:pos x="35" y="34"/>
                </a:cxn>
                <a:cxn ang="0">
                  <a:pos x="32" y="33"/>
                </a:cxn>
                <a:cxn ang="0">
                  <a:pos x="31" y="32"/>
                </a:cxn>
                <a:cxn ang="0">
                  <a:pos x="28" y="30"/>
                </a:cxn>
                <a:cxn ang="0">
                  <a:pos x="23" y="27"/>
                </a:cxn>
              </a:cxnLst>
              <a:rect l="0" t="0" r="r" b="b"/>
              <a:pathLst>
                <a:path w="40" h="37">
                  <a:moveTo>
                    <a:pt x="23" y="27"/>
                  </a:moveTo>
                  <a:lnTo>
                    <a:pt x="21" y="29"/>
                  </a:lnTo>
                  <a:lnTo>
                    <a:pt x="19" y="31"/>
                  </a:lnTo>
                  <a:lnTo>
                    <a:pt x="17" y="33"/>
                  </a:lnTo>
                  <a:lnTo>
                    <a:pt x="12" y="37"/>
                  </a:lnTo>
                  <a:lnTo>
                    <a:pt x="13" y="35"/>
                  </a:lnTo>
                  <a:lnTo>
                    <a:pt x="13" y="33"/>
                  </a:lnTo>
                  <a:lnTo>
                    <a:pt x="14" y="29"/>
                  </a:lnTo>
                  <a:lnTo>
                    <a:pt x="17" y="23"/>
                  </a:lnTo>
                  <a:lnTo>
                    <a:pt x="14" y="22"/>
                  </a:lnTo>
                  <a:lnTo>
                    <a:pt x="12" y="21"/>
                  </a:lnTo>
                  <a:lnTo>
                    <a:pt x="8" y="19"/>
                  </a:lnTo>
                  <a:lnTo>
                    <a:pt x="0" y="16"/>
                  </a:lnTo>
                  <a:lnTo>
                    <a:pt x="4" y="16"/>
                  </a:lnTo>
                  <a:lnTo>
                    <a:pt x="6" y="16"/>
                  </a:lnTo>
                  <a:lnTo>
                    <a:pt x="10" y="16"/>
                  </a:lnTo>
                  <a:lnTo>
                    <a:pt x="18" y="16"/>
                  </a:lnTo>
                  <a:lnTo>
                    <a:pt x="18" y="13"/>
                  </a:lnTo>
                  <a:lnTo>
                    <a:pt x="18" y="11"/>
                  </a:lnTo>
                  <a:lnTo>
                    <a:pt x="19" y="8"/>
                  </a:lnTo>
                  <a:lnTo>
                    <a:pt x="20" y="0"/>
                  </a:lnTo>
                  <a:lnTo>
                    <a:pt x="21" y="2"/>
                  </a:lnTo>
                  <a:lnTo>
                    <a:pt x="21" y="5"/>
                  </a:lnTo>
                  <a:lnTo>
                    <a:pt x="22" y="9"/>
                  </a:lnTo>
                  <a:lnTo>
                    <a:pt x="24" y="16"/>
                  </a:lnTo>
                  <a:lnTo>
                    <a:pt x="27" y="15"/>
                  </a:lnTo>
                  <a:lnTo>
                    <a:pt x="30" y="14"/>
                  </a:lnTo>
                  <a:lnTo>
                    <a:pt x="34" y="14"/>
                  </a:lnTo>
                  <a:lnTo>
                    <a:pt x="40" y="13"/>
                  </a:lnTo>
                  <a:lnTo>
                    <a:pt x="38" y="15"/>
                  </a:lnTo>
                  <a:lnTo>
                    <a:pt x="37" y="16"/>
                  </a:lnTo>
                  <a:lnTo>
                    <a:pt x="33" y="18"/>
                  </a:lnTo>
                  <a:lnTo>
                    <a:pt x="27" y="22"/>
                  </a:lnTo>
                  <a:lnTo>
                    <a:pt x="29" y="25"/>
                  </a:lnTo>
                  <a:lnTo>
                    <a:pt x="30" y="26"/>
                  </a:lnTo>
                  <a:lnTo>
                    <a:pt x="32" y="29"/>
                  </a:lnTo>
                  <a:lnTo>
                    <a:pt x="35" y="34"/>
                  </a:lnTo>
                  <a:lnTo>
                    <a:pt x="32" y="33"/>
                  </a:lnTo>
                  <a:lnTo>
                    <a:pt x="31" y="32"/>
                  </a:lnTo>
                  <a:lnTo>
                    <a:pt x="28" y="30"/>
                  </a:lnTo>
                  <a:lnTo>
                    <a:pt x="23" y="27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718" name="Freeform 694"/>
            <p:cNvSpPr>
              <a:spLocks/>
            </p:cNvSpPr>
            <p:nvPr/>
          </p:nvSpPr>
          <p:spPr bwMode="auto">
            <a:xfrm>
              <a:off x="1979" y="1411"/>
              <a:ext cx="40" cy="37"/>
            </a:xfrm>
            <a:custGeom>
              <a:avLst/>
              <a:gdLst/>
              <a:ahLst/>
              <a:cxnLst>
                <a:cxn ang="0">
                  <a:pos x="23" y="27"/>
                </a:cxn>
                <a:cxn ang="0">
                  <a:pos x="23" y="27"/>
                </a:cxn>
                <a:cxn ang="0">
                  <a:pos x="21" y="29"/>
                </a:cxn>
                <a:cxn ang="0">
                  <a:pos x="19" y="31"/>
                </a:cxn>
                <a:cxn ang="0">
                  <a:pos x="17" y="33"/>
                </a:cxn>
                <a:cxn ang="0">
                  <a:pos x="12" y="37"/>
                </a:cxn>
                <a:cxn ang="0">
                  <a:pos x="12" y="37"/>
                </a:cxn>
                <a:cxn ang="0">
                  <a:pos x="13" y="35"/>
                </a:cxn>
                <a:cxn ang="0">
                  <a:pos x="13" y="33"/>
                </a:cxn>
                <a:cxn ang="0">
                  <a:pos x="14" y="29"/>
                </a:cxn>
                <a:cxn ang="0">
                  <a:pos x="17" y="23"/>
                </a:cxn>
                <a:cxn ang="0">
                  <a:pos x="17" y="23"/>
                </a:cxn>
                <a:cxn ang="0">
                  <a:pos x="14" y="22"/>
                </a:cxn>
                <a:cxn ang="0">
                  <a:pos x="12" y="21"/>
                </a:cxn>
                <a:cxn ang="0">
                  <a:pos x="8" y="19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4" y="16"/>
                </a:cxn>
                <a:cxn ang="0">
                  <a:pos x="6" y="16"/>
                </a:cxn>
                <a:cxn ang="0">
                  <a:pos x="10" y="16"/>
                </a:cxn>
                <a:cxn ang="0">
                  <a:pos x="18" y="16"/>
                </a:cxn>
                <a:cxn ang="0">
                  <a:pos x="18" y="16"/>
                </a:cxn>
                <a:cxn ang="0">
                  <a:pos x="18" y="13"/>
                </a:cxn>
                <a:cxn ang="0">
                  <a:pos x="18" y="11"/>
                </a:cxn>
                <a:cxn ang="0">
                  <a:pos x="19" y="8"/>
                </a:cxn>
                <a:cxn ang="0">
                  <a:pos x="20" y="0"/>
                </a:cxn>
                <a:cxn ang="0">
                  <a:pos x="20" y="0"/>
                </a:cxn>
                <a:cxn ang="0">
                  <a:pos x="21" y="2"/>
                </a:cxn>
                <a:cxn ang="0">
                  <a:pos x="21" y="5"/>
                </a:cxn>
                <a:cxn ang="0">
                  <a:pos x="22" y="9"/>
                </a:cxn>
                <a:cxn ang="0">
                  <a:pos x="24" y="16"/>
                </a:cxn>
                <a:cxn ang="0">
                  <a:pos x="24" y="16"/>
                </a:cxn>
                <a:cxn ang="0">
                  <a:pos x="27" y="15"/>
                </a:cxn>
                <a:cxn ang="0">
                  <a:pos x="30" y="14"/>
                </a:cxn>
                <a:cxn ang="0">
                  <a:pos x="34" y="14"/>
                </a:cxn>
                <a:cxn ang="0">
                  <a:pos x="40" y="13"/>
                </a:cxn>
                <a:cxn ang="0">
                  <a:pos x="40" y="13"/>
                </a:cxn>
                <a:cxn ang="0">
                  <a:pos x="38" y="15"/>
                </a:cxn>
                <a:cxn ang="0">
                  <a:pos x="37" y="16"/>
                </a:cxn>
                <a:cxn ang="0">
                  <a:pos x="33" y="18"/>
                </a:cxn>
                <a:cxn ang="0">
                  <a:pos x="27" y="22"/>
                </a:cxn>
                <a:cxn ang="0">
                  <a:pos x="27" y="22"/>
                </a:cxn>
                <a:cxn ang="0">
                  <a:pos x="29" y="25"/>
                </a:cxn>
                <a:cxn ang="0">
                  <a:pos x="30" y="26"/>
                </a:cxn>
                <a:cxn ang="0">
                  <a:pos x="32" y="29"/>
                </a:cxn>
                <a:cxn ang="0">
                  <a:pos x="35" y="34"/>
                </a:cxn>
                <a:cxn ang="0">
                  <a:pos x="35" y="34"/>
                </a:cxn>
                <a:cxn ang="0">
                  <a:pos x="32" y="33"/>
                </a:cxn>
                <a:cxn ang="0">
                  <a:pos x="31" y="32"/>
                </a:cxn>
                <a:cxn ang="0">
                  <a:pos x="28" y="30"/>
                </a:cxn>
                <a:cxn ang="0">
                  <a:pos x="23" y="27"/>
                </a:cxn>
              </a:cxnLst>
              <a:rect l="0" t="0" r="r" b="b"/>
              <a:pathLst>
                <a:path w="40" h="37">
                  <a:moveTo>
                    <a:pt x="23" y="27"/>
                  </a:moveTo>
                  <a:lnTo>
                    <a:pt x="23" y="27"/>
                  </a:lnTo>
                  <a:lnTo>
                    <a:pt x="21" y="29"/>
                  </a:lnTo>
                  <a:lnTo>
                    <a:pt x="19" y="31"/>
                  </a:lnTo>
                  <a:lnTo>
                    <a:pt x="17" y="33"/>
                  </a:lnTo>
                  <a:lnTo>
                    <a:pt x="12" y="37"/>
                  </a:lnTo>
                  <a:lnTo>
                    <a:pt x="13" y="35"/>
                  </a:lnTo>
                  <a:lnTo>
                    <a:pt x="13" y="33"/>
                  </a:lnTo>
                  <a:lnTo>
                    <a:pt x="14" y="29"/>
                  </a:lnTo>
                  <a:lnTo>
                    <a:pt x="17" y="23"/>
                  </a:lnTo>
                  <a:lnTo>
                    <a:pt x="14" y="22"/>
                  </a:lnTo>
                  <a:lnTo>
                    <a:pt x="12" y="21"/>
                  </a:lnTo>
                  <a:lnTo>
                    <a:pt x="8" y="19"/>
                  </a:lnTo>
                  <a:lnTo>
                    <a:pt x="0" y="16"/>
                  </a:lnTo>
                  <a:lnTo>
                    <a:pt x="4" y="16"/>
                  </a:lnTo>
                  <a:lnTo>
                    <a:pt x="6" y="16"/>
                  </a:lnTo>
                  <a:lnTo>
                    <a:pt x="10" y="16"/>
                  </a:lnTo>
                  <a:lnTo>
                    <a:pt x="18" y="16"/>
                  </a:lnTo>
                  <a:lnTo>
                    <a:pt x="18" y="13"/>
                  </a:lnTo>
                  <a:lnTo>
                    <a:pt x="18" y="11"/>
                  </a:lnTo>
                  <a:lnTo>
                    <a:pt x="19" y="8"/>
                  </a:lnTo>
                  <a:lnTo>
                    <a:pt x="20" y="0"/>
                  </a:lnTo>
                  <a:lnTo>
                    <a:pt x="21" y="2"/>
                  </a:lnTo>
                  <a:lnTo>
                    <a:pt x="21" y="5"/>
                  </a:lnTo>
                  <a:lnTo>
                    <a:pt x="22" y="9"/>
                  </a:lnTo>
                  <a:lnTo>
                    <a:pt x="24" y="16"/>
                  </a:lnTo>
                  <a:lnTo>
                    <a:pt x="27" y="15"/>
                  </a:lnTo>
                  <a:lnTo>
                    <a:pt x="30" y="14"/>
                  </a:lnTo>
                  <a:lnTo>
                    <a:pt x="34" y="14"/>
                  </a:lnTo>
                  <a:lnTo>
                    <a:pt x="40" y="13"/>
                  </a:lnTo>
                  <a:lnTo>
                    <a:pt x="38" y="15"/>
                  </a:lnTo>
                  <a:lnTo>
                    <a:pt x="37" y="16"/>
                  </a:lnTo>
                  <a:lnTo>
                    <a:pt x="33" y="18"/>
                  </a:lnTo>
                  <a:lnTo>
                    <a:pt x="27" y="22"/>
                  </a:lnTo>
                  <a:lnTo>
                    <a:pt x="29" y="25"/>
                  </a:lnTo>
                  <a:lnTo>
                    <a:pt x="30" y="26"/>
                  </a:lnTo>
                  <a:lnTo>
                    <a:pt x="32" y="29"/>
                  </a:lnTo>
                  <a:lnTo>
                    <a:pt x="35" y="34"/>
                  </a:lnTo>
                  <a:lnTo>
                    <a:pt x="32" y="33"/>
                  </a:lnTo>
                  <a:lnTo>
                    <a:pt x="31" y="32"/>
                  </a:lnTo>
                  <a:lnTo>
                    <a:pt x="28" y="30"/>
                  </a:lnTo>
                  <a:lnTo>
                    <a:pt x="23" y="27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719" name="Freeform 695"/>
            <p:cNvSpPr>
              <a:spLocks/>
            </p:cNvSpPr>
            <p:nvPr/>
          </p:nvSpPr>
          <p:spPr bwMode="auto">
            <a:xfrm>
              <a:off x="1985" y="1448"/>
              <a:ext cx="38" cy="38"/>
            </a:xfrm>
            <a:custGeom>
              <a:avLst/>
              <a:gdLst/>
              <a:ahLst/>
              <a:cxnLst>
                <a:cxn ang="0">
                  <a:pos x="21" y="27"/>
                </a:cxn>
                <a:cxn ang="0">
                  <a:pos x="19" y="30"/>
                </a:cxn>
                <a:cxn ang="0">
                  <a:pos x="18" y="31"/>
                </a:cxn>
                <a:cxn ang="0">
                  <a:pos x="15" y="34"/>
                </a:cxn>
                <a:cxn ang="0">
                  <a:pos x="11" y="38"/>
                </a:cxn>
                <a:cxn ang="0">
                  <a:pos x="12" y="35"/>
                </a:cxn>
                <a:cxn ang="0">
                  <a:pos x="12" y="33"/>
                </a:cxn>
                <a:cxn ang="0">
                  <a:pos x="13" y="30"/>
                </a:cxn>
                <a:cxn ang="0">
                  <a:pos x="15" y="24"/>
                </a:cxn>
                <a:cxn ang="0">
                  <a:pos x="13" y="23"/>
                </a:cxn>
                <a:cxn ang="0">
                  <a:pos x="11" y="22"/>
                </a:cxn>
                <a:cxn ang="0">
                  <a:pos x="7" y="21"/>
                </a:cxn>
                <a:cxn ang="0">
                  <a:pos x="0" y="18"/>
                </a:cxn>
                <a:cxn ang="0">
                  <a:pos x="4" y="17"/>
                </a:cxn>
                <a:cxn ang="0">
                  <a:pos x="6" y="17"/>
                </a:cxn>
                <a:cxn ang="0">
                  <a:pos x="10" y="17"/>
                </a:cxn>
                <a:cxn ang="0">
                  <a:pos x="17" y="17"/>
                </a:cxn>
                <a:cxn ang="0">
                  <a:pos x="17" y="14"/>
                </a:cxn>
                <a:cxn ang="0">
                  <a:pos x="17" y="12"/>
                </a:cxn>
                <a:cxn ang="0">
                  <a:pos x="17" y="7"/>
                </a:cxn>
                <a:cxn ang="0">
                  <a:pos x="18" y="0"/>
                </a:cxn>
                <a:cxn ang="0">
                  <a:pos x="20" y="3"/>
                </a:cxn>
                <a:cxn ang="0">
                  <a:pos x="21" y="5"/>
                </a:cxn>
                <a:cxn ang="0">
                  <a:pos x="22" y="9"/>
                </a:cxn>
                <a:cxn ang="0">
                  <a:pos x="24" y="17"/>
                </a:cxn>
                <a:cxn ang="0">
                  <a:pos x="27" y="16"/>
                </a:cxn>
                <a:cxn ang="0">
                  <a:pos x="29" y="15"/>
                </a:cxn>
                <a:cxn ang="0">
                  <a:pos x="32" y="14"/>
                </a:cxn>
                <a:cxn ang="0">
                  <a:pos x="38" y="13"/>
                </a:cxn>
                <a:cxn ang="0">
                  <a:pos x="36" y="15"/>
                </a:cxn>
                <a:cxn ang="0">
                  <a:pos x="35" y="16"/>
                </a:cxn>
                <a:cxn ang="0">
                  <a:pos x="32" y="19"/>
                </a:cxn>
                <a:cxn ang="0">
                  <a:pos x="26" y="23"/>
                </a:cxn>
                <a:cxn ang="0">
                  <a:pos x="28" y="25"/>
                </a:cxn>
                <a:cxn ang="0">
                  <a:pos x="29" y="27"/>
                </a:cxn>
                <a:cxn ang="0">
                  <a:pos x="31" y="30"/>
                </a:cxn>
                <a:cxn ang="0">
                  <a:pos x="34" y="35"/>
                </a:cxn>
                <a:cxn ang="0">
                  <a:pos x="32" y="34"/>
                </a:cxn>
                <a:cxn ang="0">
                  <a:pos x="31" y="32"/>
                </a:cxn>
                <a:cxn ang="0">
                  <a:pos x="27" y="30"/>
                </a:cxn>
                <a:cxn ang="0">
                  <a:pos x="21" y="27"/>
                </a:cxn>
              </a:cxnLst>
              <a:rect l="0" t="0" r="r" b="b"/>
              <a:pathLst>
                <a:path w="38" h="38">
                  <a:moveTo>
                    <a:pt x="21" y="27"/>
                  </a:moveTo>
                  <a:lnTo>
                    <a:pt x="19" y="30"/>
                  </a:lnTo>
                  <a:lnTo>
                    <a:pt x="18" y="31"/>
                  </a:lnTo>
                  <a:lnTo>
                    <a:pt x="15" y="34"/>
                  </a:lnTo>
                  <a:lnTo>
                    <a:pt x="11" y="38"/>
                  </a:lnTo>
                  <a:lnTo>
                    <a:pt x="12" y="35"/>
                  </a:lnTo>
                  <a:lnTo>
                    <a:pt x="12" y="33"/>
                  </a:lnTo>
                  <a:lnTo>
                    <a:pt x="13" y="30"/>
                  </a:lnTo>
                  <a:lnTo>
                    <a:pt x="15" y="24"/>
                  </a:lnTo>
                  <a:lnTo>
                    <a:pt x="13" y="23"/>
                  </a:lnTo>
                  <a:lnTo>
                    <a:pt x="11" y="22"/>
                  </a:lnTo>
                  <a:lnTo>
                    <a:pt x="7" y="21"/>
                  </a:lnTo>
                  <a:lnTo>
                    <a:pt x="0" y="18"/>
                  </a:lnTo>
                  <a:lnTo>
                    <a:pt x="4" y="17"/>
                  </a:lnTo>
                  <a:lnTo>
                    <a:pt x="6" y="17"/>
                  </a:lnTo>
                  <a:lnTo>
                    <a:pt x="10" y="17"/>
                  </a:lnTo>
                  <a:lnTo>
                    <a:pt x="17" y="17"/>
                  </a:lnTo>
                  <a:lnTo>
                    <a:pt x="17" y="14"/>
                  </a:lnTo>
                  <a:lnTo>
                    <a:pt x="17" y="12"/>
                  </a:lnTo>
                  <a:lnTo>
                    <a:pt x="17" y="7"/>
                  </a:lnTo>
                  <a:lnTo>
                    <a:pt x="18" y="0"/>
                  </a:lnTo>
                  <a:lnTo>
                    <a:pt x="20" y="3"/>
                  </a:lnTo>
                  <a:lnTo>
                    <a:pt x="21" y="5"/>
                  </a:lnTo>
                  <a:lnTo>
                    <a:pt x="22" y="9"/>
                  </a:lnTo>
                  <a:lnTo>
                    <a:pt x="24" y="17"/>
                  </a:lnTo>
                  <a:lnTo>
                    <a:pt x="27" y="16"/>
                  </a:lnTo>
                  <a:lnTo>
                    <a:pt x="29" y="15"/>
                  </a:lnTo>
                  <a:lnTo>
                    <a:pt x="32" y="14"/>
                  </a:lnTo>
                  <a:lnTo>
                    <a:pt x="38" y="13"/>
                  </a:lnTo>
                  <a:lnTo>
                    <a:pt x="36" y="15"/>
                  </a:lnTo>
                  <a:lnTo>
                    <a:pt x="35" y="16"/>
                  </a:lnTo>
                  <a:lnTo>
                    <a:pt x="32" y="19"/>
                  </a:lnTo>
                  <a:lnTo>
                    <a:pt x="26" y="23"/>
                  </a:lnTo>
                  <a:lnTo>
                    <a:pt x="28" y="25"/>
                  </a:lnTo>
                  <a:lnTo>
                    <a:pt x="29" y="27"/>
                  </a:lnTo>
                  <a:lnTo>
                    <a:pt x="31" y="30"/>
                  </a:lnTo>
                  <a:lnTo>
                    <a:pt x="34" y="35"/>
                  </a:lnTo>
                  <a:lnTo>
                    <a:pt x="32" y="34"/>
                  </a:lnTo>
                  <a:lnTo>
                    <a:pt x="31" y="32"/>
                  </a:lnTo>
                  <a:lnTo>
                    <a:pt x="27" y="30"/>
                  </a:lnTo>
                  <a:lnTo>
                    <a:pt x="21" y="27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720" name="Freeform 696"/>
            <p:cNvSpPr>
              <a:spLocks/>
            </p:cNvSpPr>
            <p:nvPr/>
          </p:nvSpPr>
          <p:spPr bwMode="auto">
            <a:xfrm>
              <a:off x="1985" y="1448"/>
              <a:ext cx="38" cy="38"/>
            </a:xfrm>
            <a:custGeom>
              <a:avLst/>
              <a:gdLst/>
              <a:ahLst/>
              <a:cxnLst>
                <a:cxn ang="0">
                  <a:pos x="21" y="27"/>
                </a:cxn>
                <a:cxn ang="0">
                  <a:pos x="21" y="27"/>
                </a:cxn>
                <a:cxn ang="0">
                  <a:pos x="19" y="30"/>
                </a:cxn>
                <a:cxn ang="0">
                  <a:pos x="18" y="31"/>
                </a:cxn>
                <a:cxn ang="0">
                  <a:pos x="15" y="34"/>
                </a:cxn>
                <a:cxn ang="0">
                  <a:pos x="11" y="38"/>
                </a:cxn>
                <a:cxn ang="0">
                  <a:pos x="11" y="38"/>
                </a:cxn>
                <a:cxn ang="0">
                  <a:pos x="12" y="35"/>
                </a:cxn>
                <a:cxn ang="0">
                  <a:pos x="12" y="33"/>
                </a:cxn>
                <a:cxn ang="0">
                  <a:pos x="13" y="30"/>
                </a:cxn>
                <a:cxn ang="0">
                  <a:pos x="15" y="24"/>
                </a:cxn>
                <a:cxn ang="0">
                  <a:pos x="15" y="24"/>
                </a:cxn>
                <a:cxn ang="0">
                  <a:pos x="13" y="23"/>
                </a:cxn>
                <a:cxn ang="0">
                  <a:pos x="11" y="22"/>
                </a:cxn>
                <a:cxn ang="0">
                  <a:pos x="7" y="21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4" y="17"/>
                </a:cxn>
                <a:cxn ang="0">
                  <a:pos x="6" y="17"/>
                </a:cxn>
                <a:cxn ang="0">
                  <a:pos x="10" y="17"/>
                </a:cxn>
                <a:cxn ang="0">
                  <a:pos x="17" y="17"/>
                </a:cxn>
                <a:cxn ang="0">
                  <a:pos x="17" y="17"/>
                </a:cxn>
                <a:cxn ang="0">
                  <a:pos x="17" y="14"/>
                </a:cxn>
                <a:cxn ang="0">
                  <a:pos x="17" y="12"/>
                </a:cxn>
                <a:cxn ang="0">
                  <a:pos x="17" y="7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20" y="3"/>
                </a:cxn>
                <a:cxn ang="0">
                  <a:pos x="21" y="5"/>
                </a:cxn>
                <a:cxn ang="0">
                  <a:pos x="22" y="9"/>
                </a:cxn>
                <a:cxn ang="0">
                  <a:pos x="24" y="17"/>
                </a:cxn>
                <a:cxn ang="0">
                  <a:pos x="24" y="17"/>
                </a:cxn>
                <a:cxn ang="0">
                  <a:pos x="27" y="16"/>
                </a:cxn>
                <a:cxn ang="0">
                  <a:pos x="29" y="15"/>
                </a:cxn>
                <a:cxn ang="0">
                  <a:pos x="32" y="14"/>
                </a:cxn>
                <a:cxn ang="0">
                  <a:pos x="38" y="13"/>
                </a:cxn>
                <a:cxn ang="0">
                  <a:pos x="38" y="13"/>
                </a:cxn>
                <a:cxn ang="0">
                  <a:pos x="36" y="15"/>
                </a:cxn>
                <a:cxn ang="0">
                  <a:pos x="35" y="16"/>
                </a:cxn>
                <a:cxn ang="0">
                  <a:pos x="32" y="19"/>
                </a:cxn>
                <a:cxn ang="0">
                  <a:pos x="26" y="23"/>
                </a:cxn>
                <a:cxn ang="0">
                  <a:pos x="26" y="23"/>
                </a:cxn>
                <a:cxn ang="0">
                  <a:pos x="28" y="25"/>
                </a:cxn>
                <a:cxn ang="0">
                  <a:pos x="29" y="27"/>
                </a:cxn>
                <a:cxn ang="0">
                  <a:pos x="31" y="30"/>
                </a:cxn>
                <a:cxn ang="0">
                  <a:pos x="34" y="35"/>
                </a:cxn>
                <a:cxn ang="0">
                  <a:pos x="34" y="35"/>
                </a:cxn>
                <a:cxn ang="0">
                  <a:pos x="32" y="34"/>
                </a:cxn>
                <a:cxn ang="0">
                  <a:pos x="31" y="32"/>
                </a:cxn>
                <a:cxn ang="0">
                  <a:pos x="27" y="30"/>
                </a:cxn>
                <a:cxn ang="0">
                  <a:pos x="21" y="27"/>
                </a:cxn>
              </a:cxnLst>
              <a:rect l="0" t="0" r="r" b="b"/>
              <a:pathLst>
                <a:path w="38" h="38">
                  <a:moveTo>
                    <a:pt x="21" y="27"/>
                  </a:moveTo>
                  <a:lnTo>
                    <a:pt x="21" y="27"/>
                  </a:lnTo>
                  <a:lnTo>
                    <a:pt x="19" y="30"/>
                  </a:lnTo>
                  <a:lnTo>
                    <a:pt x="18" y="31"/>
                  </a:lnTo>
                  <a:lnTo>
                    <a:pt x="15" y="34"/>
                  </a:lnTo>
                  <a:lnTo>
                    <a:pt x="11" y="38"/>
                  </a:lnTo>
                  <a:lnTo>
                    <a:pt x="12" y="35"/>
                  </a:lnTo>
                  <a:lnTo>
                    <a:pt x="12" y="33"/>
                  </a:lnTo>
                  <a:lnTo>
                    <a:pt x="13" y="30"/>
                  </a:lnTo>
                  <a:lnTo>
                    <a:pt x="15" y="24"/>
                  </a:lnTo>
                  <a:lnTo>
                    <a:pt x="13" y="23"/>
                  </a:lnTo>
                  <a:lnTo>
                    <a:pt x="11" y="22"/>
                  </a:lnTo>
                  <a:lnTo>
                    <a:pt x="7" y="21"/>
                  </a:lnTo>
                  <a:lnTo>
                    <a:pt x="0" y="18"/>
                  </a:lnTo>
                  <a:lnTo>
                    <a:pt x="4" y="17"/>
                  </a:lnTo>
                  <a:lnTo>
                    <a:pt x="6" y="17"/>
                  </a:lnTo>
                  <a:lnTo>
                    <a:pt x="10" y="17"/>
                  </a:lnTo>
                  <a:lnTo>
                    <a:pt x="17" y="17"/>
                  </a:lnTo>
                  <a:lnTo>
                    <a:pt x="17" y="14"/>
                  </a:lnTo>
                  <a:lnTo>
                    <a:pt x="17" y="12"/>
                  </a:lnTo>
                  <a:lnTo>
                    <a:pt x="17" y="7"/>
                  </a:lnTo>
                  <a:lnTo>
                    <a:pt x="18" y="0"/>
                  </a:lnTo>
                  <a:lnTo>
                    <a:pt x="20" y="3"/>
                  </a:lnTo>
                  <a:lnTo>
                    <a:pt x="21" y="5"/>
                  </a:lnTo>
                  <a:lnTo>
                    <a:pt x="22" y="9"/>
                  </a:lnTo>
                  <a:lnTo>
                    <a:pt x="24" y="17"/>
                  </a:lnTo>
                  <a:lnTo>
                    <a:pt x="27" y="16"/>
                  </a:lnTo>
                  <a:lnTo>
                    <a:pt x="29" y="15"/>
                  </a:lnTo>
                  <a:lnTo>
                    <a:pt x="32" y="14"/>
                  </a:lnTo>
                  <a:lnTo>
                    <a:pt x="38" y="13"/>
                  </a:lnTo>
                  <a:lnTo>
                    <a:pt x="36" y="15"/>
                  </a:lnTo>
                  <a:lnTo>
                    <a:pt x="35" y="16"/>
                  </a:lnTo>
                  <a:lnTo>
                    <a:pt x="32" y="19"/>
                  </a:lnTo>
                  <a:lnTo>
                    <a:pt x="26" y="23"/>
                  </a:lnTo>
                  <a:lnTo>
                    <a:pt x="28" y="25"/>
                  </a:lnTo>
                  <a:lnTo>
                    <a:pt x="29" y="27"/>
                  </a:lnTo>
                  <a:lnTo>
                    <a:pt x="31" y="30"/>
                  </a:lnTo>
                  <a:lnTo>
                    <a:pt x="34" y="35"/>
                  </a:lnTo>
                  <a:lnTo>
                    <a:pt x="32" y="34"/>
                  </a:lnTo>
                  <a:lnTo>
                    <a:pt x="31" y="32"/>
                  </a:lnTo>
                  <a:lnTo>
                    <a:pt x="27" y="30"/>
                  </a:lnTo>
                  <a:lnTo>
                    <a:pt x="21" y="27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721" name="Freeform 697"/>
            <p:cNvSpPr>
              <a:spLocks/>
            </p:cNvSpPr>
            <p:nvPr/>
          </p:nvSpPr>
          <p:spPr bwMode="auto">
            <a:xfrm>
              <a:off x="1996" y="1484"/>
              <a:ext cx="39" cy="38"/>
            </a:xfrm>
            <a:custGeom>
              <a:avLst/>
              <a:gdLst/>
              <a:ahLst/>
              <a:cxnLst>
                <a:cxn ang="0">
                  <a:pos x="21" y="27"/>
                </a:cxn>
                <a:cxn ang="0">
                  <a:pos x="19" y="30"/>
                </a:cxn>
                <a:cxn ang="0">
                  <a:pos x="17" y="31"/>
                </a:cxn>
                <a:cxn ang="0">
                  <a:pos x="15" y="34"/>
                </a:cxn>
                <a:cxn ang="0">
                  <a:pos x="10" y="38"/>
                </a:cxn>
                <a:cxn ang="0">
                  <a:pos x="11" y="36"/>
                </a:cxn>
                <a:cxn ang="0">
                  <a:pos x="11" y="34"/>
                </a:cxn>
                <a:cxn ang="0">
                  <a:pos x="12" y="30"/>
                </a:cxn>
                <a:cxn ang="0">
                  <a:pos x="15" y="24"/>
                </a:cxn>
                <a:cxn ang="0">
                  <a:pos x="12" y="23"/>
                </a:cxn>
                <a:cxn ang="0">
                  <a:pos x="10" y="22"/>
                </a:cxn>
                <a:cxn ang="0">
                  <a:pos x="7" y="21"/>
                </a:cxn>
                <a:cxn ang="0">
                  <a:pos x="0" y="17"/>
                </a:cxn>
                <a:cxn ang="0">
                  <a:pos x="2" y="17"/>
                </a:cxn>
                <a:cxn ang="0">
                  <a:pos x="5" y="16"/>
                </a:cxn>
                <a:cxn ang="0">
                  <a:pos x="8" y="16"/>
                </a:cxn>
                <a:cxn ang="0">
                  <a:pos x="15" y="16"/>
                </a:cxn>
                <a:cxn ang="0">
                  <a:pos x="15" y="13"/>
                </a:cxn>
                <a:cxn ang="0">
                  <a:pos x="15" y="11"/>
                </a:cxn>
                <a:cxn ang="0">
                  <a:pos x="16" y="7"/>
                </a:cxn>
                <a:cxn ang="0">
                  <a:pos x="18" y="0"/>
                </a:cxn>
                <a:cxn ang="0">
                  <a:pos x="19" y="3"/>
                </a:cxn>
                <a:cxn ang="0">
                  <a:pos x="20" y="5"/>
                </a:cxn>
                <a:cxn ang="0">
                  <a:pos x="21" y="9"/>
                </a:cxn>
                <a:cxn ang="0">
                  <a:pos x="23" y="16"/>
                </a:cxn>
                <a:cxn ang="0">
                  <a:pos x="25" y="15"/>
                </a:cxn>
                <a:cxn ang="0">
                  <a:pos x="28" y="14"/>
                </a:cxn>
                <a:cxn ang="0">
                  <a:pos x="31" y="14"/>
                </a:cxn>
                <a:cxn ang="0">
                  <a:pos x="39" y="13"/>
                </a:cxn>
                <a:cxn ang="0">
                  <a:pos x="36" y="15"/>
                </a:cxn>
                <a:cxn ang="0">
                  <a:pos x="34" y="16"/>
                </a:cxn>
                <a:cxn ang="0">
                  <a:pos x="31" y="18"/>
                </a:cxn>
                <a:cxn ang="0">
                  <a:pos x="26" y="23"/>
                </a:cxn>
                <a:cxn ang="0">
                  <a:pos x="28" y="25"/>
                </a:cxn>
                <a:cxn ang="0">
                  <a:pos x="28" y="27"/>
                </a:cxn>
                <a:cxn ang="0">
                  <a:pos x="30" y="30"/>
                </a:cxn>
                <a:cxn ang="0">
                  <a:pos x="33" y="35"/>
                </a:cxn>
                <a:cxn ang="0">
                  <a:pos x="31" y="33"/>
                </a:cxn>
                <a:cxn ang="0">
                  <a:pos x="29" y="32"/>
                </a:cxn>
                <a:cxn ang="0">
                  <a:pos x="26" y="31"/>
                </a:cxn>
                <a:cxn ang="0">
                  <a:pos x="21" y="27"/>
                </a:cxn>
              </a:cxnLst>
              <a:rect l="0" t="0" r="r" b="b"/>
              <a:pathLst>
                <a:path w="39" h="38">
                  <a:moveTo>
                    <a:pt x="21" y="27"/>
                  </a:moveTo>
                  <a:lnTo>
                    <a:pt x="19" y="30"/>
                  </a:lnTo>
                  <a:lnTo>
                    <a:pt x="17" y="31"/>
                  </a:lnTo>
                  <a:lnTo>
                    <a:pt x="15" y="34"/>
                  </a:lnTo>
                  <a:lnTo>
                    <a:pt x="10" y="38"/>
                  </a:lnTo>
                  <a:lnTo>
                    <a:pt x="11" y="36"/>
                  </a:lnTo>
                  <a:lnTo>
                    <a:pt x="11" y="34"/>
                  </a:lnTo>
                  <a:lnTo>
                    <a:pt x="12" y="30"/>
                  </a:lnTo>
                  <a:lnTo>
                    <a:pt x="15" y="24"/>
                  </a:lnTo>
                  <a:lnTo>
                    <a:pt x="12" y="23"/>
                  </a:lnTo>
                  <a:lnTo>
                    <a:pt x="10" y="22"/>
                  </a:lnTo>
                  <a:lnTo>
                    <a:pt x="7" y="21"/>
                  </a:lnTo>
                  <a:lnTo>
                    <a:pt x="0" y="17"/>
                  </a:lnTo>
                  <a:lnTo>
                    <a:pt x="2" y="17"/>
                  </a:lnTo>
                  <a:lnTo>
                    <a:pt x="5" y="16"/>
                  </a:lnTo>
                  <a:lnTo>
                    <a:pt x="8" y="16"/>
                  </a:lnTo>
                  <a:lnTo>
                    <a:pt x="15" y="16"/>
                  </a:lnTo>
                  <a:lnTo>
                    <a:pt x="15" y="13"/>
                  </a:lnTo>
                  <a:lnTo>
                    <a:pt x="15" y="11"/>
                  </a:lnTo>
                  <a:lnTo>
                    <a:pt x="16" y="7"/>
                  </a:lnTo>
                  <a:lnTo>
                    <a:pt x="18" y="0"/>
                  </a:lnTo>
                  <a:lnTo>
                    <a:pt x="19" y="3"/>
                  </a:lnTo>
                  <a:lnTo>
                    <a:pt x="20" y="5"/>
                  </a:lnTo>
                  <a:lnTo>
                    <a:pt x="21" y="9"/>
                  </a:lnTo>
                  <a:lnTo>
                    <a:pt x="23" y="16"/>
                  </a:lnTo>
                  <a:lnTo>
                    <a:pt x="25" y="15"/>
                  </a:lnTo>
                  <a:lnTo>
                    <a:pt x="28" y="14"/>
                  </a:lnTo>
                  <a:lnTo>
                    <a:pt x="31" y="14"/>
                  </a:lnTo>
                  <a:lnTo>
                    <a:pt x="39" y="13"/>
                  </a:lnTo>
                  <a:lnTo>
                    <a:pt x="36" y="15"/>
                  </a:lnTo>
                  <a:lnTo>
                    <a:pt x="34" y="16"/>
                  </a:lnTo>
                  <a:lnTo>
                    <a:pt x="31" y="18"/>
                  </a:lnTo>
                  <a:lnTo>
                    <a:pt x="26" y="23"/>
                  </a:lnTo>
                  <a:lnTo>
                    <a:pt x="28" y="25"/>
                  </a:lnTo>
                  <a:lnTo>
                    <a:pt x="28" y="27"/>
                  </a:lnTo>
                  <a:lnTo>
                    <a:pt x="30" y="30"/>
                  </a:lnTo>
                  <a:lnTo>
                    <a:pt x="33" y="35"/>
                  </a:lnTo>
                  <a:lnTo>
                    <a:pt x="31" y="33"/>
                  </a:lnTo>
                  <a:lnTo>
                    <a:pt x="29" y="32"/>
                  </a:lnTo>
                  <a:lnTo>
                    <a:pt x="26" y="31"/>
                  </a:lnTo>
                  <a:lnTo>
                    <a:pt x="21" y="27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722" name="Freeform 698"/>
            <p:cNvSpPr>
              <a:spLocks/>
            </p:cNvSpPr>
            <p:nvPr/>
          </p:nvSpPr>
          <p:spPr bwMode="auto">
            <a:xfrm>
              <a:off x="1996" y="1484"/>
              <a:ext cx="39" cy="38"/>
            </a:xfrm>
            <a:custGeom>
              <a:avLst/>
              <a:gdLst/>
              <a:ahLst/>
              <a:cxnLst>
                <a:cxn ang="0">
                  <a:pos x="21" y="27"/>
                </a:cxn>
                <a:cxn ang="0">
                  <a:pos x="21" y="27"/>
                </a:cxn>
                <a:cxn ang="0">
                  <a:pos x="19" y="30"/>
                </a:cxn>
                <a:cxn ang="0">
                  <a:pos x="17" y="31"/>
                </a:cxn>
                <a:cxn ang="0">
                  <a:pos x="15" y="34"/>
                </a:cxn>
                <a:cxn ang="0">
                  <a:pos x="10" y="38"/>
                </a:cxn>
                <a:cxn ang="0">
                  <a:pos x="10" y="38"/>
                </a:cxn>
                <a:cxn ang="0">
                  <a:pos x="11" y="36"/>
                </a:cxn>
                <a:cxn ang="0">
                  <a:pos x="11" y="34"/>
                </a:cxn>
                <a:cxn ang="0">
                  <a:pos x="12" y="30"/>
                </a:cxn>
                <a:cxn ang="0">
                  <a:pos x="15" y="24"/>
                </a:cxn>
                <a:cxn ang="0">
                  <a:pos x="15" y="24"/>
                </a:cxn>
                <a:cxn ang="0">
                  <a:pos x="12" y="23"/>
                </a:cxn>
                <a:cxn ang="0">
                  <a:pos x="10" y="22"/>
                </a:cxn>
                <a:cxn ang="0">
                  <a:pos x="7" y="21"/>
                </a:cxn>
                <a:cxn ang="0">
                  <a:pos x="0" y="17"/>
                </a:cxn>
                <a:cxn ang="0">
                  <a:pos x="0" y="17"/>
                </a:cxn>
                <a:cxn ang="0">
                  <a:pos x="2" y="17"/>
                </a:cxn>
                <a:cxn ang="0">
                  <a:pos x="5" y="16"/>
                </a:cxn>
                <a:cxn ang="0">
                  <a:pos x="8" y="16"/>
                </a:cxn>
                <a:cxn ang="0">
                  <a:pos x="15" y="16"/>
                </a:cxn>
                <a:cxn ang="0">
                  <a:pos x="15" y="16"/>
                </a:cxn>
                <a:cxn ang="0">
                  <a:pos x="15" y="13"/>
                </a:cxn>
                <a:cxn ang="0">
                  <a:pos x="15" y="11"/>
                </a:cxn>
                <a:cxn ang="0">
                  <a:pos x="16" y="7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19" y="3"/>
                </a:cxn>
                <a:cxn ang="0">
                  <a:pos x="20" y="5"/>
                </a:cxn>
                <a:cxn ang="0">
                  <a:pos x="21" y="9"/>
                </a:cxn>
                <a:cxn ang="0">
                  <a:pos x="23" y="16"/>
                </a:cxn>
                <a:cxn ang="0">
                  <a:pos x="23" y="16"/>
                </a:cxn>
                <a:cxn ang="0">
                  <a:pos x="25" y="15"/>
                </a:cxn>
                <a:cxn ang="0">
                  <a:pos x="28" y="14"/>
                </a:cxn>
                <a:cxn ang="0">
                  <a:pos x="31" y="14"/>
                </a:cxn>
                <a:cxn ang="0">
                  <a:pos x="39" y="13"/>
                </a:cxn>
                <a:cxn ang="0">
                  <a:pos x="39" y="13"/>
                </a:cxn>
                <a:cxn ang="0">
                  <a:pos x="36" y="15"/>
                </a:cxn>
                <a:cxn ang="0">
                  <a:pos x="34" y="16"/>
                </a:cxn>
                <a:cxn ang="0">
                  <a:pos x="31" y="18"/>
                </a:cxn>
                <a:cxn ang="0">
                  <a:pos x="26" y="23"/>
                </a:cxn>
                <a:cxn ang="0">
                  <a:pos x="26" y="23"/>
                </a:cxn>
                <a:cxn ang="0">
                  <a:pos x="28" y="25"/>
                </a:cxn>
                <a:cxn ang="0">
                  <a:pos x="28" y="27"/>
                </a:cxn>
                <a:cxn ang="0">
                  <a:pos x="30" y="30"/>
                </a:cxn>
                <a:cxn ang="0">
                  <a:pos x="33" y="35"/>
                </a:cxn>
                <a:cxn ang="0">
                  <a:pos x="33" y="35"/>
                </a:cxn>
                <a:cxn ang="0">
                  <a:pos x="31" y="33"/>
                </a:cxn>
                <a:cxn ang="0">
                  <a:pos x="29" y="32"/>
                </a:cxn>
                <a:cxn ang="0">
                  <a:pos x="26" y="31"/>
                </a:cxn>
                <a:cxn ang="0">
                  <a:pos x="21" y="27"/>
                </a:cxn>
              </a:cxnLst>
              <a:rect l="0" t="0" r="r" b="b"/>
              <a:pathLst>
                <a:path w="39" h="38">
                  <a:moveTo>
                    <a:pt x="21" y="27"/>
                  </a:moveTo>
                  <a:lnTo>
                    <a:pt x="21" y="27"/>
                  </a:lnTo>
                  <a:lnTo>
                    <a:pt x="19" y="30"/>
                  </a:lnTo>
                  <a:lnTo>
                    <a:pt x="17" y="31"/>
                  </a:lnTo>
                  <a:lnTo>
                    <a:pt x="15" y="34"/>
                  </a:lnTo>
                  <a:lnTo>
                    <a:pt x="10" y="38"/>
                  </a:lnTo>
                  <a:lnTo>
                    <a:pt x="11" y="36"/>
                  </a:lnTo>
                  <a:lnTo>
                    <a:pt x="11" y="34"/>
                  </a:lnTo>
                  <a:lnTo>
                    <a:pt x="12" y="30"/>
                  </a:lnTo>
                  <a:lnTo>
                    <a:pt x="15" y="24"/>
                  </a:lnTo>
                  <a:lnTo>
                    <a:pt x="12" y="23"/>
                  </a:lnTo>
                  <a:lnTo>
                    <a:pt x="10" y="22"/>
                  </a:lnTo>
                  <a:lnTo>
                    <a:pt x="7" y="21"/>
                  </a:lnTo>
                  <a:lnTo>
                    <a:pt x="0" y="17"/>
                  </a:lnTo>
                  <a:lnTo>
                    <a:pt x="2" y="17"/>
                  </a:lnTo>
                  <a:lnTo>
                    <a:pt x="5" y="16"/>
                  </a:lnTo>
                  <a:lnTo>
                    <a:pt x="8" y="16"/>
                  </a:lnTo>
                  <a:lnTo>
                    <a:pt x="15" y="16"/>
                  </a:lnTo>
                  <a:lnTo>
                    <a:pt x="15" y="13"/>
                  </a:lnTo>
                  <a:lnTo>
                    <a:pt x="15" y="11"/>
                  </a:lnTo>
                  <a:lnTo>
                    <a:pt x="16" y="7"/>
                  </a:lnTo>
                  <a:lnTo>
                    <a:pt x="18" y="0"/>
                  </a:lnTo>
                  <a:lnTo>
                    <a:pt x="19" y="3"/>
                  </a:lnTo>
                  <a:lnTo>
                    <a:pt x="20" y="5"/>
                  </a:lnTo>
                  <a:lnTo>
                    <a:pt x="21" y="9"/>
                  </a:lnTo>
                  <a:lnTo>
                    <a:pt x="23" y="16"/>
                  </a:lnTo>
                  <a:lnTo>
                    <a:pt x="25" y="15"/>
                  </a:lnTo>
                  <a:lnTo>
                    <a:pt x="28" y="14"/>
                  </a:lnTo>
                  <a:lnTo>
                    <a:pt x="31" y="14"/>
                  </a:lnTo>
                  <a:lnTo>
                    <a:pt x="39" y="13"/>
                  </a:lnTo>
                  <a:lnTo>
                    <a:pt x="36" y="15"/>
                  </a:lnTo>
                  <a:lnTo>
                    <a:pt x="34" y="16"/>
                  </a:lnTo>
                  <a:lnTo>
                    <a:pt x="31" y="18"/>
                  </a:lnTo>
                  <a:lnTo>
                    <a:pt x="26" y="23"/>
                  </a:lnTo>
                  <a:lnTo>
                    <a:pt x="28" y="25"/>
                  </a:lnTo>
                  <a:lnTo>
                    <a:pt x="28" y="27"/>
                  </a:lnTo>
                  <a:lnTo>
                    <a:pt x="30" y="30"/>
                  </a:lnTo>
                  <a:lnTo>
                    <a:pt x="33" y="35"/>
                  </a:lnTo>
                  <a:lnTo>
                    <a:pt x="31" y="33"/>
                  </a:lnTo>
                  <a:lnTo>
                    <a:pt x="29" y="32"/>
                  </a:lnTo>
                  <a:lnTo>
                    <a:pt x="26" y="31"/>
                  </a:lnTo>
                  <a:lnTo>
                    <a:pt x="21" y="27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723" name="Freeform 699"/>
            <p:cNvSpPr>
              <a:spLocks/>
            </p:cNvSpPr>
            <p:nvPr/>
          </p:nvSpPr>
          <p:spPr bwMode="auto">
            <a:xfrm>
              <a:off x="2011" y="1519"/>
              <a:ext cx="39" cy="38"/>
            </a:xfrm>
            <a:custGeom>
              <a:avLst/>
              <a:gdLst/>
              <a:ahLst/>
              <a:cxnLst>
                <a:cxn ang="0">
                  <a:pos x="22" y="26"/>
                </a:cxn>
                <a:cxn ang="0">
                  <a:pos x="19" y="29"/>
                </a:cxn>
                <a:cxn ang="0">
                  <a:pos x="17" y="31"/>
                </a:cxn>
                <a:cxn ang="0">
                  <a:pos x="15" y="34"/>
                </a:cxn>
                <a:cxn ang="0">
                  <a:pos x="11" y="38"/>
                </a:cxn>
                <a:cxn ang="0">
                  <a:pos x="11" y="35"/>
                </a:cxn>
                <a:cxn ang="0">
                  <a:pos x="12" y="33"/>
                </a:cxn>
                <a:cxn ang="0">
                  <a:pos x="13" y="29"/>
                </a:cxn>
                <a:cxn ang="0">
                  <a:pos x="15" y="23"/>
                </a:cxn>
                <a:cxn ang="0">
                  <a:pos x="12" y="22"/>
                </a:cxn>
                <a:cxn ang="0">
                  <a:pos x="10" y="21"/>
                </a:cxn>
                <a:cxn ang="0">
                  <a:pos x="7" y="19"/>
                </a:cxn>
                <a:cxn ang="0">
                  <a:pos x="0" y="17"/>
                </a:cxn>
                <a:cxn ang="0">
                  <a:pos x="3" y="16"/>
                </a:cxn>
                <a:cxn ang="0">
                  <a:pos x="5" y="16"/>
                </a:cxn>
                <a:cxn ang="0">
                  <a:pos x="8" y="16"/>
                </a:cxn>
                <a:cxn ang="0">
                  <a:pos x="15" y="15"/>
                </a:cxn>
                <a:cxn ang="0">
                  <a:pos x="15" y="13"/>
                </a:cxn>
                <a:cxn ang="0">
                  <a:pos x="15" y="10"/>
                </a:cxn>
                <a:cxn ang="0">
                  <a:pos x="16" y="7"/>
                </a:cxn>
                <a:cxn ang="0">
                  <a:pos x="17" y="0"/>
                </a:cxn>
                <a:cxn ang="0">
                  <a:pos x="18" y="3"/>
                </a:cxn>
                <a:cxn ang="0">
                  <a:pos x="19" y="5"/>
                </a:cxn>
                <a:cxn ang="0">
                  <a:pos x="21" y="8"/>
                </a:cxn>
                <a:cxn ang="0">
                  <a:pos x="24" y="15"/>
                </a:cxn>
                <a:cxn ang="0">
                  <a:pos x="26" y="14"/>
                </a:cxn>
                <a:cxn ang="0">
                  <a:pos x="29" y="14"/>
                </a:cxn>
                <a:cxn ang="0">
                  <a:pos x="32" y="13"/>
                </a:cxn>
                <a:cxn ang="0">
                  <a:pos x="39" y="11"/>
                </a:cxn>
                <a:cxn ang="0">
                  <a:pos x="37" y="13"/>
                </a:cxn>
                <a:cxn ang="0">
                  <a:pos x="35" y="15"/>
                </a:cxn>
                <a:cxn ang="0">
                  <a:pos x="32" y="17"/>
                </a:cxn>
                <a:cxn ang="0">
                  <a:pos x="27" y="21"/>
                </a:cxn>
                <a:cxn ang="0">
                  <a:pos x="28" y="23"/>
                </a:cxn>
                <a:cxn ang="0">
                  <a:pos x="29" y="26"/>
                </a:cxn>
                <a:cxn ang="0">
                  <a:pos x="31" y="29"/>
                </a:cxn>
                <a:cxn ang="0">
                  <a:pos x="35" y="35"/>
                </a:cxn>
                <a:cxn ang="0">
                  <a:pos x="32" y="33"/>
                </a:cxn>
                <a:cxn ang="0">
                  <a:pos x="30" y="32"/>
                </a:cxn>
                <a:cxn ang="0">
                  <a:pos x="28" y="29"/>
                </a:cxn>
                <a:cxn ang="0">
                  <a:pos x="22" y="26"/>
                </a:cxn>
              </a:cxnLst>
              <a:rect l="0" t="0" r="r" b="b"/>
              <a:pathLst>
                <a:path w="39" h="38">
                  <a:moveTo>
                    <a:pt x="22" y="26"/>
                  </a:moveTo>
                  <a:lnTo>
                    <a:pt x="19" y="29"/>
                  </a:lnTo>
                  <a:lnTo>
                    <a:pt x="17" y="31"/>
                  </a:lnTo>
                  <a:lnTo>
                    <a:pt x="15" y="34"/>
                  </a:lnTo>
                  <a:lnTo>
                    <a:pt x="11" y="38"/>
                  </a:lnTo>
                  <a:lnTo>
                    <a:pt x="11" y="35"/>
                  </a:lnTo>
                  <a:lnTo>
                    <a:pt x="12" y="33"/>
                  </a:lnTo>
                  <a:lnTo>
                    <a:pt x="13" y="29"/>
                  </a:lnTo>
                  <a:lnTo>
                    <a:pt x="15" y="23"/>
                  </a:lnTo>
                  <a:lnTo>
                    <a:pt x="12" y="22"/>
                  </a:lnTo>
                  <a:lnTo>
                    <a:pt x="10" y="21"/>
                  </a:lnTo>
                  <a:lnTo>
                    <a:pt x="7" y="19"/>
                  </a:lnTo>
                  <a:lnTo>
                    <a:pt x="0" y="17"/>
                  </a:lnTo>
                  <a:lnTo>
                    <a:pt x="3" y="16"/>
                  </a:lnTo>
                  <a:lnTo>
                    <a:pt x="5" y="16"/>
                  </a:lnTo>
                  <a:lnTo>
                    <a:pt x="8" y="16"/>
                  </a:lnTo>
                  <a:lnTo>
                    <a:pt x="15" y="15"/>
                  </a:lnTo>
                  <a:lnTo>
                    <a:pt x="15" y="13"/>
                  </a:lnTo>
                  <a:lnTo>
                    <a:pt x="15" y="10"/>
                  </a:lnTo>
                  <a:lnTo>
                    <a:pt x="16" y="7"/>
                  </a:lnTo>
                  <a:lnTo>
                    <a:pt x="17" y="0"/>
                  </a:lnTo>
                  <a:lnTo>
                    <a:pt x="18" y="3"/>
                  </a:lnTo>
                  <a:lnTo>
                    <a:pt x="19" y="5"/>
                  </a:lnTo>
                  <a:lnTo>
                    <a:pt x="21" y="8"/>
                  </a:lnTo>
                  <a:lnTo>
                    <a:pt x="24" y="15"/>
                  </a:lnTo>
                  <a:lnTo>
                    <a:pt x="26" y="14"/>
                  </a:lnTo>
                  <a:lnTo>
                    <a:pt x="29" y="14"/>
                  </a:lnTo>
                  <a:lnTo>
                    <a:pt x="32" y="13"/>
                  </a:lnTo>
                  <a:lnTo>
                    <a:pt x="39" y="11"/>
                  </a:lnTo>
                  <a:lnTo>
                    <a:pt x="37" y="13"/>
                  </a:lnTo>
                  <a:lnTo>
                    <a:pt x="35" y="15"/>
                  </a:lnTo>
                  <a:lnTo>
                    <a:pt x="32" y="17"/>
                  </a:lnTo>
                  <a:lnTo>
                    <a:pt x="27" y="21"/>
                  </a:lnTo>
                  <a:lnTo>
                    <a:pt x="28" y="23"/>
                  </a:lnTo>
                  <a:lnTo>
                    <a:pt x="29" y="26"/>
                  </a:lnTo>
                  <a:lnTo>
                    <a:pt x="31" y="29"/>
                  </a:lnTo>
                  <a:lnTo>
                    <a:pt x="35" y="35"/>
                  </a:lnTo>
                  <a:lnTo>
                    <a:pt x="32" y="33"/>
                  </a:lnTo>
                  <a:lnTo>
                    <a:pt x="30" y="32"/>
                  </a:lnTo>
                  <a:lnTo>
                    <a:pt x="28" y="29"/>
                  </a:lnTo>
                  <a:lnTo>
                    <a:pt x="22" y="26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724" name="Freeform 700"/>
            <p:cNvSpPr>
              <a:spLocks/>
            </p:cNvSpPr>
            <p:nvPr/>
          </p:nvSpPr>
          <p:spPr bwMode="auto">
            <a:xfrm>
              <a:off x="2011" y="1519"/>
              <a:ext cx="39" cy="38"/>
            </a:xfrm>
            <a:custGeom>
              <a:avLst/>
              <a:gdLst/>
              <a:ahLst/>
              <a:cxnLst>
                <a:cxn ang="0">
                  <a:pos x="22" y="26"/>
                </a:cxn>
                <a:cxn ang="0">
                  <a:pos x="22" y="26"/>
                </a:cxn>
                <a:cxn ang="0">
                  <a:pos x="19" y="29"/>
                </a:cxn>
                <a:cxn ang="0">
                  <a:pos x="17" y="31"/>
                </a:cxn>
                <a:cxn ang="0">
                  <a:pos x="15" y="34"/>
                </a:cxn>
                <a:cxn ang="0">
                  <a:pos x="11" y="38"/>
                </a:cxn>
                <a:cxn ang="0">
                  <a:pos x="11" y="38"/>
                </a:cxn>
                <a:cxn ang="0">
                  <a:pos x="11" y="35"/>
                </a:cxn>
                <a:cxn ang="0">
                  <a:pos x="12" y="33"/>
                </a:cxn>
                <a:cxn ang="0">
                  <a:pos x="13" y="29"/>
                </a:cxn>
                <a:cxn ang="0">
                  <a:pos x="15" y="23"/>
                </a:cxn>
                <a:cxn ang="0">
                  <a:pos x="15" y="23"/>
                </a:cxn>
                <a:cxn ang="0">
                  <a:pos x="12" y="22"/>
                </a:cxn>
                <a:cxn ang="0">
                  <a:pos x="10" y="21"/>
                </a:cxn>
                <a:cxn ang="0">
                  <a:pos x="7" y="19"/>
                </a:cxn>
                <a:cxn ang="0">
                  <a:pos x="0" y="17"/>
                </a:cxn>
                <a:cxn ang="0">
                  <a:pos x="0" y="17"/>
                </a:cxn>
                <a:cxn ang="0">
                  <a:pos x="3" y="16"/>
                </a:cxn>
                <a:cxn ang="0">
                  <a:pos x="5" y="16"/>
                </a:cxn>
                <a:cxn ang="0">
                  <a:pos x="8" y="16"/>
                </a:cxn>
                <a:cxn ang="0">
                  <a:pos x="15" y="15"/>
                </a:cxn>
                <a:cxn ang="0">
                  <a:pos x="15" y="15"/>
                </a:cxn>
                <a:cxn ang="0">
                  <a:pos x="15" y="13"/>
                </a:cxn>
                <a:cxn ang="0">
                  <a:pos x="15" y="10"/>
                </a:cxn>
                <a:cxn ang="0">
                  <a:pos x="16" y="7"/>
                </a:cxn>
                <a:cxn ang="0">
                  <a:pos x="17" y="0"/>
                </a:cxn>
                <a:cxn ang="0">
                  <a:pos x="17" y="0"/>
                </a:cxn>
                <a:cxn ang="0">
                  <a:pos x="18" y="3"/>
                </a:cxn>
                <a:cxn ang="0">
                  <a:pos x="19" y="5"/>
                </a:cxn>
                <a:cxn ang="0">
                  <a:pos x="21" y="8"/>
                </a:cxn>
                <a:cxn ang="0">
                  <a:pos x="24" y="15"/>
                </a:cxn>
                <a:cxn ang="0">
                  <a:pos x="24" y="15"/>
                </a:cxn>
                <a:cxn ang="0">
                  <a:pos x="26" y="14"/>
                </a:cxn>
                <a:cxn ang="0">
                  <a:pos x="29" y="14"/>
                </a:cxn>
                <a:cxn ang="0">
                  <a:pos x="32" y="13"/>
                </a:cxn>
                <a:cxn ang="0">
                  <a:pos x="39" y="11"/>
                </a:cxn>
                <a:cxn ang="0">
                  <a:pos x="39" y="11"/>
                </a:cxn>
                <a:cxn ang="0">
                  <a:pos x="37" y="13"/>
                </a:cxn>
                <a:cxn ang="0">
                  <a:pos x="35" y="15"/>
                </a:cxn>
                <a:cxn ang="0">
                  <a:pos x="32" y="17"/>
                </a:cxn>
                <a:cxn ang="0">
                  <a:pos x="27" y="21"/>
                </a:cxn>
                <a:cxn ang="0">
                  <a:pos x="27" y="21"/>
                </a:cxn>
                <a:cxn ang="0">
                  <a:pos x="28" y="23"/>
                </a:cxn>
                <a:cxn ang="0">
                  <a:pos x="29" y="26"/>
                </a:cxn>
                <a:cxn ang="0">
                  <a:pos x="31" y="29"/>
                </a:cxn>
                <a:cxn ang="0">
                  <a:pos x="35" y="35"/>
                </a:cxn>
                <a:cxn ang="0">
                  <a:pos x="35" y="35"/>
                </a:cxn>
                <a:cxn ang="0">
                  <a:pos x="32" y="33"/>
                </a:cxn>
                <a:cxn ang="0">
                  <a:pos x="30" y="32"/>
                </a:cxn>
                <a:cxn ang="0">
                  <a:pos x="28" y="29"/>
                </a:cxn>
                <a:cxn ang="0">
                  <a:pos x="22" y="26"/>
                </a:cxn>
              </a:cxnLst>
              <a:rect l="0" t="0" r="r" b="b"/>
              <a:pathLst>
                <a:path w="39" h="38">
                  <a:moveTo>
                    <a:pt x="22" y="26"/>
                  </a:moveTo>
                  <a:lnTo>
                    <a:pt x="22" y="26"/>
                  </a:lnTo>
                  <a:lnTo>
                    <a:pt x="19" y="29"/>
                  </a:lnTo>
                  <a:lnTo>
                    <a:pt x="17" y="31"/>
                  </a:lnTo>
                  <a:lnTo>
                    <a:pt x="15" y="34"/>
                  </a:lnTo>
                  <a:lnTo>
                    <a:pt x="11" y="38"/>
                  </a:lnTo>
                  <a:lnTo>
                    <a:pt x="11" y="35"/>
                  </a:lnTo>
                  <a:lnTo>
                    <a:pt x="12" y="33"/>
                  </a:lnTo>
                  <a:lnTo>
                    <a:pt x="13" y="29"/>
                  </a:lnTo>
                  <a:lnTo>
                    <a:pt x="15" y="23"/>
                  </a:lnTo>
                  <a:lnTo>
                    <a:pt x="12" y="22"/>
                  </a:lnTo>
                  <a:lnTo>
                    <a:pt x="10" y="21"/>
                  </a:lnTo>
                  <a:lnTo>
                    <a:pt x="7" y="19"/>
                  </a:lnTo>
                  <a:lnTo>
                    <a:pt x="0" y="17"/>
                  </a:lnTo>
                  <a:lnTo>
                    <a:pt x="3" y="16"/>
                  </a:lnTo>
                  <a:lnTo>
                    <a:pt x="5" y="16"/>
                  </a:lnTo>
                  <a:lnTo>
                    <a:pt x="8" y="16"/>
                  </a:lnTo>
                  <a:lnTo>
                    <a:pt x="15" y="15"/>
                  </a:lnTo>
                  <a:lnTo>
                    <a:pt x="15" y="13"/>
                  </a:lnTo>
                  <a:lnTo>
                    <a:pt x="15" y="10"/>
                  </a:lnTo>
                  <a:lnTo>
                    <a:pt x="16" y="7"/>
                  </a:lnTo>
                  <a:lnTo>
                    <a:pt x="17" y="0"/>
                  </a:lnTo>
                  <a:lnTo>
                    <a:pt x="18" y="3"/>
                  </a:lnTo>
                  <a:lnTo>
                    <a:pt x="19" y="5"/>
                  </a:lnTo>
                  <a:lnTo>
                    <a:pt x="21" y="8"/>
                  </a:lnTo>
                  <a:lnTo>
                    <a:pt x="24" y="15"/>
                  </a:lnTo>
                  <a:lnTo>
                    <a:pt x="26" y="14"/>
                  </a:lnTo>
                  <a:lnTo>
                    <a:pt x="29" y="14"/>
                  </a:lnTo>
                  <a:lnTo>
                    <a:pt x="32" y="13"/>
                  </a:lnTo>
                  <a:lnTo>
                    <a:pt x="39" y="11"/>
                  </a:lnTo>
                  <a:lnTo>
                    <a:pt x="37" y="13"/>
                  </a:lnTo>
                  <a:lnTo>
                    <a:pt x="35" y="15"/>
                  </a:lnTo>
                  <a:lnTo>
                    <a:pt x="32" y="17"/>
                  </a:lnTo>
                  <a:lnTo>
                    <a:pt x="27" y="21"/>
                  </a:lnTo>
                  <a:lnTo>
                    <a:pt x="28" y="23"/>
                  </a:lnTo>
                  <a:lnTo>
                    <a:pt x="29" y="26"/>
                  </a:lnTo>
                  <a:lnTo>
                    <a:pt x="31" y="29"/>
                  </a:lnTo>
                  <a:lnTo>
                    <a:pt x="35" y="35"/>
                  </a:lnTo>
                  <a:lnTo>
                    <a:pt x="32" y="33"/>
                  </a:lnTo>
                  <a:lnTo>
                    <a:pt x="30" y="32"/>
                  </a:lnTo>
                  <a:lnTo>
                    <a:pt x="28" y="29"/>
                  </a:lnTo>
                  <a:lnTo>
                    <a:pt x="22" y="26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725" name="Freeform 701"/>
            <p:cNvSpPr>
              <a:spLocks/>
            </p:cNvSpPr>
            <p:nvPr/>
          </p:nvSpPr>
          <p:spPr bwMode="auto">
            <a:xfrm>
              <a:off x="2029" y="1552"/>
              <a:ext cx="39" cy="38"/>
            </a:xfrm>
            <a:custGeom>
              <a:avLst/>
              <a:gdLst/>
              <a:ahLst/>
              <a:cxnLst>
                <a:cxn ang="0">
                  <a:pos x="23" y="26"/>
                </a:cxn>
                <a:cxn ang="0">
                  <a:pos x="20" y="29"/>
                </a:cxn>
                <a:cxn ang="0">
                  <a:pos x="19" y="30"/>
                </a:cxn>
                <a:cxn ang="0">
                  <a:pos x="17" y="33"/>
                </a:cxn>
                <a:cxn ang="0">
                  <a:pos x="12" y="38"/>
                </a:cxn>
                <a:cxn ang="0">
                  <a:pos x="13" y="36"/>
                </a:cxn>
                <a:cxn ang="0">
                  <a:pos x="13" y="33"/>
                </a:cxn>
                <a:cxn ang="0">
                  <a:pos x="14" y="30"/>
                </a:cxn>
                <a:cxn ang="0">
                  <a:pos x="15" y="23"/>
                </a:cxn>
                <a:cxn ang="0">
                  <a:pos x="12" y="22"/>
                </a:cxn>
                <a:cxn ang="0">
                  <a:pos x="10" y="21"/>
                </a:cxn>
                <a:cxn ang="0">
                  <a:pos x="7" y="20"/>
                </a:cxn>
                <a:cxn ang="0">
                  <a:pos x="0" y="17"/>
                </a:cxn>
                <a:cxn ang="0">
                  <a:pos x="4" y="17"/>
                </a:cxn>
                <a:cxn ang="0">
                  <a:pos x="6" y="17"/>
                </a:cxn>
                <a:cxn ang="0">
                  <a:pos x="10" y="17"/>
                </a:cxn>
                <a:cxn ang="0">
                  <a:pos x="17" y="17"/>
                </a:cxn>
                <a:cxn ang="0">
                  <a:pos x="17" y="13"/>
                </a:cxn>
                <a:cxn ang="0">
                  <a:pos x="17" y="11"/>
                </a:cxn>
                <a:cxn ang="0">
                  <a:pos x="17" y="7"/>
                </a:cxn>
                <a:cxn ang="0">
                  <a:pos x="18" y="0"/>
                </a:cxn>
                <a:cxn ang="0">
                  <a:pos x="20" y="3"/>
                </a:cxn>
                <a:cxn ang="0">
                  <a:pos x="21" y="5"/>
                </a:cxn>
                <a:cxn ang="0">
                  <a:pos x="22" y="8"/>
                </a:cxn>
                <a:cxn ang="0">
                  <a:pos x="24" y="15"/>
                </a:cxn>
                <a:cxn ang="0">
                  <a:pos x="27" y="15"/>
                </a:cxn>
                <a:cxn ang="0">
                  <a:pos x="29" y="14"/>
                </a:cxn>
                <a:cxn ang="0">
                  <a:pos x="32" y="13"/>
                </a:cxn>
                <a:cxn ang="0">
                  <a:pos x="39" y="11"/>
                </a:cxn>
                <a:cxn ang="0">
                  <a:pos x="37" y="13"/>
                </a:cxn>
                <a:cxn ang="0">
                  <a:pos x="35" y="15"/>
                </a:cxn>
                <a:cxn ang="0">
                  <a:pos x="32" y="17"/>
                </a:cxn>
                <a:cxn ang="0">
                  <a:pos x="27" y="22"/>
                </a:cxn>
                <a:cxn ang="0">
                  <a:pos x="29" y="24"/>
                </a:cxn>
                <a:cxn ang="0">
                  <a:pos x="30" y="26"/>
                </a:cxn>
                <a:cxn ang="0">
                  <a:pos x="32" y="29"/>
                </a:cxn>
                <a:cxn ang="0">
                  <a:pos x="35" y="34"/>
                </a:cxn>
                <a:cxn ang="0">
                  <a:pos x="32" y="33"/>
                </a:cxn>
                <a:cxn ang="0">
                  <a:pos x="31" y="31"/>
                </a:cxn>
                <a:cxn ang="0">
                  <a:pos x="28" y="29"/>
                </a:cxn>
                <a:cxn ang="0">
                  <a:pos x="23" y="26"/>
                </a:cxn>
              </a:cxnLst>
              <a:rect l="0" t="0" r="r" b="b"/>
              <a:pathLst>
                <a:path w="39" h="38">
                  <a:moveTo>
                    <a:pt x="23" y="26"/>
                  </a:moveTo>
                  <a:lnTo>
                    <a:pt x="20" y="29"/>
                  </a:lnTo>
                  <a:lnTo>
                    <a:pt x="19" y="30"/>
                  </a:lnTo>
                  <a:lnTo>
                    <a:pt x="17" y="33"/>
                  </a:lnTo>
                  <a:lnTo>
                    <a:pt x="12" y="38"/>
                  </a:lnTo>
                  <a:lnTo>
                    <a:pt x="13" y="36"/>
                  </a:lnTo>
                  <a:lnTo>
                    <a:pt x="13" y="33"/>
                  </a:lnTo>
                  <a:lnTo>
                    <a:pt x="14" y="30"/>
                  </a:lnTo>
                  <a:lnTo>
                    <a:pt x="15" y="23"/>
                  </a:lnTo>
                  <a:lnTo>
                    <a:pt x="12" y="22"/>
                  </a:lnTo>
                  <a:lnTo>
                    <a:pt x="10" y="21"/>
                  </a:lnTo>
                  <a:lnTo>
                    <a:pt x="7" y="20"/>
                  </a:lnTo>
                  <a:lnTo>
                    <a:pt x="0" y="17"/>
                  </a:lnTo>
                  <a:lnTo>
                    <a:pt x="4" y="17"/>
                  </a:lnTo>
                  <a:lnTo>
                    <a:pt x="6" y="17"/>
                  </a:lnTo>
                  <a:lnTo>
                    <a:pt x="10" y="17"/>
                  </a:lnTo>
                  <a:lnTo>
                    <a:pt x="17" y="17"/>
                  </a:lnTo>
                  <a:lnTo>
                    <a:pt x="17" y="13"/>
                  </a:lnTo>
                  <a:lnTo>
                    <a:pt x="17" y="11"/>
                  </a:lnTo>
                  <a:lnTo>
                    <a:pt x="17" y="7"/>
                  </a:lnTo>
                  <a:lnTo>
                    <a:pt x="18" y="0"/>
                  </a:lnTo>
                  <a:lnTo>
                    <a:pt x="20" y="3"/>
                  </a:lnTo>
                  <a:lnTo>
                    <a:pt x="21" y="5"/>
                  </a:lnTo>
                  <a:lnTo>
                    <a:pt x="22" y="8"/>
                  </a:lnTo>
                  <a:lnTo>
                    <a:pt x="24" y="15"/>
                  </a:lnTo>
                  <a:lnTo>
                    <a:pt x="27" y="15"/>
                  </a:lnTo>
                  <a:lnTo>
                    <a:pt x="29" y="14"/>
                  </a:lnTo>
                  <a:lnTo>
                    <a:pt x="32" y="13"/>
                  </a:lnTo>
                  <a:lnTo>
                    <a:pt x="39" y="11"/>
                  </a:lnTo>
                  <a:lnTo>
                    <a:pt x="37" y="13"/>
                  </a:lnTo>
                  <a:lnTo>
                    <a:pt x="35" y="15"/>
                  </a:lnTo>
                  <a:lnTo>
                    <a:pt x="32" y="17"/>
                  </a:lnTo>
                  <a:lnTo>
                    <a:pt x="27" y="22"/>
                  </a:lnTo>
                  <a:lnTo>
                    <a:pt x="29" y="24"/>
                  </a:lnTo>
                  <a:lnTo>
                    <a:pt x="30" y="26"/>
                  </a:lnTo>
                  <a:lnTo>
                    <a:pt x="32" y="29"/>
                  </a:lnTo>
                  <a:lnTo>
                    <a:pt x="35" y="34"/>
                  </a:lnTo>
                  <a:lnTo>
                    <a:pt x="32" y="33"/>
                  </a:lnTo>
                  <a:lnTo>
                    <a:pt x="31" y="31"/>
                  </a:lnTo>
                  <a:lnTo>
                    <a:pt x="28" y="29"/>
                  </a:lnTo>
                  <a:lnTo>
                    <a:pt x="23" y="26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726" name="Freeform 702"/>
            <p:cNvSpPr>
              <a:spLocks/>
            </p:cNvSpPr>
            <p:nvPr/>
          </p:nvSpPr>
          <p:spPr bwMode="auto">
            <a:xfrm>
              <a:off x="2029" y="1552"/>
              <a:ext cx="39" cy="38"/>
            </a:xfrm>
            <a:custGeom>
              <a:avLst/>
              <a:gdLst/>
              <a:ahLst/>
              <a:cxnLst>
                <a:cxn ang="0">
                  <a:pos x="23" y="26"/>
                </a:cxn>
                <a:cxn ang="0">
                  <a:pos x="23" y="26"/>
                </a:cxn>
                <a:cxn ang="0">
                  <a:pos x="20" y="29"/>
                </a:cxn>
                <a:cxn ang="0">
                  <a:pos x="19" y="30"/>
                </a:cxn>
                <a:cxn ang="0">
                  <a:pos x="17" y="33"/>
                </a:cxn>
                <a:cxn ang="0">
                  <a:pos x="12" y="38"/>
                </a:cxn>
                <a:cxn ang="0">
                  <a:pos x="12" y="38"/>
                </a:cxn>
                <a:cxn ang="0">
                  <a:pos x="13" y="36"/>
                </a:cxn>
                <a:cxn ang="0">
                  <a:pos x="13" y="33"/>
                </a:cxn>
                <a:cxn ang="0">
                  <a:pos x="14" y="30"/>
                </a:cxn>
                <a:cxn ang="0">
                  <a:pos x="15" y="23"/>
                </a:cxn>
                <a:cxn ang="0">
                  <a:pos x="15" y="23"/>
                </a:cxn>
                <a:cxn ang="0">
                  <a:pos x="12" y="22"/>
                </a:cxn>
                <a:cxn ang="0">
                  <a:pos x="10" y="21"/>
                </a:cxn>
                <a:cxn ang="0">
                  <a:pos x="7" y="20"/>
                </a:cxn>
                <a:cxn ang="0">
                  <a:pos x="0" y="17"/>
                </a:cxn>
                <a:cxn ang="0">
                  <a:pos x="0" y="17"/>
                </a:cxn>
                <a:cxn ang="0">
                  <a:pos x="4" y="17"/>
                </a:cxn>
                <a:cxn ang="0">
                  <a:pos x="6" y="17"/>
                </a:cxn>
                <a:cxn ang="0">
                  <a:pos x="10" y="17"/>
                </a:cxn>
                <a:cxn ang="0">
                  <a:pos x="17" y="17"/>
                </a:cxn>
                <a:cxn ang="0">
                  <a:pos x="17" y="17"/>
                </a:cxn>
                <a:cxn ang="0">
                  <a:pos x="17" y="13"/>
                </a:cxn>
                <a:cxn ang="0">
                  <a:pos x="17" y="11"/>
                </a:cxn>
                <a:cxn ang="0">
                  <a:pos x="17" y="7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20" y="3"/>
                </a:cxn>
                <a:cxn ang="0">
                  <a:pos x="21" y="5"/>
                </a:cxn>
                <a:cxn ang="0">
                  <a:pos x="22" y="8"/>
                </a:cxn>
                <a:cxn ang="0">
                  <a:pos x="24" y="15"/>
                </a:cxn>
                <a:cxn ang="0">
                  <a:pos x="24" y="15"/>
                </a:cxn>
                <a:cxn ang="0">
                  <a:pos x="27" y="15"/>
                </a:cxn>
                <a:cxn ang="0">
                  <a:pos x="29" y="14"/>
                </a:cxn>
                <a:cxn ang="0">
                  <a:pos x="32" y="13"/>
                </a:cxn>
                <a:cxn ang="0">
                  <a:pos x="39" y="11"/>
                </a:cxn>
                <a:cxn ang="0">
                  <a:pos x="39" y="11"/>
                </a:cxn>
                <a:cxn ang="0">
                  <a:pos x="37" y="13"/>
                </a:cxn>
                <a:cxn ang="0">
                  <a:pos x="35" y="15"/>
                </a:cxn>
                <a:cxn ang="0">
                  <a:pos x="32" y="17"/>
                </a:cxn>
                <a:cxn ang="0">
                  <a:pos x="27" y="22"/>
                </a:cxn>
                <a:cxn ang="0">
                  <a:pos x="27" y="22"/>
                </a:cxn>
                <a:cxn ang="0">
                  <a:pos x="29" y="24"/>
                </a:cxn>
                <a:cxn ang="0">
                  <a:pos x="30" y="26"/>
                </a:cxn>
                <a:cxn ang="0">
                  <a:pos x="32" y="29"/>
                </a:cxn>
                <a:cxn ang="0">
                  <a:pos x="35" y="34"/>
                </a:cxn>
                <a:cxn ang="0">
                  <a:pos x="35" y="34"/>
                </a:cxn>
                <a:cxn ang="0">
                  <a:pos x="32" y="33"/>
                </a:cxn>
                <a:cxn ang="0">
                  <a:pos x="31" y="31"/>
                </a:cxn>
                <a:cxn ang="0">
                  <a:pos x="28" y="29"/>
                </a:cxn>
                <a:cxn ang="0">
                  <a:pos x="23" y="26"/>
                </a:cxn>
              </a:cxnLst>
              <a:rect l="0" t="0" r="r" b="b"/>
              <a:pathLst>
                <a:path w="39" h="38">
                  <a:moveTo>
                    <a:pt x="23" y="26"/>
                  </a:moveTo>
                  <a:lnTo>
                    <a:pt x="23" y="26"/>
                  </a:lnTo>
                  <a:lnTo>
                    <a:pt x="20" y="29"/>
                  </a:lnTo>
                  <a:lnTo>
                    <a:pt x="19" y="30"/>
                  </a:lnTo>
                  <a:lnTo>
                    <a:pt x="17" y="33"/>
                  </a:lnTo>
                  <a:lnTo>
                    <a:pt x="12" y="38"/>
                  </a:lnTo>
                  <a:lnTo>
                    <a:pt x="13" y="36"/>
                  </a:lnTo>
                  <a:lnTo>
                    <a:pt x="13" y="33"/>
                  </a:lnTo>
                  <a:lnTo>
                    <a:pt x="14" y="30"/>
                  </a:lnTo>
                  <a:lnTo>
                    <a:pt x="15" y="23"/>
                  </a:lnTo>
                  <a:lnTo>
                    <a:pt x="12" y="22"/>
                  </a:lnTo>
                  <a:lnTo>
                    <a:pt x="10" y="21"/>
                  </a:lnTo>
                  <a:lnTo>
                    <a:pt x="7" y="20"/>
                  </a:lnTo>
                  <a:lnTo>
                    <a:pt x="0" y="17"/>
                  </a:lnTo>
                  <a:lnTo>
                    <a:pt x="4" y="17"/>
                  </a:lnTo>
                  <a:lnTo>
                    <a:pt x="6" y="17"/>
                  </a:lnTo>
                  <a:lnTo>
                    <a:pt x="10" y="17"/>
                  </a:lnTo>
                  <a:lnTo>
                    <a:pt x="17" y="17"/>
                  </a:lnTo>
                  <a:lnTo>
                    <a:pt x="17" y="13"/>
                  </a:lnTo>
                  <a:lnTo>
                    <a:pt x="17" y="11"/>
                  </a:lnTo>
                  <a:lnTo>
                    <a:pt x="17" y="7"/>
                  </a:lnTo>
                  <a:lnTo>
                    <a:pt x="18" y="0"/>
                  </a:lnTo>
                  <a:lnTo>
                    <a:pt x="20" y="3"/>
                  </a:lnTo>
                  <a:lnTo>
                    <a:pt x="21" y="5"/>
                  </a:lnTo>
                  <a:lnTo>
                    <a:pt x="22" y="8"/>
                  </a:lnTo>
                  <a:lnTo>
                    <a:pt x="24" y="15"/>
                  </a:lnTo>
                  <a:lnTo>
                    <a:pt x="27" y="15"/>
                  </a:lnTo>
                  <a:lnTo>
                    <a:pt x="29" y="14"/>
                  </a:lnTo>
                  <a:lnTo>
                    <a:pt x="32" y="13"/>
                  </a:lnTo>
                  <a:lnTo>
                    <a:pt x="39" y="11"/>
                  </a:lnTo>
                  <a:lnTo>
                    <a:pt x="37" y="13"/>
                  </a:lnTo>
                  <a:lnTo>
                    <a:pt x="35" y="15"/>
                  </a:lnTo>
                  <a:lnTo>
                    <a:pt x="32" y="17"/>
                  </a:lnTo>
                  <a:lnTo>
                    <a:pt x="27" y="22"/>
                  </a:lnTo>
                  <a:lnTo>
                    <a:pt x="29" y="24"/>
                  </a:lnTo>
                  <a:lnTo>
                    <a:pt x="30" y="26"/>
                  </a:lnTo>
                  <a:lnTo>
                    <a:pt x="32" y="29"/>
                  </a:lnTo>
                  <a:lnTo>
                    <a:pt x="35" y="34"/>
                  </a:lnTo>
                  <a:lnTo>
                    <a:pt x="32" y="33"/>
                  </a:lnTo>
                  <a:lnTo>
                    <a:pt x="31" y="31"/>
                  </a:lnTo>
                  <a:lnTo>
                    <a:pt x="28" y="29"/>
                  </a:lnTo>
                  <a:lnTo>
                    <a:pt x="23" y="26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727" name="Freeform 703"/>
            <p:cNvSpPr>
              <a:spLocks/>
            </p:cNvSpPr>
            <p:nvPr/>
          </p:nvSpPr>
          <p:spPr bwMode="auto">
            <a:xfrm>
              <a:off x="2055" y="1580"/>
              <a:ext cx="39" cy="39"/>
            </a:xfrm>
            <a:custGeom>
              <a:avLst/>
              <a:gdLst/>
              <a:ahLst/>
              <a:cxnLst>
                <a:cxn ang="0">
                  <a:pos x="21" y="27"/>
                </a:cxn>
                <a:cxn ang="0">
                  <a:pos x="19" y="29"/>
                </a:cxn>
                <a:cxn ang="0">
                  <a:pos x="18" y="31"/>
                </a:cxn>
                <a:cxn ang="0">
                  <a:pos x="16" y="34"/>
                </a:cxn>
                <a:cxn ang="0">
                  <a:pos x="10" y="39"/>
                </a:cxn>
                <a:cxn ang="0">
                  <a:pos x="11" y="36"/>
                </a:cxn>
                <a:cxn ang="0">
                  <a:pos x="11" y="34"/>
                </a:cxn>
                <a:cxn ang="0">
                  <a:pos x="12" y="31"/>
                </a:cxn>
                <a:cxn ang="0">
                  <a:pos x="15" y="24"/>
                </a:cxn>
                <a:cxn ang="0">
                  <a:pos x="12" y="23"/>
                </a:cxn>
                <a:cxn ang="0">
                  <a:pos x="9" y="22"/>
                </a:cxn>
                <a:cxn ang="0">
                  <a:pos x="6" y="21"/>
                </a:cxn>
                <a:cxn ang="0">
                  <a:pos x="0" y="17"/>
                </a:cxn>
                <a:cxn ang="0">
                  <a:pos x="3" y="17"/>
                </a:cxn>
                <a:cxn ang="0">
                  <a:pos x="6" y="17"/>
                </a:cxn>
                <a:cxn ang="0">
                  <a:pos x="10" y="17"/>
                </a:cxn>
                <a:cxn ang="0">
                  <a:pos x="17" y="17"/>
                </a:cxn>
                <a:cxn ang="0">
                  <a:pos x="17" y="13"/>
                </a:cxn>
                <a:cxn ang="0">
                  <a:pos x="17" y="11"/>
                </a:cxn>
                <a:cxn ang="0">
                  <a:pos x="17" y="7"/>
                </a:cxn>
                <a:cxn ang="0">
                  <a:pos x="17" y="0"/>
                </a:cxn>
                <a:cxn ang="0">
                  <a:pos x="19" y="3"/>
                </a:cxn>
                <a:cxn ang="0">
                  <a:pos x="19" y="6"/>
                </a:cxn>
                <a:cxn ang="0">
                  <a:pos x="20" y="9"/>
                </a:cxn>
                <a:cxn ang="0">
                  <a:pos x="23" y="16"/>
                </a:cxn>
                <a:cxn ang="0">
                  <a:pos x="25" y="15"/>
                </a:cxn>
                <a:cxn ang="0">
                  <a:pos x="29" y="15"/>
                </a:cxn>
                <a:cxn ang="0">
                  <a:pos x="32" y="13"/>
                </a:cxn>
                <a:cxn ang="0">
                  <a:pos x="39" y="10"/>
                </a:cxn>
                <a:cxn ang="0">
                  <a:pos x="36" y="13"/>
                </a:cxn>
                <a:cxn ang="0">
                  <a:pos x="35" y="15"/>
                </a:cxn>
                <a:cxn ang="0">
                  <a:pos x="32" y="18"/>
                </a:cxn>
                <a:cxn ang="0">
                  <a:pos x="26" y="22"/>
                </a:cxn>
                <a:cxn ang="0">
                  <a:pos x="29" y="25"/>
                </a:cxn>
                <a:cxn ang="0">
                  <a:pos x="29" y="26"/>
                </a:cxn>
                <a:cxn ang="0">
                  <a:pos x="31" y="29"/>
                </a:cxn>
                <a:cxn ang="0">
                  <a:pos x="34" y="34"/>
                </a:cxn>
                <a:cxn ang="0">
                  <a:pos x="32" y="33"/>
                </a:cxn>
                <a:cxn ang="0">
                  <a:pos x="31" y="32"/>
                </a:cxn>
                <a:cxn ang="0">
                  <a:pos x="28" y="30"/>
                </a:cxn>
                <a:cxn ang="0">
                  <a:pos x="21" y="27"/>
                </a:cxn>
              </a:cxnLst>
              <a:rect l="0" t="0" r="r" b="b"/>
              <a:pathLst>
                <a:path w="39" h="39">
                  <a:moveTo>
                    <a:pt x="21" y="27"/>
                  </a:moveTo>
                  <a:lnTo>
                    <a:pt x="19" y="29"/>
                  </a:lnTo>
                  <a:lnTo>
                    <a:pt x="18" y="31"/>
                  </a:lnTo>
                  <a:lnTo>
                    <a:pt x="16" y="34"/>
                  </a:lnTo>
                  <a:lnTo>
                    <a:pt x="10" y="39"/>
                  </a:lnTo>
                  <a:lnTo>
                    <a:pt x="11" y="36"/>
                  </a:lnTo>
                  <a:lnTo>
                    <a:pt x="11" y="34"/>
                  </a:lnTo>
                  <a:lnTo>
                    <a:pt x="12" y="31"/>
                  </a:lnTo>
                  <a:lnTo>
                    <a:pt x="15" y="24"/>
                  </a:lnTo>
                  <a:lnTo>
                    <a:pt x="12" y="23"/>
                  </a:lnTo>
                  <a:lnTo>
                    <a:pt x="9" y="22"/>
                  </a:lnTo>
                  <a:lnTo>
                    <a:pt x="6" y="21"/>
                  </a:lnTo>
                  <a:lnTo>
                    <a:pt x="0" y="17"/>
                  </a:lnTo>
                  <a:lnTo>
                    <a:pt x="3" y="17"/>
                  </a:lnTo>
                  <a:lnTo>
                    <a:pt x="6" y="17"/>
                  </a:lnTo>
                  <a:lnTo>
                    <a:pt x="10" y="17"/>
                  </a:lnTo>
                  <a:lnTo>
                    <a:pt x="17" y="17"/>
                  </a:lnTo>
                  <a:lnTo>
                    <a:pt x="17" y="13"/>
                  </a:lnTo>
                  <a:lnTo>
                    <a:pt x="17" y="11"/>
                  </a:lnTo>
                  <a:lnTo>
                    <a:pt x="17" y="7"/>
                  </a:lnTo>
                  <a:lnTo>
                    <a:pt x="17" y="0"/>
                  </a:lnTo>
                  <a:lnTo>
                    <a:pt x="19" y="3"/>
                  </a:lnTo>
                  <a:lnTo>
                    <a:pt x="19" y="6"/>
                  </a:lnTo>
                  <a:lnTo>
                    <a:pt x="20" y="9"/>
                  </a:lnTo>
                  <a:lnTo>
                    <a:pt x="23" y="16"/>
                  </a:lnTo>
                  <a:lnTo>
                    <a:pt x="25" y="15"/>
                  </a:lnTo>
                  <a:lnTo>
                    <a:pt x="29" y="15"/>
                  </a:lnTo>
                  <a:lnTo>
                    <a:pt x="32" y="13"/>
                  </a:lnTo>
                  <a:lnTo>
                    <a:pt x="39" y="10"/>
                  </a:lnTo>
                  <a:lnTo>
                    <a:pt x="36" y="13"/>
                  </a:lnTo>
                  <a:lnTo>
                    <a:pt x="35" y="15"/>
                  </a:lnTo>
                  <a:lnTo>
                    <a:pt x="32" y="18"/>
                  </a:lnTo>
                  <a:lnTo>
                    <a:pt x="26" y="22"/>
                  </a:lnTo>
                  <a:lnTo>
                    <a:pt x="29" y="25"/>
                  </a:lnTo>
                  <a:lnTo>
                    <a:pt x="29" y="26"/>
                  </a:lnTo>
                  <a:lnTo>
                    <a:pt x="31" y="29"/>
                  </a:lnTo>
                  <a:lnTo>
                    <a:pt x="34" y="34"/>
                  </a:lnTo>
                  <a:lnTo>
                    <a:pt x="32" y="33"/>
                  </a:lnTo>
                  <a:lnTo>
                    <a:pt x="31" y="32"/>
                  </a:lnTo>
                  <a:lnTo>
                    <a:pt x="28" y="30"/>
                  </a:lnTo>
                  <a:lnTo>
                    <a:pt x="21" y="27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728" name="Freeform 704"/>
            <p:cNvSpPr>
              <a:spLocks/>
            </p:cNvSpPr>
            <p:nvPr/>
          </p:nvSpPr>
          <p:spPr bwMode="auto">
            <a:xfrm>
              <a:off x="2055" y="1580"/>
              <a:ext cx="39" cy="39"/>
            </a:xfrm>
            <a:custGeom>
              <a:avLst/>
              <a:gdLst/>
              <a:ahLst/>
              <a:cxnLst>
                <a:cxn ang="0">
                  <a:pos x="21" y="27"/>
                </a:cxn>
                <a:cxn ang="0">
                  <a:pos x="21" y="27"/>
                </a:cxn>
                <a:cxn ang="0">
                  <a:pos x="19" y="29"/>
                </a:cxn>
                <a:cxn ang="0">
                  <a:pos x="18" y="31"/>
                </a:cxn>
                <a:cxn ang="0">
                  <a:pos x="16" y="34"/>
                </a:cxn>
                <a:cxn ang="0">
                  <a:pos x="10" y="39"/>
                </a:cxn>
                <a:cxn ang="0">
                  <a:pos x="10" y="39"/>
                </a:cxn>
                <a:cxn ang="0">
                  <a:pos x="11" y="36"/>
                </a:cxn>
                <a:cxn ang="0">
                  <a:pos x="11" y="34"/>
                </a:cxn>
                <a:cxn ang="0">
                  <a:pos x="12" y="31"/>
                </a:cxn>
                <a:cxn ang="0">
                  <a:pos x="15" y="24"/>
                </a:cxn>
                <a:cxn ang="0">
                  <a:pos x="15" y="24"/>
                </a:cxn>
                <a:cxn ang="0">
                  <a:pos x="12" y="23"/>
                </a:cxn>
                <a:cxn ang="0">
                  <a:pos x="9" y="22"/>
                </a:cxn>
                <a:cxn ang="0">
                  <a:pos x="6" y="21"/>
                </a:cxn>
                <a:cxn ang="0">
                  <a:pos x="0" y="17"/>
                </a:cxn>
                <a:cxn ang="0">
                  <a:pos x="0" y="17"/>
                </a:cxn>
                <a:cxn ang="0">
                  <a:pos x="3" y="17"/>
                </a:cxn>
                <a:cxn ang="0">
                  <a:pos x="6" y="17"/>
                </a:cxn>
                <a:cxn ang="0">
                  <a:pos x="10" y="17"/>
                </a:cxn>
                <a:cxn ang="0">
                  <a:pos x="17" y="17"/>
                </a:cxn>
                <a:cxn ang="0">
                  <a:pos x="17" y="17"/>
                </a:cxn>
                <a:cxn ang="0">
                  <a:pos x="17" y="13"/>
                </a:cxn>
                <a:cxn ang="0">
                  <a:pos x="17" y="11"/>
                </a:cxn>
                <a:cxn ang="0">
                  <a:pos x="17" y="7"/>
                </a:cxn>
                <a:cxn ang="0">
                  <a:pos x="17" y="0"/>
                </a:cxn>
                <a:cxn ang="0">
                  <a:pos x="17" y="0"/>
                </a:cxn>
                <a:cxn ang="0">
                  <a:pos x="19" y="3"/>
                </a:cxn>
                <a:cxn ang="0">
                  <a:pos x="19" y="6"/>
                </a:cxn>
                <a:cxn ang="0">
                  <a:pos x="20" y="9"/>
                </a:cxn>
                <a:cxn ang="0">
                  <a:pos x="23" y="16"/>
                </a:cxn>
                <a:cxn ang="0">
                  <a:pos x="23" y="16"/>
                </a:cxn>
                <a:cxn ang="0">
                  <a:pos x="25" y="15"/>
                </a:cxn>
                <a:cxn ang="0">
                  <a:pos x="29" y="15"/>
                </a:cxn>
                <a:cxn ang="0">
                  <a:pos x="32" y="13"/>
                </a:cxn>
                <a:cxn ang="0">
                  <a:pos x="39" y="10"/>
                </a:cxn>
                <a:cxn ang="0">
                  <a:pos x="39" y="10"/>
                </a:cxn>
                <a:cxn ang="0">
                  <a:pos x="36" y="13"/>
                </a:cxn>
                <a:cxn ang="0">
                  <a:pos x="35" y="15"/>
                </a:cxn>
                <a:cxn ang="0">
                  <a:pos x="32" y="18"/>
                </a:cxn>
                <a:cxn ang="0">
                  <a:pos x="26" y="22"/>
                </a:cxn>
                <a:cxn ang="0">
                  <a:pos x="26" y="22"/>
                </a:cxn>
                <a:cxn ang="0">
                  <a:pos x="29" y="25"/>
                </a:cxn>
                <a:cxn ang="0">
                  <a:pos x="29" y="26"/>
                </a:cxn>
                <a:cxn ang="0">
                  <a:pos x="31" y="29"/>
                </a:cxn>
                <a:cxn ang="0">
                  <a:pos x="34" y="34"/>
                </a:cxn>
                <a:cxn ang="0">
                  <a:pos x="34" y="34"/>
                </a:cxn>
                <a:cxn ang="0">
                  <a:pos x="32" y="33"/>
                </a:cxn>
                <a:cxn ang="0">
                  <a:pos x="31" y="32"/>
                </a:cxn>
                <a:cxn ang="0">
                  <a:pos x="28" y="30"/>
                </a:cxn>
                <a:cxn ang="0">
                  <a:pos x="21" y="27"/>
                </a:cxn>
              </a:cxnLst>
              <a:rect l="0" t="0" r="r" b="b"/>
              <a:pathLst>
                <a:path w="39" h="39">
                  <a:moveTo>
                    <a:pt x="21" y="27"/>
                  </a:moveTo>
                  <a:lnTo>
                    <a:pt x="21" y="27"/>
                  </a:lnTo>
                  <a:lnTo>
                    <a:pt x="19" y="29"/>
                  </a:lnTo>
                  <a:lnTo>
                    <a:pt x="18" y="31"/>
                  </a:lnTo>
                  <a:lnTo>
                    <a:pt x="16" y="34"/>
                  </a:lnTo>
                  <a:lnTo>
                    <a:pt x="10" y="39"/>
                  </a:lnTo>
                  <a:lnTo>
                    <a:pt x="11" y="36"/>
                  </a:lnTo>
                  <a:lnTo>
                    <a:pt x="11" y="34"/>
                  </a:lnTo>
                  <a:lnTo>
                    <a:pt x="12" y="31"/>
                  </a:lnTo>
                  <a:lnTo>
                    <a:pt x="15" y="24"/>
                  </a:lnTo>
                  <a:lnTo>
                    <a:pt x="12" y="23"/>
                  </a:lnTo>
                  <a:lnTo>
                    <a:pt x="9" y="22"/>
                  </a:lnTo>
                  <a:lnTo>
                    <a:pt x="6" y="21"/>
                  </a:lnTo>
                  <a:lnTo>
                    <a:pt x="0" y="17"/>
                  </a:lnTo>
                  <a:lnTo>
                    <a:pt x="3" y="17"/>
                  </a:lnTo>
                  <a:lnTo>
                    <a:pt x="6" y="17"/>
                  </a:lnTo>
                  <a:lnTo>
                    <a:pt x="10" y="17"/>
                  </a:lnTo>
                  <a:lnTo>
                    <a:pt x="17" y="17"/>
                  </a:lnTo>
                  <a:lnTo>
                    <a:pt x="17" y="13"/>
                  </a:lnTo>
                  <a:lnTo>
                    <a:pt x="17" y="11"/>
                  </a:lnTo>
                  <a:lnTo>
                    <a:pt x="17" y="7"/>
                  </a:lnTo>
                  <a:lnTo>
                    <a:pt x="17" y="0"/>
                  </a:lnTo>
                  <a:lnTo>
                    <a:pt x="19" y="3"/>
                  </a:lnTo>
                  <a:lnTo>
                    <a:pt x="19" y="6"/>
                  </a:lnTo>
                  <a:lnTo>
                    <a:pt x="20" y="9"/>
                  </a:lnTo>
                  <a:lnTo>
                    <a:pt x="23" y="16"/>
                  </a:lnTo>
                  <a:lnTo>
                    <a:pt x="25" y="15"/>
                  </a:lnTo>
                  <a:lnTo>
                    <a:pt x="29" y="15"/>
                  </a:lnTo>
                  <a:lnTo>
                    <a:pt x="32" y="13"/>
                  </a:lnTo>
                  <a:lnTo>
                    <a:pt x="39" y="10"/>
                  </a:lnTo>
                  <a:lnTo>
                    <a:pt x="36" y="13"/>
                  </a:lnTo>
                  <a:lnTo>
                    <a:pt x="35" y="15"/>
                  </a:lnTo>
                  <a:lnTo>
                    <a:pt x="32" y="18"/>
                  </a:lnTo>
                  <a:lnTo>
                    <a:pt x="26" y="22"/>
                  </a:lnTo>
                  <a:lnTo>
                    <a:pt x="29" y="25"/>
                  </a:lnTo>
                  <a:lnTo>
                    <a:pt x="29" y="26"/>
                  </a:lnTo>
                  <a:lnTo>
                    <a:pt x="31" y="29"/>
                  </a:lnTo>
                  <a:lnTo>
                    <a:pt x="34" y="34"/>
                  </a:lnTo>
                  <a:lnTo>
                    <a:pt x="32" y="33"/>
                  </a:lnTo>
                  <a:lnTo>
                    <a:pt x="31" y="32"/>
                  </a:lnTo>
                  <a:lnTo>
                    <a:pt x="28" y="30"/>
                  </a:lnTo>
                  <a:lnTo>
                    <a:pt x="21" y="27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729" name="Freeform 705"/>
            <p:cNvSpPr>
              <a:spLocks/>
            </p:cNvSpPr>
            <p:nvPr/>
          </p:nvSpPr>
          <p:spPr bwMode="auto">
            <a:xfrm>
              <a:off x="2083" y="1605"/>
              <a:ext cx="38" cy="38"/>
            </a:xfrm>
            <a:custGeom>
              <a:avLst/>
              <a:gdLst/>
              <a:ahLst/>
              <a:cxnLst>
                <a:cxn ang="0">
                  <a:pos x="22" y="26"/>
                </a:cxn>
                <a:cxn ang="0">
                  <a:pos x="20" y="28"/>
                </a:cxn>
                <a:cxn ang="0">
                  <a:pos x="19" y="29"/>
                </a:cxn>
                <a:cxn ang="0">
                  <a:pos x="17" y="32"/>
                </a:cxn>
                <a:cxn ang="0">
                  <a:pos x="12" y="38"/>
                </a:cxn>
                <a:cxn ang="0">
                  <a:pos x="12" y="35"/>
                </a:cxn>
                <a:cxn ang="0">
                  <a:pos x="13" y="32"/>
                </a:cxn>
                <a:cxn ang="0">
                  <a:pos x="14" y="29"/>
                </a:cxn>
                <a:cxn ang="0">
                  <a:pos x="16" y="22"/>
                </a:cxn>
                <a:cxn ang="0">
                  <a:pos x="12" y="21"/>
                </a:cxn>
                <a:cxn ang="0">
                  <a:pos x="10" y="21"/>
                </a:cxn>
                <a:cxn ang="0">
                  <a:pos x="7" y="20"/>
                </a:cxn>
                <a:cxn ang="0">
                  <a:pos x="0" y="17"/>
                </a:cxn>
                <a:cxn ang="0">
                  <a:pos x="4" y="17"/>
                </a:cxn>
                <a:cxn ang="0">
                  <a:pos x="6" y="17"/>
                </a:cxn>
                <a:cxn ang="0">
                  <a:pos x="10" y="16"/>
                </a:cxn>
                <a:cxn ang="0">
                  <a:pos x="17" y="15"/>
                </a:cxn>
                <a:cxn ang="0">
                  <a:pos x="17" y="13"/>
                </a:cxn>
                <a:cxn ang="0">
                  <a:pos x="17" y="10"/>
                </a:cxn>
                <a:cxn ang="0">
                  <a:pos x="17" y="7"/>
                </a:cxn>
                <a:cxn ang="0">
                  <a:pos x="17" y="0"/>
                </a:cxn>
                <a:cxn ang="0">
                  <a:pos x="19" y="3"/>
                </a:cxn>
                <a:cxn ang="0">
                  <a:pos x="20" y="5"/>
                </a:cxn>
                <a:cxn ang="0">
                  <a:pos x="21" y="8"/>
                </a:cxn>
                <a:cxn ang="0">
                  <a:pos x="23" y="15"/>
                </a:cxn>
                <a:cxn ang="0">
                  <a:pos x="26" y="14"/>
                </a:cxn>
                <a:cxn ang="0">
                  <a:pos x="28" y="13"/>
                </a:cxn>
                <a:cxn ang="0">
                  <a:pos x="31" y="12"/>
                </a:cxn>
                <a:cxn ang="0">
                  <a:pos x="38" y="11"/>
                </a:cxn>
                <a:cxn ang="0">
                  <a:pos x="36" y="13"/>
                </a:cxn>
                <a:cxn ang="0">
                  <a:pos x="34" y="14"/>
                </a:cxn>
                <a:cxn ang="0">
                  <a:pos x="31" y="16"/>
                </a:cxn>
                <a:cxn ang="0">
                  <a:pos x="26" y="20"/>
                </a:cxn>
                <a:cxn ang="0">
                  <a:pos x="28" y="23"/>
                </a:cxn>
                <a:cxn ang="0">
                  <a:pos x="29" y="25"/>
                </a:cxn>
                <a:cxn ang="0">
                  <a:pos x="31" y="28"/>
                </a:cxn>
                <a:cxn ang="0">
                  <a:pos x="34" y="35"/>
                </a:cxn>
                <a:cxn ang="0">
                  <a:pos x="32" y="32"/>
                </a:cxn>
                <a:cxn ang="0">
                  <a:pos x="31" y="31"/>
                </a:cxn>
                <a:cxn ang="0">
                  <a:pos x="28" y="29"/>
                </a:cxn>
                <a:cxn ang="0">
                  <a:pos x="22" y="26"/>
                </a:cxn>
              </a:cxnLst>
              <a:rect l="0" t="0" r="r" b="b"/>
              <a:pathLst>
                <a:path w="38" h="38">
                  <a:moveTo>
                    <a:pt x="22" y="26"/>
                  </a:moveTo>
                  <a:lnTo>
                    <a:pt x="20" y="28"/>
                  </a:lnTo>
                  <a:lnTo>
                    <a:pt x="19" y="29"/>
                  </a:lnTo>
                  <a:lnTo>
                    <a:pt x="17" y="32"/>
                  </a:lnTo>
                  <a:lnTo>
                    <a:pt x="12" y="38"/>
                  </a:lnTo>
                  <a:lnTo>
                    <a:pt x="12" y="35"/>
                  </a:lnTo>
                  <a:lnTo>
                    <a:pt x="13" y="32"/>
                  </a:lnTo>
                  <a:lnTo>
                    <a:pt x="14" y="29"/>
                  </a:lnTo>
                  <a:lnTo>
                    <a:pt x="16" y="22"/>
                  </a:lnTo>
                  <a:lnTo>
                    <a:pt x="12" y="21"/>
                  </a:lnTo>
                  <a:lnTo>
                    <a:pt x="10" y="21"/>
                  </a:lnTo>
                  <a:lnTo>
                    <a:pt x="7" y="20"/>
                  </a:lnTo>
                  <a:lnTo>
                    <a:pt x="0" y="17"/>
                  </a:lnTo>
                  <a:lnTo>
                    <a:pt x="4" y="17"/>
                  </a:lnTo>
                  <a:lnTo>
                    <a:pt x="6" y="17"/>
                  </a:lnTo>
                  <a:lnTo>
                    <a:pt x="10" y="16"/>
                  </a:lnTo>
                  <a:lnTo>
                    <a:pt x="17" y="15"/>
                  </a:lnTo>
                  <a:lnTo>
                    <a:pt x="17" y="13"/>
                  </a:lnTo>
                  <a:lnTo>
                    <a:pt x="17" y="10"/>
                  </a:lnTo>
                  <a:lnTo>
                    <a:pt x="17" y="7"/>
                  </a:lnTo>
                  <a:lnTo>
                    <a:pt x="17" y="0"/>
                  </a:lnTo>
                  <a:lnTo>
                    <a:pt x="19" y="3"/>
                  </a:lnTo>
                  <a:lnTo>
                    <a:pt x="20" y="5"/>
                  </a:lnTo>
                  <a:lnTo>
                    <a:pt x="21" y="8"/>
                  </a:lnTo>
                  <a:lnTo>
                    <a:pt x="23" y="15"/>
                  </a:lnTo>
                  <a:lnTo>
                    <a:pt x="26" y="14"/>
                  </a:lnTo>
                  <a:lnTo>
                    <a:pt x="28" y="13"/>
                  </a:lnTo>
                  <a:lnTo>
                    <a:pt x="31" y="12"/>
                  </a:lnTo>
                  <a:lnTo>
                    <a:pt x="38" y="11"/>
                  </a:lnTo>
                  <a:lnTo>
                    <a:pt x="36" y="13"/>
                  </a:lnTo>
                  <a:lnTo>
                    <a:pt x="34" y="14"/>
                  </a:lnTo>
                  <a:lnTo>
                    <a:pt x="31" y="16"/>
                  </a:lnTo>
                  <a:lnTo>
                    <a:pt x="26" y="20"/>
                  </a:lnTo>
                  <a:lnTo>
                    <a:pt x="28" y="23"/>
                  </a:lnTo>
                  <a:lnTo>
                    <a:pt x="29" y="25"/>
                  </a:lnTo>
                  <a:lnTo>
                    <a:pt x="31" y="28"/>
                  </a:lnTo>
                  <a:lnTo>
                    <a:pt x="34" y="35"/>
                  </a:lnTo>
                  <a:lnTo>
                    <a:pt x="32" y="32"/>
                  </a:lnTo>
                  <a:lnTo>
                    <a:pt x="31" y="31"/>
                  </a:lnTo>
                  <a:lnTo>
                    <a:pt x="28" y="29"/>
                  </a:lnTo>
                  <a:lnTo>
                    <a:pt x="22" y="26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730" name="Freeform 706"/>
            <p:cNvSpPr>
              <a:spLocks/>
            </p:cNvSpPr>
            <p:nvPr/>
          </p:nvSpPr>
          <p:spPr bwMode="auto">
            <a:xfrm>
              <a:off x="2083" y="1605"/>
              <a:ext cx="38" cy="38"/>
            </a:xfrm>
            <a:custGeom>
              <a:avLst/>
              <a:gdLst/>
              <a:ahLst/>
              <a:cxnLst>
                <a:cxn ang="0">
                  <a:pos x="22" y="26"/>
                </a:cxn>
                <a:cxn ang="0">
                  <a:pos x="22" y="26"/>
                </a:cxn>
                <a:cxn ang="0">
                  <a:pos x="20" y="28"/>
                </a:cxn>
                <a:cxn ang="0">
                  <a:pos x="19" y="29"/>
                </a:cxn>
                <a:cxn ang="0">
                  <a:pos x="17" y="32"/>
                </a:cxn>
                <a:cxn ang="0">
                  <a:pos x="12" y="38"/>
                </a:cxn>
                <a:cxn ang="0">
                  <a:pos x="12" y="38"/>
                </a:cxn>
                <a:cxn ang="0">
                  <a:pos x="12" y="35"/>
                </a:cxn>
                <a:cxn ang="0">
                  <a:pos x="13" y="32"/>
                </a:cxn>
                <a:cxn ang="0">
                  <a:pos x="14" y="29"/>
                </a:cxn>
                <a:cxn ang="0">
                  <a:pos x="16" y="22"/>
                </a:cxn>
                <a:cxn ang="0">
                  <a:pos x="16" y="22"/>
                </a:cxn>
                <a:cxn ang="0">
                  <a:pos x="12" y="21"/>
                </a:cxn>
                <a:cxn ang="0">
                  <a:pos x="10" y="21"/>
                </a:cxn>
                <a:cxn ang="0">
                  <a:pos x="7" y="20"/>
                </a:cxn>
                <a:cxn ang="0">
                  <a:pos x="0" y="17"/>
                </a:cxn>
                <a:cxn ang="0">
                  <a:pos x="0" y="17"/>
                </a:cxn>
                <a:cxn ang="0">
                  <a:pos x="4" y="17"/>
                </a:cxn>
                <a:cxn ang="0">
                  <a:pos x="6" y="17"/>
                </a:cxn>
                <a:cxn ang="0">
                  <a:pos x="10" y="16"/>
                </a:cxn>
                <a:cxn ang="0">
                  <a:pos x="17" y="15"/>
                </a:cxn>
                <a:cxn ang="0">
                  <a:pos x="17" y="15"/>
                </a:cxn>
                <a:cxn ang="0">
                  <a:pos x="17" y="13"/>
                </a:cxn>
                <a:cxn ang="0">
                  <a:pos x="17" y="10"/>
                </a:cxn>
                <a:cxn ang="0">
                  <a:pos x="17" y="7"/>
                </a:cxn>
                <a:cxn ang="0">
                  <a:pos x="17" y="0"/>
                </a:cxn>
                <a:cxn ang="0">
                  <a:pos x="17" y="0"/>
                </a:cxn>
                <a:cxn ang="0">
                  <a:pos x="19" y="3"/>
                </a:cxn>
                <a:cxn ang="0">
                  <a:pos x="20" y="5"/>
                </a:cxn>
                <a:cxn ang="0">
                  <a:pos x="21" y="8"/>
                </a:cxn>
                <a:cxn ang="0">
                  <a:pos x="23" y="15"/>
                </a:cxn>
                <a:cxn ang="0">
                  <a:pos x="23" y="15"/>
                </a:cxn>
                <a:cxn ang="0">
                  <a:pos x="26" y="14"/>
                </a:cxn>
                <a:cxn ang="0">
                  <a:pos x="28" y="13"/>
                </a:cxn>
                <a:cxn ang="0">
                  <a:pos x="31" y="12"/>
                </a:cxn>
                <a:cxn ang="0">
                  <a:pos x="38" y="11"/>
                </a:cxn>
                <a:cxn ang="0">
                  <a:pos x="38" y="11"/>
                </a:cxn>
                <a:cxn ang="0">
                  <a:pos x="36" y="13"/>
                </a:cxn>
                <a:cxn ang="0">
                  <a:pos x="34" y="14"/>
                </a:cxn>
                <a:cxn ang="0">
                  <a:pos x="31" y="16"/>
                </a:cxn>
                <a:cxn ang="0">
                  <a:pos x="26" y="20"/>
                </a:cxn>
                <a:cxn ang="0">
                  <a:pos x="26" y="20"/>
                </a:cxn>
                <a:cxn ang="0">
                  <a:pos x="28" y="23"/>
                </a:cxn>
                <a:cxn ang="0">
                  <a:pos x="29" y="25"/>
                </a:cxn>
                <a:cxn ang="0">
                  <a:pos x="31" y="28"/>
                </a:cxn>
                <a:cxn ang="0">
                  <a:pos x="34" y="35"/>
                </a:cxn>
                <a:cxn ang="0">
                  <a:pos x="34" y="35"/>
                </a:cxn>
                <a:cxn ang="0">
                  <a:pos x="32" y="32"/>
                </a:cxn>
                <a:cxn ang="0">
                  <a:pos x="31" y="31"/>
                </a:cxn>
                <a:cxn ang="0">
                  <a:pos x="28" y="29"/>
                </a:cxn>
                <a:cxn ang="0">
                  <a:pos x="22" y="26"/>
                </a:cxn>
              </a:cxnLst>
              <a:rect l="0" t="0" r="r" b="b"/>
              <a:pathLst>
                <a:path w="38" h="38">
                  <a:moveTo>
                    <a:pt x="22" y="26"/>
                  </a:moveTo>
                  <a:lnTo>
                    <a:pt x="22" y="26"/>
                  </a:lnTo>
                  <a:lnTo>
                    <a:pt x="20" y="28"/>
                  </a:lnTo>
                  <a:lnTo>
                    <a:pt x="19" y="29"/>
                  </a:lnTo>
                  <a:lnTo>
                    <a:pt x="17" y="32"/>
                  </a:lnTo>
                  <a:lnTo>
                    <a:pt x="12" y="38"/>
                  </a:lnTo>
                  <a:lnTo>
                    <a:pt x="12" y="35"/>
                  </a:lnTo>
                  <a:lnTo>
                    <a:pt x="13" y="32"/>
                  </a:lnTo>
                  <a:lnTo>
                    <a:pt x="14" y="29"/>
                  </a:lnTo>
                  <a:lnTo>
                    <a:pt x="16" y="22"/>
                  </a:lnTo>
                  <a:lnTo>
                    <a:pt x="12" y="21"/>
                  </a:lnTo>
                  <a:lnTo>
                    <a:pt x="10" y="21"/>
                  </a:lnTo>
                  <a:lnTo>
                    <a:pt x="7" y="20"/>
                  </a:lnTo>
                  <a:lnTo>
                    <a:pt x="0" y="17"/>
                  </a:lnTo>
                  <a:lnTo>
                    <a:pt x="4" y="17"/>
                  </a:lnTo>
                  <a:lnTo>
                    <a:pt x="6" y="17"/>
                  </a:lnTo>
                  <a:lnTo>
                    <a:pt x="10" y="16"/>
                  </a:lnTo>
                  <a:lnTo>
                    <a:pt x="17" y="15"/>
                  </a:lnTo>
                  <a:lnTo>
                    <a:pt x="17" y="13"/>
                  </a:lnTo>
                  <a:lnTo>
                    <a:pt x="17" y="10"/>
                  </a:lnTo>
                  <a:lnTo>
                    <a:pt x="17" y="7"/>
                  </a:lnTo>
                  <a:lnTo>
                    <a:pt x="17" y="0"/>
                  </a:lnTo>
                  <a:lnTo>
                    <a:pt x="19" y="3"/>
                  </a:lnTo>
                  <a:lnTo>
                    <a:pt x="20" y="5"/>
                  </a:lnTo>
                  <a:lnTo>
                    <a:pt x="21" y="8"/>
                  </a:lnTo>
                  <a:lnTo>
                    <a:pt x="23" y="15"/>
                  </a:lnTo>
                  <a:lnTo>
                    <a:pt x="26" y="14"/>
                  </a:lnTo>
                  <a:lnTo>
                    <a:pt x="28" y="13"/>
                  </a:lnTo>
                  <a:lnTo>
                    <a:pt x="31" y="12"/>
                  </a:lnTo>
                  <a:lnTo>
                    <a:pt x="38" y="11"/>
                  </a:lnTo>
                  <a:lnTo>
                    <a:pt x="36" y="13"/>
                  </a:lnTo>
                  <a:lnTo>
                    <a:pt x="34" y="14"/>
                  </a:lnTo>
                  <a:lnTo>
                    <a:pt x="31" y="16"/>
                  </a:lnTo>
                  <a:lnTo>
                    <a:pt x="26" y="20"/>
                  </a:lnTo>
                  <a:lnTo>
                    <a:pt x="28" y="23"/>
                  </a:lnTo>
                  <a:lnTo>
                    <a:pt x="29" y="25"/>
                  </a:lnTo>
                  <a:lnTo>
                    <a:pt x="31" y="28"/>
                  </a:lnTo>
                  <a:lnTo>
                    <a:pt x="34" y="35"/>
                  </a:lnTo>
                  <a:lnTo>
                    <a:pt x="32" y="32"/>
                  </a:lnTo>
                  <a:lnTo>
                    <a:pt x="31" y="31"/>
                  </a:lnTo>
                  <a:lnTo>
                    <a:pt x="28" y="29"/>
                  </a:lnTo>
                  <a:lnTo>
                    <a:pt x="22" y="26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731" name="Freeform 707"/>
            <p:cNvSpPr>
              <a:spLocks/>
            </p:cNvSpPr>
            <p:nvPr/>
          </p:nvSpPr>
          <p:spPr bwMode="auto">
            <a:xfrm>
              <a:off x="2115" y="1625"/>
              <a:ext cx="38" cy="38"/>
            </a:xfrm>
            <a:custGeom>
              <a:avLst/>
              <a:gdLst/>
              <a:ahLst/>
              <a:cxnLst>
                <a:cxn ang="0">
                  <a:pos x="21" y="27"/>
                </a:cxn>
                <a:cxn ang="0">
                  <a:pos x="19" y="30"/>
                </a:cxn>
                <a:cxn ang="0">
                  <a:pos x="17" y="31"/>
                </a:cxn>
                <a:cxn ang="0">
                  <a:pos x="15" y="33"/>
                </a:cxn>
                <a:cxn ang="0">
                  <a:pos x="11" y="38"/>
                </a:cxn>
                <a:cxn ang="0">
                  <a:pos x="11" y="35"/>
                </a:cxn>
                <a:cxn ang="0">
                  <a:pos x="11" y="33"/>
                </a:cxn>
                <a:cxn ang="0">
                  <a:pos x="12" y="30"/>
                </a:cxn>
                <a:cxn ang="0">
                  <a:pos x="14" y="24"/>
                </a:cxn>
                <a:cxn ang="0">
                  <a:pos x="12" y="22"/>
                </a:cxn>
                <a:cxn ang="0">
                  <a:pos x="10" y="21"/>
                </a:cxn>
                <a:cxn ang="0">
                  <a:pos x="6" y="20"/>
                </a:cxn>
                <a:cxn ang="0">
                  <a:pos x="0" y="18"/>
                </a:cxn>
                <a:cxn ang="0">
                  <a:pos x="3" y="18"/>
                </a:cxn>
                <a:cxn ang="0">
                  <a:pos x="5" y="18"/>
                </a:cxn>
                <a:cxn ang="0">
                  <a:pos x="9" y="17"/>
                </a:cxn>
                <a:cxn ang="0">
                  <a:pos x="16" y="16"/>
                </a:cxn>
                <a:cxn ang="0">
                  <a:pos x="16" y="13"/>
                </a:cxn>
                <a:cxn ang="0">
                  <a:pos x="16" y="10"/>
                </a:cxn>
                <a:cxn ang="0">
                  <a:pos x="16" y="7"/>
                </a:cxn>
                <a:cxn ang="0">
                  <a:pos x="17" y="0"/>
                </a:cxn>
                <a:cxn ang="0">
                  <a:pos x="19" y="3"/>
                </a:cxn>
                <a:cxn ang="0">
                  <a:pos x="20" y="5"/>
                </a:cxn>
                <a:cxn ang="0">
                  <a:pos x="21" y="8"/>
                </a:cxn>
                <a:cxn ang="0">
                  <a:pos x="23" y="16"/>
                </a:cxn>
                <a:cxn ang="0">
                  <a:pos x="26" y="15"/>
                </a:cxn>
                <a:cxn ang="0">
                  <a:pos x="29" y="15"/>
                </a:cxn>
                <a:cxn ang="0">
                  <a:pos x="32" y="13"/>
                </a:cxn>
                <a:cxn ang="0">
                  <a:pos x="38" y="11"/>
                </a:cxn>
                <a:cxn ang="0">
                  <a:pos x="36" y="13"/>
                </a:cxn>
                <a:cxn ang="0">
                  <a:pos x="35" y="15"/>
                </a:cxn>
                <a:cxn ang="0">
                  <a:pos x="33" y="17"/>
                </a:cxn>
                <a:cxn ang="0">
                  <a:pos x="27" y="21"/>
                </a:cxn>
                <a:cxn ang="0">
                  <a:pos x="28" y="23"/>
                </a:cxn>
                <a:cxn ang="0">
                  <a:pos x="30" y="25"/>
                </a:cxn>
                <a:cxn ang="0">
                  <a:pos x="32" y="29"/>
                </a:cxn>
                <a:cxn ang="0">
                  <a:pos x="35" y="35"/>
                </a:cxn>
                <a:cxn ang="0">
                  <a:pos x="32" y="33"/>
                </a:cxn>
                <a:cxn ang="0">
                  <a:pos x="30" y="32"/>
                </a:cxn>
                <a:cxn ang="0">
                  <a:pos x="27" y="30"/>
                </a:cxn>
                <a:cxn ang="0">
                  <a:pos x="21" y="27"/>
                </a:cxn>
              </a:cxnLst>
              <a:rect l="0" t="0" r="r" b="b"/>
              <a:pathLst>
                <a:path w="38" h="38">
                  <a:moveTo>
                    <a:pt x="21" y="27"/>
                  </a:moveTo>
                  <a:lnTo>
                    <a:pt x="19" y="30"/>
                  </a:lnTo>
                  <a:lnTo>
                    <a:pt x="17" y="31"/>
                  </a:lnTo>
                  <a:lnTo>
                    <a:pt x="15" y="33"/>
                  </a:lnTo>
                  <a:lnTo>
                    <a:pt x="11" y="38"/>
                  </a:lnTo>
                  <a:lnTo>
                    <a:pt x="11" y="35"/>
                  </a:lnTo>
                  <a:lnTo>
                    <a:pt x="11" y="33"/>
                  </a:lnTo>
                  <a:lnTo>
                    <a:pt x="12" y="30"/>
                  </a:lnTo>
                  <a:lnTo>
                    <a:pt x="14" y="24"/>
                  </a:lnTo>
                  <a:lnTo>
                    <a:pt x="12" y="22"/>
                  </a:lnTo>
                  <a:lnTo>
                    <a:pt x="10" y="21"/>
                  </a:lnTo>
                  <a:lnTo>
                    <a:pt x="6" y="20"/>
                  </a:lnTo>
                  <a:lnTo>
                    <a:pt x="0" y="18"/>
                  </a:lnTo>
                  <a:lnTo>
                    <a:pt x="3" y="18"/>
                  </a:lnTo>
                  <a:lnTo>
                    <a:pt x="5" y="18"/>
                  </a:lnTo>
                  <a:lnTo>
                    <a:pt x="9" y="17"/>
                  </a:lnTo>
                  <a:lnTo>
                    <a:pt x="16" y="16"/>
                  </a:lnTo>
                  <a:lnTo>
                    <a:pt x="16" y="13"/>
                  </a:lnTo>
                  <a:lnTo>
                    <a:pt x="16" y="10"/>
                  </a:lnTo>
                  <a:lnTo>
                    <a:pt x="16" y="7"/>
                  </a:lnTo>
                  <a:lnTo>
                    <a:pt x="17" y="0"/>
                  </a:lnTo>
                  <a:lnTo>
                    <a:pt x="19" y="3"/>
                  </a:lnTo>
                  <a:lnTo>
                    <a:pt x="20" y="5"/>
                  </a:lnTo>
                  <a:lnTo>
                    <a:pt x="21" y="8"/>
                  </a:lnTo>
                  <a:lnTo>
                    <a:pt x="23" y="16"/>
                  </a:lnTo>
                  <a:lnTo>
                    <a:pt x="26" y="15"/>
                  </a:lnTo>
                  <a:lnTo>
                    <a:pt x="29" y="15"/>
                  </a:lnTo>
                  <a:lnTo>
                    <a:pt x="32" y="13"/>
                  </a:lnTo>
                  <a:lnTo>
                    <a:pt x="38" y="11"/>
                  </a:lnTo>
                  <a:lnTo>
                    <a:pt x="36" y="13"/>
                  </a:lnTo>
                  <a:lnTo>
                    <a:pt x="35" y="15"/>
                  </a:lnTo>
                  <a:lnTo>
                    <a:pt x="33" y="17"/>
                  </a:lnTo>
                  <a:lnTo>
                    <a:pt x="27" y="21"/>
                  </a:lnTo>
                  <a:lnTo>
                    <a:pt x="28" y="23"/>
                  </a:lnTo>
                  <a:lnTo>
                    <a:pt x="30" y="25"/>
                  </a:lnTo>
                  <a:lnTo>
                    <a:pt x="32" y="29"/>
                  </a:lnTo>
                  <a:lnTo>
                    <a:pt x="35" y="35"/>
                  </a:lnTo>
                  <a:lnTo>
                    <a:pt x="32" y="33"/>
                  </a:lnTo>
                  <a:lnTo>
                    <a:pt x="30" y="32"/>
                  </a:lnTo>
                  <a:lnTo>
                    <a:pt x="27" y="30"/>
                  </a:lnTo>
                  <a:lnTo>
                    <a:pt x="21" y="27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732" name="Freeform 708"/>
            <p:cNvSpPr>
              <a:spLocks/>
            </p:cNvSpPr>
            <p:nvPr/>
          </p:nvSpPr>
          <p:spPr bwMode="auto">
            <a:xfrm>
              <a:off x="2115" y="1625"/>
              <a:ext cx="38" cy="38"/>
            </a:xfrm>
            <a:custGeom>
              <a:avLst/>
              <a:gdLst/>
              <a:ahLst/>
              <a:cxnLst>
                <a:cxn ang="0">
                  <a:pos x="21" y="27"/>
                </a:cxn>
                <a:cxn ang="0">
                  <a:pos x="21" y="27"/>
                </a:cxn>
                <a:cxn ang="0">
                  <a:pos x="19" y="30"/>
                </a:cxn>
                <a:cxn ang="0">
                  <a:pos x="17" y="31"/>
                </a:cxn>
                <a:cxn ang="0">
                  <a:pos x="15" y="33"/>
                </a:cxn>
                <a:cxn ang="0">
                  <a:pos x="11" y="38"/>
                </a:cxn>
                <a:cxn ang="0">
                  <a:pos x="11" y="38"/>
                </a:cxn>
                <a:cxn ang="0">
                  <a:pos x="11" y="35"/>
                </a:cxn>
                <a:cxn ang="0">
                  <a:pos x="11" y="33"/>
                </a:cxn>
                <a:cxn ang="0">
                  <a:pos x="12" y="30"/>
                </a:cxn>
                <a:cxn ang="0">
                  <a:pos x="14" y="24"/>
                </a:cxn>
                <a:cxn ang="0">
                  <a:pos x="14" y="24"/>
                </a:cxn>
                <a:cxn ang="0">
                  <a:pos x="12" y="22"/>
                </a:cxn>
                <a:cxn ang="0">
                  <a:pos x="10" y="21"/>
                </a:cxn>
                <a:cxn ang="0">
                  <a:pos x="6" y="2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3" y="18"/>
                </a:cxn>
                <a:cxn ang="0">
                  <a:pos x="5" y="18"/>
                </a:cxn>
                <a:cxn ang="0">
                  <a:pos x="9" y="17"/>
                </a:cxn>
                <a:cxn ang="0">
                  <a:pos x="16" y="16"/>
                </a:cxn>
                <a:cxn ang="0">
                  <a:pos x="16" y="16"/>
                </a:cxn>
                <a:cxn ang="0">
                  <a:pos x="16" y="13"/>
                </a:cxn>
                <a:cxn ang="0">
                  <a:pos x="16" y="10"/>
                </a:cxn>
                <a:cxn ang="0">
                  <a:pos x="16" y="7"/>
                </a:cxn>
                <a:cxn ang="0">
                  <a:pos x="17" y="0"/>
                </a:cxn>
                <a:cxn ang="0">
                  <a:pos x="17" y="0"/>
                </a:cxn>
                <a:cxn ang="0">
                  <a:pos x="19" y="3"/>
                </a:cxn>
                <a:cxn ang="0">
                  <a:pos x="20" y="5"/>
                </a:cxn>
                <a:cxn ang="0">
                  <a:pos x="21" y="8"/>
                </a:cxn>
                <a:cxn ang="0">
                  <a:pos x="23" y="16"/>
                </a:cxn>
                <a:cxn ang="0">
                  <a:pos x="23" y="16"/>
                </a:cxn>
                <a:cxn ang="0">
                  <a:pos x="26" y="15"/>
                </a:cxn>
                <a:cxn ang="0">
                  <a:pos x="29" y="15"/>
                </a:cxn>
                <a:cxn ang="0">
                  <a:pos x="32" y="13"/>
                </a:cxn>
                <a:cxn ang="0">
                  <a:pos x="38" y="11"/>
                </a:cxn>
                <a:cxn ang="0">
                  <a:pos x="38" y="11"/>
                </a:cxn>
                <a:cxn ang="0">
                  <a:pos x="36" y="13"/>
                </a:cxn>
                <a:cxn ang="0">
                  <a:pos x="35" y="15"/>
                </a:cxn>
                <a:cxn ang="0">
                  <a:pos x="33" y="17"/>
                </a:cxn>
                <a:cxn ang="0">
                  <a:pos x="27" y="21"/>
                </a:cxn>
                <a:cxn ang="0">
                  <a:pos x="27" y="21"/>
                </a:cxn>
                <a:cxn ang="0">
                  <a:pos x="28" y="23"/>
                </a:cxn>
                <a:cxn ang="0">
                  <a:pos x="30" y="25"/>
                </a:cxn>
                <a:cxn ang="0">
                  <a:pos x="32" y="29"/>
                </a:cxn>
                <a:cxn ang="0">
                  <a:pos x="35" y="35"/>
                </a:cxn>
                <a:cxn ang="0">
                  <a:pos x="35" y="35"/>
                </a:cxn>
                <a:cxn ang="0">
                  <a:pos x="32" y="33"/>
                </a:cxn>
                <a:cxn ang="0">
                  <a:pos x="30" y="32"/>
                </a:cxn>
                <a:cxn ang="0">
                  <a:pos x="27" y="30"/>
                </a:cxn>
                <a:cxn ang="0">
                  <a:pos x="21" y="27"/>
                </a:cxn>
              </a:cxnLst>
              <a:rect l="0" t="0" r="r" b="b"/>
              <a:pathLst>
                <a:path w="38" h="38">
                  <a:moveTo>
                    <a:pt x="21" y="27"/>
                  </a:moveTo>
                  <a:lnTo>
                    <a:pt x="21" y="27"/>
                  </a:lnTo>
                  <a:lnTo>
                    <a:pt x="19" y="30"/>
                  </a:lnTo>
                  <a:lnTo>
                    <a:pt x="17" y="31"/>
                  </a:lnTo>
                  <a:lnTo>
                    <a:pt x="15" y="33"/>
                  </a:lnTo>
                  <a:lnTo>
                    <a:pt x="11" y="38"/>
                  </a:lnTo>
                  <a:lnTo>
                    <a:pt x="11" y="35"/>
                  </a:lnTo>
                  <a:lnTo>
                    <a:pt x="11" y="33"/>
                  </a:lnTo>
                  <a:lnTo>
                    <a:pt x="12" y="30"/>
                  </a:lnTo>
                  <a:lnTo>
                    <a:pt x="14" y="24"/>
                  </a:lnTo>
                  <a:lnTo>
                    <a:pt x="12" y="22"/>
                  </a:lnTo>
                  <a:lnTo>
                    <a:pt x="10" y="21"/>
                  </a:lnTo>
                  <a:lnTo>
                    <a:pt x="6" y="20"/>
                  </a:lnTo>
                  <a:lnTo>
                    <a:pt x="0" y="18"/>
                  </a:lnTo>
                  <a:lnTo>
                    <a:pt x="3" y="18"/>
                  </a:lnTo>
                  <a:lnTo>
                    <a:pt x="5" y="18"/>
                  </a:lnTo>
                  <a:lnTo>
                    <a:pt x="9" y="17"/>
                  </a:lnTo>
                  <a:lnTo>
                    <a:pt x="16" y="16"/>
                  </a:lnTo>
                  <a:lnTo>
                    <a:pt x="16" y="13"/>
                  </a:lnTo>
                  <a:lnTo>
                    <a:pt x="16" y="10"/>
                  </a:lnTo>
                  <a:lnTo>
                    <a:pt x="16" y="7"/>
                  </a:lnTo>
                  <a:lnTo>
                    <a:pt x="17" y="0"/>
                  </a:lnTo>
                  <a:lnTo>
                    <a:pt x="19" y="3"/>
                  </a:lnTo>
                  <a:lnTo>
                    <a:pt x="20" y="5"/>
                  </a:lnTo>
                  <a:lnTo>
                    <a:pt x="21" y="8"/>
                  </a:lnTo>
                  <a:lnTo>
                    <a:pt x="23" y="16"/>
                  </a:lnTo>
                  <a:lnTo>
                    <a:pt x="26" y="15"/>
                  </a:lnTo>
                  <a:lnTo>
                    <a:pt x="29" y="15"/>
                  </a:lnTo>
                  <a:lnTo>
                    <a:pt x="32" y="13"/>
                  </a:lnTo>
                  <a:lnTo>
                    <a:pt x="38" y="11"/>
                  </a:lnTo>
                  <a:lnTo>
                    <a:pt x="36" y="13"/>
                  </a:lnTo>
                  <a:lnTo>
                    <a:pt x="35" y="15"/>
                  </a:lnTo>
                  <a:lnTo>
                    <a:pt x="33" y="17"/>
                  </a:lnTo>
                  <a:lnTo>
                    <a:pt x="27" y="21"/>
                  </a:lnTo>
                  <a:lnTo>
                    <a:pt x="28" y="23"/>
                  </a:lnTo>
                  <a:lnTo>
                    <a:pt x="30" y="25"/>
                  </a:lnTo>
                  <a:lnTo>
                    <a:pt x="32" y="29"/>
                  </a:lnTo>
                  <a:lnTo>
                    <a:pt x="35" y="35"/>
                  </a:lnTo>
                  <a:lnTo>
                    <a:pt x="32" y="33"/>
                  </a:lnTo>
                  <a:lnTo>
                    <a:pt x="30" y="32"/>
                  </a:lnTo>
                  <a:lnTo>
                    <a:pt x="27" y="30"/>
                  </a:lnTo>
                  <a:lnTo>
                    <a:pt x="21" y="27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733" name="Freeform 709"/>
            <p:cNvSpPr>
              <a:spLocks/>
            </p:cNvSpPr>
            <p:nvPr/>
          </p:nvSpPr>
          <p:spPr bwMode="auto">
            <a:xfrm>
              <a:off x="2150" y="1641"/>
              <a:ext cx="38" cy="37"/>
            </a:xfrm>
            <a:custGeom>
              <a:avLst/>
              <a:gdLst/>
              <a:ahLst/>
              <a:cxnLst>
                <a:cxn ang="0">
                  <a:pos x="20" y="26"/>
                </a:cxn>
                <a:cxn ang="0">
                  <a:pos x="18" y="28"/>
                </a:cxn>
                <a:cxn ang="0">
                  <a:pos x="17" y="29"/>
                </a:cxn>
                <a:cxn ang="0">
                  <a:pos x="15" y="32"/>
                </a:cxn>
                <a:cxn ang="0">
                  <a:pos x="11" y="37"/>
                </a:cxn>
                <a:cxn ang="0">
                  <a:pos x="11" y="34"/>
                </a:cxn>
                <a:cxn ang="0">
                  <a:pos x="11" y="32"/>
                </a:cxn>
                <a:cxn ang="0">
                  <a:pos x="12" y="29"/>
                </a:cxn>
                <a:cxn ang="0">
                  <a:pos x="14" y="22"/>
                </a:cxn>
                <a:cxn ang="0">
                  <a:pos x="11" y="21"/>
                </a:cxn>
                <a:cxn ang="0">
                  <a:pos x="9" y="21"/>
                </a:cxn>
                <a:cxn ang="0">
                  <a:pos x="6" y="20"/>
                </a:cxn>
                <a:cxn ang="0">
                  <a:pos x="0" y="17"/>
                </a:cxn>
                <a:cxn ang="0">
                  <a:pos x="3" y="17"/>
                </a:cxn>
                <a:cxn ang="0">
                  <a:pos x="5" y="17"/>
                </a:cxn>
                <a:cxn ang="0">
                  <a:pos x="8" y="17"/>
                </a:cxn>
                <a:cxn ang="0">
                  <a:pos x="14" y="16"/>
                </a:cxn>
                <a:cxn ang="0">
                  <a:pos x="15" y="13"/>
                </a:cxn>
                <a:cxn ang="0">
                  <a:pos x="15" y="11"/>
                </a:cxn>
                <a:cxn ang="0">
                  <a:pos x="16" y="7"/>
                </a:cxn>
                <a:cxn ang="0">
                  <a:pos x="17" y="0"/>
                </a:cxn>
                <a:cxn ang="0">
                  <a:pos x="17" y="3"/>
                </a:cxn>
                <a:cxn ang="0">
                  <a:pos x="18" y="5"/>
                </a:cxn>
                <a:cxn ang="0">
                  <a:pos x="19" y="9"/>
                </a:cxn>
                <a:cxn ang="0">
                  <a:pos x="21" y="16"/>
                </a:cxn>
                <a:cxn ang="0">
                  <a:pos x="25" y="14"/>
                </a:cxn>
                <a:cxn ang="0">
                  <a:pos x="28" y="13"/>
                </a:cxn>
                <a:cxn ang="0">
                  <a:pos x="31" y="11"/>
                </a:cxn>
                <a:cxn ang="0">
                  <a:pos x="38" y="9"/>
                </a:cxn>
                <a:cxn ang="0">
                  <a:pos x="36" y="12"/>
                </a:cxn>
                <a:cxn ang="0">
                  <a:pos x="35" y="14"/>
                </a:cxn>
                <a:cxn ang="0">
                  <a:pos x="31" y="16"/>
                </a:cxn>
                <a:cxn ang="0">
                  <a:pos x="26" y="20"/>
                </a:cxn>
                <a:cxn ang="0">
                  <a:pos x="27" y="23"/>
                </a:cxn>
                <a:cxn ang="0">
                  <a:pos x="29" y="25"/>
                </a:cxn>
                <a:cxn ang="0">
                  <a:pos x="31" y="28"/>
                </a:cxn>
                <a:cxn ang="0">
                  <a:pos x="35" y="34"/>
                </a:cxn>
                <a:cxn ang="0">
                  <a:pos x="31" y="32"/>
                </a:cxn>
                <a:cxn ang="0">
                  <a:pos x="29" y="31"/>
                </a:cxn>
                <a:cxn ang="0">
                  <a:pos x="26" y="29"/>
                </a:cxn>
                <a:cxn ang="0">
                  <a:pos x="20" y="26"/>
                </a:cxn>
              </a:cxnLst>
              <a:rect l="0" t="0" r="r" b="b"/>
              <a:pathLst>
                <a:path w="38" h="37">
                  <a:moveTo>
                    <a:pt x="20" y="26"/>
                  </a:moveTo>
                  <a:lnTo>
                    <a:pt x="18" y="28"/>
                  </a:lnTo>
                  <a:lnTo>
                    <a:pt x="17" y="29"/>
                  </a:lnTo>
                  <a:lnTo>
                    <a:pt x="15" y="32"/>
                  </a:lnTo>
                  <a:lnTo>
                    <a:pt x="11" y="37"/>
                  </a:lnTo>
                  <a:lnTo>
                    <a:pt x="11" y="34"/>
                  </a:lnTo>
                  <a:lnTo>
                    <a:pt x="11" y="32"/>
                  </a:lnTo>
                  <a:lnTo>
                    <a:pt x="12" y="29"/>
                  </a:lnTo>
                  <a:lnTo>
                    <a:pt x="14" y="22"/>
                  </a:lnTo>
                  <a:lnTo>
                    <a:pt x="11" y="21"/>
                  </a:lnTo>
                  <a:lnTo>
                    <a:pt x="9" y="21"/>
                  </a:lnTo>
                  <a:lnTo>
                    <a:pt x="6" y="20"/>
                  </a:lnTo>
                  <a:lnTo>
                    <a:pt x="0" y="17"/>
                  </a:lnTo>
                  <a:lnTo>
                    <a:pt x="3" y="17"/>
                  </a:lnTo>
                  <a:lnTo>
                    <a:pt x="5" y="17"/>
                  </a:lnTo>
                  <a:lnTo>
                    <a:pt x="8" y="17"/>
                  </a:lnTo>
                  <a:lnTo>
                    <a:pt x="14" y="16"/>
                  </a:lnTo>
                  <a:lnTo>
                    <a:pt x="15" y="13"/>
                  </a:lnTo>
                  <a:lnTo>
                    <a:pt x="15" y="11"/>
                  </a:lnTo>
                  <a:lnTo>
                    <a:pt x="16" y="7"/>
                  </a:lnTo>
                  <a:lnTo>
                    <a:pt x="17" y="0"/>
                  </a:lnTo>
                  <a:lnTo>
                    <a:pt x="17" y="3"/>
                  </a:lnTo>
                  <a:lnTo>
                    <a:pt x="18" y="5"/>
                  </a:lnTo>
                  <a:lnTo>
                    <a:pt x="19" y="9"/>
                  </a:lnTo>
                  <a:lnTo>
                    <a:pt x="21" y="16"/>
                  </a:lnTo>
                  <a:lnTo>
                    <a:pt x="25" y="14"/>
                  </a:lnTo>
                  <a:lnTo>
                    <a:pt x="28" y="13"/>
                  </a:lnTo>
                  <a:lnTo>
                    <a:pt x="31" y="11"/>
                  </a:lnTo>
                  <a:lnTo>
                    <a:pt x="38" y="9"/>
                  </a:lnTo>
                  <a:lnTo>
                    <a:pt x="36" y="12"/>
                  </a:lnTo>
                  <a:lnTo>
                    <a:pt x="35" y="14"/>
                  </a:lnTo>
                  <a:lnTo>
                    <a:pt x="31" y="16"/>
                  </a:lnTo>
                  <a:lnTo>
                    <a:pt x="26" y="20"/>
                  </a:lnTo>
                  <a:lnTo>
                    <a:pt x="27" y="23"/>
                  </a:lnTo>
                  <a:lnTo>
                    <a:pt x="29" y="25"/>
                  </a:lnTo>
                  <a:lnTo>
                    <a:pt x="31" y="28"/>
                  </a:lnTo>
                  <a:lnTo>
                    <a:pt x="35" y="34"/>
                  </a:lnTo>
                  <a:lnTo>
                    <a:pt x="31" y="32"/>
                  </a:lnTo>
                  <a:lnTo>
                    <a:pt x="29" y="31"/>
                  </a:lnTo>
                  <a:lnTo>
                    <a:pt x="26" y="29"/>
                  </a:lnTo>
                  <a:lnTo>
                    <a:pt x="20" y="26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734" name="Freeform 710"/>
            <p:cNvSpPr>
              <a:spLocks/>
            </p:cNvSpPr>
            <p:nvPr/>
          </p:nvSpPr>
          <p:spPr bwMode="auto">
            <a:xfrm>
              <a:off x="2150" y="1641"/>
              <a:ext cx="38" cy="37"/>
            </a:xfrm>
            <a:custGeom>
              <a:avLst/>
              <a:gdLst/>
              <a:ahLst/>
              <a:cxnLst>
                <a:cxn ang="0">
                  <a:pos x="20" y="26"/>
                </a:cxn>
                <a:cxn ang="0">
                  <a:pos x="20" y="26"/>
                </a:cxn>
                <a:cxn ang="0">
                  <a:pos x="18" y="28"/>
                </a:cxn>
                <a:cxn ang="0">
                  <a:pos x="17" y="29"/>
                </a:cxn>
                <a:cxn ang="0">
                  <a:pos x="15" y="32"/>
                </a:cxn>
                <a:cxn ang="0">
                  <a:pos x="11" y="37"/>
                </a:cxn>
                <a:cxn ang="0">
                  <a:pos x="11" y="37"/>
                </a:cxn>
                <a:cxn ang="0">
                  <a:pos x="11" y="34"/>
                </a:cxn>
                <a:cxn ang="0">
                  <a:pos x="11" y="32"/>
                </a:cxn>
                <a:cxn ang="0">
                  <a:pos x="12" y="29"/>
                </a:cxn>
                <a:cxn ang="0">
                  <a:pos x="14" y="22"/>
                </a:cxn>
                <a:cxn ang="0">
                  <a:pos x="14" y="22"/>
                </a:cxn>
                <a:cxn ang="0">
                  <a:pos x="11" y="21"/>
                </a:cxn>
                <a:cxn ang="0">
                  <a:pos x="9" y="21"/>
                </a:cxn>
                <a:cxn ang="0">
                  <a:pos x="6" y="20"/>
                </a:cxn>
                <a:cxn ang="0">
                  <a:pos x="0" y="17"/>
                </a:cxn>
                <a:cxn ang="0">
                  <a:pos x="0" y="17"/>
                </a:cxn>
                <a:cxn ang="0">
                  <a:pos x="3" y="17"/>
                </a:cxn>
                <a:cxn ang="0">
                  <a:pos x="5" y="17"/>
                </a:cxn>
                <a:cxn ang="0">
                  <a:pos x="8" y="17"/>
                </a:cxn>
                <a:cxn ang="0">
                  <a:pos x="14" y="16"/>
                </a:cxn>
                <a:cxn ang="0">
                  <a:pos x="14" y="16"/>
                </a:cxn>
                <a:cxn ang="0">
                  <a:pos x="15" y="13"/>
                </a:cxn>
                <a:cxn ang="0">
                  <a:pos x="15" y="11"/>
                </a:cxn>
                <a:cxn ang="0">
                  <a:pos x="16" y="7"/>
                </a:cxn>
                <a:cxn ang="0">
                  <a:pos x="17" y="0"/>
                </a:cxn>
                <a:cxn ang="0">
                  <a:pos x="17" y="0"/>
                </a:cxn>
                <a:cxn ang="0">
                  <a:pos x="17" y="3"/>
                </a:cxn>
                <a:cxn ang="0">
                  <a:pos x="18" y="5"/>
                </a:cxn>
                <a:cxn ang="0">
                  <a:pos x="19" y="9"/>
                </a:cxn>
                <a:cxn ang="0">
                  <a:pos x="21" y="16"/>
                </a:cxn>
                <a:cxn ang="0">
                  <a:pos x="21" y="16"/>
                </a:cxn>
                <a:cxn ang="0">
                  <a:pos x="25" y="14"/>
                </a:cxn>
                <a:cxn ang="0">
                  <a:pos x="28" y="13"/>
                </a:cxn>
                <a:cxn ang="0">
                  <a:pos x="31" y="11"/>
                </a:cxn>
                <a:cxn ang="0">
                  <a:pos x="38" y="9"/>
                </a:cxn>
                <a:cxn ang="0">
                  <a:pos x="38" y="9"/>
                </a:cxn>
                <a:cxn ang="0">
                  <a:pos x="36" y="12"/>
                </a:cxn>
                <a:cxn ang="0">
                  <a:pos x="35" y="14"/>
                </a:cxn>
                <a:cxn ang="0">
                  <a:pos x="31" y="16"/>
                </a:cxn>
                <a:cxn ang="0">
                  <a:pos x="26" y="20"/>
                </a:cxn>
                <a:cxn ang="0">
                  <a:pos x="26" y="20"/>
                </a:cxn>
                <a:cxn ang="0">
                  <a:pos x="27" y="23"/>
                </a:cxn>
                <a:cxn ang="0">
                  <a:pos x="29" y="25"/>
                </a:cxn>
                <a:cxn ang="0">
                  <a:pos x="31" y="28"/>
                </a:cxn>
                <a:cxn ang="0">
                  <a:pos x="35" y="34"/>
                </a:cxn>
                <a:cxn ang="0">
                  <a:pos x="35" y="34"/>
                </a:cxn>
                <a:cxn ang="0">
                  <a:pos x="31" y="32"/>
                </a:cxn>
                <a:cxn ang="0">
                  <a:pos x="29" y="31"/>
                </a:cxn>
                <a:cxn ang="0">
                  <a:pos x="26" y="29"/>
                </a:cxn>
                <a:cxn ang="0">
                  <a:pos x="20" y="26"/>
                </a:cxn>
              </a:cxnLst>
              <a:rect l="0" t="0" r="r" b="b"/>
              <a:pathLst>
                <a:path w="38" h="37">
                  <a:moveTo>
                    <a:pt x="20" y="26"/>
                  </a:moveTo>
                  <a:lnTo>
                    <a:pt x="20" y="26"/>
                  </a:lnTo>
                  <a:lnTo>
                    <a:pt x="18" y="28"/>
                  </a:lnTo>
                  <a:lnTo>
                    <a:pt x="17" y="29"/>
                  </a:lnTo>
                  <a:lnTo>
                    <a:pt x="15" y="32"/>
                  </a:lnTo>
                  <a:lnTo>
                    <a:pt x="11" y="37"/>
                  </a:lnTo>
                  <a:lnTo>
                    <a:pt x="11" y="34"/>
                  </a:lnTo>
                  <a:lnTo>
                    <a:pt x="11" y="32"/>
                  </a:lnTo>
                  <a:lnTo>
                    <a:pt x="12" y="29"/>
                  </a:lnTo>
                  <a:lnTo>
                    <a:pt x="14" y="22"/>
                  </a:lnTo>
                  <a:lnTo>
                    <a:pt x="11" y="21"/>
                  </a:lnTo>
                  <a:lnTo>
                    <a:pt x="9" y="21"/>
                  </a:lnTo>
                  <a:lnTo>
                    <a:pt x="6" y="20"/>
                  </a:lnTo>
                  <a:lnTo>
                    <a:pt x="0" y="17"/>
                  </a:lnTo>
                  <a:lnTo>
                    <a:pt x="3" y="17"/>
                  </a:lnTo>
                  <a:lnTo>
                    <a:pt x="5" y="17"/>
                  </a:lnTo>
                  <a:lnTo>
                    <a:pt x="8" y="17"/>
                  </a:lnTo>
                  <a:lnTo>
                    <a:pt x="14" y="16"/>
                  </a:lnTo>
                  <a:lnTo>
                    <a:pt x="15" y="13"/>
                  </a:lnTo>
                  <a:lnTo>
                    <a:pt x="15" y="11"/>
                  </a:lnTo>
                  <a:lnTo>
                    <a:pt x="16" y="7"/>
                  </a:lnTo>
                  <a:lnTo>
                    <a:pt x="17" y="0"/>
                  </a:lnTo>
                  <a:lnTo>
                    <a:pt x="17" y="3"/>
                  </a:lnTo>
                  <a:lnTo>
                    <a:pt x="18" y="5"/>
                  </a:lnTo>
                  <a:lnTo>
                    <a:pt x="19" y="9"/>
                  </a:lnTo>
                  <a:lnTo>
                    <a:pt x="21" y="16"/>
                  </a:lnTo>
                  <a:lnTo>
                    <a:pt x="25" y="14"/>
                  </a:lnTo>
                  <a:lnTo>
                    <a:pt x="28" y="13"/>
                  </a:lnTo>
                  <a:lnTo>
                    <a:pt x="31" y="11"/>
                  </a:lnTo>
                  <a:lnTo>
                    <a:pt x="38" y="9"/>
                  </a:lnTo>
                  <a:lnTo>
                    <a:pt x="36" y="12"/>
                  </a:lnTo>
                  <a:lnTo>
                    <a:pt x="35" y="14"/>
                  </a:lnTo>
                  <a:lnTo>
                    <a:pt x="31" y="16"/>
                  </a:lnTo>
                  <a:lnTo>
                    <a:pt x="26" y="20"/>
                  </a:lnTo>
                  <a:lnTo>
                    <a:pt x="27" y="23"/>
                  </a:lnTo>
                  <a:lnTo>
                    <a:pt x="29" y="25"/>
                  </a:lnTo>
                  <a:lnTo>
                    <a:pt x="31" y="28"/>
                  </a:lnTo>
                  <a:lnTo>
                    <a:pt x="35" y="34"/>
                  </a:lnTo>
                  <a:lnTo>
                    <a:pt x="31" y="32"/>
                  </a:lnTo>
                  <a:lnTo>
                    <a:pt x="29" y="31"/>
                  </a:lnTo>
                  <a:lnTo>
                    <a:pt x="26" y="29"/>
                  </a:lnTo>
                  <a:lnTo>
                    <a:pt x="20" y="26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735" name="Freeform 711"/>
            <p:cNvSpPr>
              <a:spLocks/>
            </p:cNvSpPr>
            <p:nvPr/>
          </p:nvSpPr>
          <p:spPr bwMode="auto">
            <a:xfrm>
              <a:off x="2186" y="1650"/>
              <a:ext cx="37" cy="40"/>
            </a:xfrm>
            <a:custGeom>
              <a:avLst/>
              <a:gdLst/>
              <a:ahLst/>
              <a:cxnLst>
                <a:cxn ang="0">
                  <a:pos x="22" y="26"/>
                </a:cxn>
                <a:cxn ang="0">
                  <a:pos x="20" y="29"/>
                </a:cxn>
                <a:cxn ang="0">
                  <a:pos x="19" y="31"/>
                </a:cxn>
                <a:cxn ang="0">
                  <a:pos x="16" y="35"/>
                </a:cxn>
                <a:cxn ang="0">
                  <a:pos x="11" y="40"/>
                </a:cxn>
                <a:cxn ang="0">
                  <a:pos x="12" y="37"/>
                </a:cxn>
                <a:cxn ang="0">
                  <a:pos x="12" y="35"/>
                </a:cxn>
                <a:cxn ang="0">
                  <a:pos x="13" y="30"/>
                </a:cxn>
                <a:cxn ang="0">
                  <a:pos x="14" y="23"/>
                </a:cxn>
                <a:cxn ang="0">
                  <a:pos x="11" y="22"/>
                </a:cxn>
                <a:cxn ang="0">
                  <a:pos x="9" y="22"/>
                </a:cxn>
                <a:cxn ang="0">
                  <a:pos x="6" y="21"/>
                </a:cxn>
                <a:cxn ang="0">
                  <a:pos x="0" y="19"/>
                </a:cxn>
                <a:cxn ang="0">
                  <a:pos x="3" y="18"/>
                </a:cxn>
                <a:cxn ang="0">
                  <a:pos x="5" y="17"/>
                </a:cxn>
                <a:cxn ang="0">
                  <a:pos x="8" y="17"/>
                </a:cxn>
                <a:cxn ang="0">
                  <a:pos x="15" y="17"/>
                </a:cxn>
                <a:cxn ang="0">
                  <a:pos x="16" y="14"/>
                </a:cxn>
                <a:cxn ang="0">
                  <a:pos x="17" y="11"/>
                </a:cxn>
                <a:cxn ang="0">
                  <a:pos x="17" y="7"/>
                </a:cxn>
                <a:cxn ang="0">
                  <a:pos x="17" y="0"/>
                </a:cxn>
                <a:cxn ang="0">
                  <a:pos x="18" y="4"/>
                </a:cxn>
                <a:cxn ang="0">
                  <a:pos x="19" y="6"/>
                </a:cxn>
                <a:cxn ang="0">
                  <a:pos x="21" y="9"/>
                </a:cxn>
                <a:cxn ang="0">
                  <a:pos x="23" y="16"/>
                </a:cxn>
                <a:cxn ang="0">
                  <a:pos x="26" y="15"/>
                </a:cxn>
                <a:cxn ang="0">
                  <a:pos x="28" y="14"/>
                </a:cxn>
                <a:cxn ang="0">
                  <a:pos x="31" y="13"/>
                </a:cxn>
                <a:cxn ang="0">
                  <a:pos x="37" y="11"/>
                </a:cxn>
                <a:cxn ang="0">
                  <a:pos x="35" y="13"/>
                </a:cxn>
                <a:cxn ang="0">
                  <a:pos x="34" y="14"/>
                </a:cxn>
                <a:cxn ang="0">
                  <a:pos x="31" y="17"/>
                </a:cxn>
                <a:cxn ang="0">
                  <a:pos x="26" y="22"/>
                </a:cxn>
                <a:cxn ang="0">
                  <a:pos x="28" y="24"/>
                </a:cxn>
                <a:cxn ang="0">
                  <a:pos x="29" y="26"/>
                </a:cxn>
                <a:cxn ang="0">
                  <a:pos x="31" y="29"/>
                </a:cxn>
                <a:cxn ang="0">
                  <a:pos x="34" y="35"/>
                </a:cxn>
                <a:cxn ang="0">
                  <a:pos x="31" y="32"/>
                </a:cxn>
                <a:cxn ang="0">
                  <a:pos x="30" y="31"/>
                </a:cxn>
                <a:cxn ang="0">
                  <a:pos x="27" y="29"/>
                </a:cxn>
                <a:cxn ang="0">
                  <a:pos x="22" y="26"/>
                </a:cxn>
              </a:cxnLst>
              <a:rect l="0" t="0" r="r" b="b"/>
              <a:pathLst>
                <a:path w="37" h="40">
                  <a:moveTo>
                    <a:pt x="22" y="26"/>
                  </a:moveTo>
                  <a:lnTo>
                    <a:pt x="20" y="29"/>
                  </a:lnTo>
                  <a:lnTo>
                    <a:pt x="19" y="31"/>
                  </a:lnTo>
                  <a:lnTo>
                    <a:pt x="16" y="35"/>
                  </a:lnTo>
                  <a:lnTo>
                    <a:pt x="11" y="40"/>
                  </a:lnTo>
                  <a:lnTo>
                    <a:pt x="12" y="37"/>
                  </a:lnTo>
                  <a:lnTo>
                    <a:pt x="12" y="35"/>
                  </a:lnTo>
                  <a:lnTo>
                    <a:pt x="13" y="30"/>
                  </a:lnTo>
                  <a:lnTo>
                    <a:pt x="14" y="23"/>
                  </a:lnTo>
                  <a:lnTo>
                    <a:pt x="11" y="22"/>
                  </a:lnTo>
                  <a:lnTo>
                    <a:pt x="9" y="22"/>
                  </a:lnTo>
                  <a:lnTo>
                    <a:pt x="6" y="21"/>
                  </a:lnTo>
                  <a:lnTo>
                    <a:pt x="0" y="19"/>
                  </a:lnTo>
                  <a:lnTo>
                    <a:pt x="3" y="18"/>
                  </a:lnTo>
                  <a:lnTo>
                    <a:pt x="5" y="17"/>
                  </a:lnTo>
                  <a:lnTo>
                    <a:pt x="8" y="17"/>
                  </a:lnTo>
                  <a:lnTo>
                    <a:pt x="15" y="17"/>
                  </a:lnTo>
                  <a:lnTo>
                    <a:pt x="16" y="14"/>
                  </a:lnTo>
                  <a:lnTo>
                    <a:pt x="17" y="11"/>
                  </a:lnTo>
                  <a:lnTo>
                    <a:pt x="17" y="7"/>
                  </a:lnTo>
                  <a:lnTo>
                    <a:pt x="17" y="0"/>
                  </a:lnTo>
                  <a:lnTo>
                    <a:pt x="18" y="4"/>
                  </a:lnTo>
                  <a:lnTo>
                    <a:pt x="19" y="6"/>
                  </a:lnTo>
                  <a:lnTo>
                    <a:pt x="21" y="9"/>
                  </a:lnTo>
                  <a:lnTo>
                    <a:pt x="23" y="16"/>
                  </a:lnTo>
                  <a:lnTo>
                    <a:pt x="26" y="15"/>
                  </a:lnTo>
                  <a:lnTo>
                    <a:pt x="28" y="14"/>
                  </a:lnTo>
                  <a:lnTo>
                    <a:pt x="31" y="13"/>
                  </a:lnTo>
                  <a:lnTo>
                    <a:pt x="37" y="11"/>
                  </a:lnTo>
                  <a:lnTo>
                    <a:pt x="35" y="13"/>
                  </a:lnTo>
                  <a:lnTo>
                    <a:pt x="34" y="14"/>
                  </a:lnTo>
                  <a:lnTo>
                    <a:pt x="31" y="17"/>
                  </a:lnTo>
                  <a:lnTo>
                    <a:pt x="26" y="22"/>
                  </a:lnTo>
                  <a:lnTo>
                    <a:pt x="28" y="24"/>
                  </a:lnTo>
                  <a:lnTo>
                    <a:pt x="29" y="26"/>
                  </a:lnTo>
                  <a:lnTo>
                    <a:pt x="31" y="29"/>
                  </a:lnTo>
                  <a:lnTo>
                    <a:pt x="34" y="35"/>
                  </a:lnTo>
                  <a:lnTo>
                    <a:pt x="31" y="32"/>
                  </a:lnTo>
                  <a:lnTo>
                    <a:pt x="30" y="31"/>
                  </a:lnTo>
                  <a:lnTo>
                    <a:pt x="27" y="29"/>
                  </a:lnTo>
                  <a:lnTo>
                    <a:pt x="22" y="26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736" name="Freeform 712"/>
            <p:cNvSpPr>
              <a:spLocks/>
            </p:cNvSpPr>
            <p:nvPr/>
          </p:nvSpPr>
          <p:spPr bwMode="auto">
            <a:xfrm>
              <a:off x="2186" y="1650"/>
              <a:ext cx="37" cy="40"/>
            </a:xfrm>
            <a:custGeom>
              <a:avLst/>
              <a:gdLst/>
              <a:ahLst/>
              <a:cxnLst>
                <a:cxn ang="0">
                  <a:pos x="22" y="26"/>
                </a:cxn>
                <a:cxn ang="0">
                  <a:pos x="22" y="26"/>
                </a:cxn>
                <a:cxn ang="0">
                  <a:pos x="20" y="29"/>
                </a:cxn>
                <a:cxn ang="0">
                  <a:pos x="19" y="31"/>
                </a:cxn>
                <a:cxn ang="0">
                  <a:pos x="16" y="35"/>
                </a:cxn>
                <a:cxn ang="0">
                  <a:pos x="11" y="40"/>
                </a:cxn>
                <a:cxn ang="0">
                  <a:pos x="11" y="40"/>
                </a:cxn>
                <a:cxn ang="0">
                  <a:pos x="12" y="37"/>
                </a:cxn>
                <a:cxn ang="0">
                  <a:pos x="12" y="35"/>
                </a:cxn>
                <a:cxn ang="0">
                  <a:pos x="13" y="30"/>
                </a:cxn>
                <a:cxn ang="0">
                  <a:pos x="14" y="23"/>
                </a:cxn>
                <a:cxn ang="0">
                  <a:pos x="14" y="23"/>
                </a:cxn>
                <a:cxn ang="0">
                  <a:pos x="11" y="22"/>
                </a:cxn>
                <a:cxn ang="0">
                  <a:pos x="9" y="22"/>
                </a:cxn>
                <a:cxn ang="0">
                  <a:pos x="6" y="21"/>
                </a:cxn>
                <a:cxn ang="0">
                  <a:pos x="0" y="19"/>
                </a:cxn>
                <a:cxn ang="0">
                  <a:pos x="0" y="19"/>
                </a:cxn>
                <a:cxn ang="0">
                  <a:pos x="3" y="18"/>
                </a:cxn>
                <a:cxn ang="0">
                  <a:pos x="5" y="17"/>
                </a:cxn>
                <a:cxn ang="0">
                  <a:pos x="8" y="17"/>
                </a:cxn>
                <a:cxn ang="0">
                  <a:pos x="15" y="17"/>
                </a:cxn>
                <a:cxn ang="0">
                  <a:pos x="15" y="17"/>
                </a:cxn>
                <a:cxn ang="0">
                  <a:pos x="16" y="14"/>
                </a:cxn>
                <a:cxn ang="0">
                  <a:pos x="17" y="11"/>
                </a:cxn>
                <a:cxn ang="0">
                  <a:pos x="17" y="7"/>
                </a:cxn>
                <a:cxn ang="0">
                  <a:pos x="17" y="0"/>
                </a:cxn>
                <a:cxn ang="0">
                  <a:pos x="17" y="0"/>
                </a:cxn>
                <a:cxn ang="0">
                  <a:pos x="18" y="4"/>
                </a:cxn>
                <a:cxn ang="0">
                  <a:pos x="19" y="6"/>
                </a:cxn>
                <a:cxn ang="0">
                  <a:pos x="21" y="9"/>
                </a:cxn>
                <a:cxn ang="0">
                  <a:pos x="23" y="16"/>
                </a:cxn>
                <a:cxn ang="0">
                  <a:pos x="23" y="16"/>
                </a:cxn>
                <a:cxn ang="0">
                  <a:pos x="26" y="15"/>
                </a:cxn>
                <a:cxn ang="0">
                  <a:pos x="28" y="14"/>
                </a:cxn>
                <a:cxn ang="0">
                  <a:pos x="31" y="13"/>
                </a:cxn>
                <a:cxn ang="0">
                  <a:pos x="37" y="11"/>
                </a:cxn>
                <a:cxn ang="0">
                  <a:pos x="37" y="11"/>
                </a:cxn>
                <a:cxn ang="0">
                  <a:pos x="35" y="13"/>
                </a:cxn>
                <a:cxn ang="0">
                  <a:pos x="34" y="14"/>
                </a:cxn>
                <a:cxn ang="0">
                  <a:pos x="31" y="17"/>
                </a:cxn>
                <a:cxn ang="0">
                  <a:pos x="26" y="22"/>
                </a:cxn>
                <a:cxn ang="0">
                  <a:pos x="26" y="22"/>
                </a:cxn>
                <a:cxn ang="0">
                  <a:pos x="28" y="24"/>
                </a:cxn>
                <a:cxn ang="0">
                  <a:pos x="29" y="26"/>
                </a:cxn>
                <a:cxn ang="0">
                  <a:pos x="31" y="29"/>
                </a:cxn>
                <a:cxn ang="0">
                  <a:pos x="34" y="35"/>
                </a:cxn>
                <a:cxn ang="0">
                  <a:pos x="34" y="35"/>
                </a:cxn>
                <a:cxn ang="0">
                  <a:pos x="31" y="32"/>
                </a:cxn>
                <a:cxn ang="0">
                  <a:pos x="30" y="31"/>
                </a:cxn>
                <a:cxn ang="0">
                  <a:pos x="27" y="29"/>
                </a:cxn>
                <a:cxn ang="0">
                  <a:pos x="22" y="26"/>
                </a:cxn>
              </a:cxnLst>
              <a:rect l="0" t="0" r="r" b="b"/>
              <a:pathLst>
                <a:path w="37" h="40">
                  <a:moveTo>
                    <a:pt x="22" y="26"/>
                  </a:moveTo>
                  <a:lnTo>
                    <a:pt x="22" y="26"/>
                  </a:lnTo>
                  <a:lnTo>
                    <a:pt x="20" y="29"/>
                  </a:lnTo>
                  <a:lnTo>
                    <a:pt x="19" y="31"/>
                  </a:lnTo>
                  <a:lnTo>
                    <a:pt x="16" y="35"/>
                  </a:lnTo>
                  <a:lnTo>
                    <a:pt x="11" y="40"/>
                  </a:lnTo>
                  <a:lnTo>
                    <a:pt x="12" y="37"/>
                  </a:lnTo>
                  <a:lnTo>
                    <a:pt x="12" y="35"/>
                  </a:lnTo>
                  <a:lnTo>
                    <a:pt x="13" y="30"/>
                  </a:lnTo>
                  <a:lnTo>
                    <a:pt x="14" y="23"/>
                  </a:lnTo>
                  <a:lnTo>
                    <a:pt x="11" y="22"/>
                  </a:lnTo>
                  <a:lnTo>
                    <a:pt x="9" y="22"/>
                  </a:lnTo>
                  <a:lnTo>
                    <a:pt x="6" y="21"/>
                  </a:lnTo>
                  <a:lnTo>
                    <a:pt x="0" y="19"/>
                  </a:lnTo>
                  <a:lnTo>
                    <a:pt x="3" y="18"/>
                  </a:lnTo>
                  <a:lnTo>
                    <a:pt x="5" y="17"/>
                  </a:lnTo>
                  <a:lnTo>
                    <a:pt x="8" y="17"/>
                  </a:lnTo>
                  <a:lnTo>
                    <a:pt x="15" y="17"/>
                  </a:lnTo>
                  <a:lnTo>
                    <a:pt x="16" y="14"/>
                  </a:lnTo>
                  <a:lnTo>
                    <a:pt x="17" y="11"/>
                  </a:lnTo>
                  <a:lnTo>
                    <a:pt x="17" y="7"/>
                  </a:lnTo>
                  <a:lnTo>
                    <a:pt x="17" y="0"/>
                  </a:lnTo>
                  <a:lnTo>
                    <a:pt x="18" y="4"/>
                  </a:lnTo>
                  <a:lnTo>
                    <a:pt x="19" y="6"/>
                  </a:lnTo>
                  <a:lnTo>
                    <a:pt x="21" y="9"/>
                  </a:lnTo>
                  <a:lnTo>
                    <a:pt x="23" y="16"/>
                  </a:lnTo>
                  <a:lnTo>
                    <a:pt x="26" y="15"/>
                  </a:lnTo>
                  <a:lnTo>
                    <a:pt x="28" y="14"/>
                  </a:lnTo>
                  <a:lnTo>
                    <a:pt x="31" y="13"/>
                  </a:lnTo>
                  <a:lnTo>
                    <a:pt x="37" y="11"/>
                  </a:lnTo>
                  <a:lnTo>
                    <a:pt x="35" y="13"/>
                  </a:lnTo>
                  <a:lnTo>
                    <a:pt x="34" y="14"/>
                  </a:lnTo>
                  <a:lnTo>
                    <a:pt x="31" y="17"/>
                  </a:lnTo>
                  <a:lnTo>
                    <a:pt x="26" y="22"/>
                  </a:lnTo>
                  <a:lnTo>
                    <a:pt x="28" y="24"/>
                  </a:lnTo>
                  <a:lnTo>
                    <a:pt x="29" y="26"/>
                  </a:lnTo>
                  <a:lnTo>
                    <a:pt x="31" y="29"/>
                  </a:lnTo>
                  <a:lnTo>
                    <a:pt x="34" y="35"/>
                  </a:lnTo>
                  <a:lnTo>
                    <a:pt x="31" y="32"/>
                  </a:lnTo>
                  <a:lnTo>
                    <a:pt x="30" y="31"/>
                  </a:lnTo>
                  <a:lnTo>
                    <a:pt x="27" y="29"/>
                  </a:lnTo>
                  <a:lnTo>
                    <a:pt x="22" y="26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737" name="Freeform 713"/>
            <p:cNvSpPr>
              <a:spLocks/>
            </p:cNvSpPr>
            <p:nvPr/>
          </p:nvSpPr>
          <p:spPr bwMode="auto">
            <a:xfrm>
              <a:off x="2223" y="1657"/>
              <a:ext cx="38" cy="37"/>
            </a:xfrm>
            <a:custGeom>
              <a:avLst/>
              <a:gdLst/>
              <a:ahLst/>
              <a:cxnLst>
                <a:cxn ang="0">
                  <a:pos x="22" y="24"/>
                </a:cxn>
                <a:cxn ang="0">
                  <a:pos x="20" y="28"/>
                </a:cxn>
                <a:cxn ang="0">
                  <a:pos x="19" y="29"/>
                </a:cxn>
                <a:cxn ang="0">
                  <a:pos x="17" y="32"/>
                </a:cxn>
                <a:cxn ang="0">
                  <a:pos x="13" y="37"/>
                </a:cxn>
                <a:cxn ang="0">
                  <a:pos x="13" y="35"/>
                </a:cxn>
                <a:cxn ang="0">
                  <a:pos x="13" y="32"/>
                </a:cxn>
                <a:cxn ang="0">
                  <a:pos x="14" y="29"/>
                </a:cxn>
                <a:cxn ang="0">
                  <a:pos x="16" y="21"/>
                </a:cxn>
                <a:cxn ang="0">
                  <a:pos x="13" y="20"/>
                </a:cxn>
                <a:cxn ang="0">
                  <a:pos x="9" y="20"/>
                </a:cxn>
                <a:cxn ang="0">
                  <a:pos x="6" y="19"/>
                </a:cxn>
                <a:cxn ang="0">
                  <a:pos x="0" y="16"/>
                </a:cxn>
                <a:cxn ang="0">
                  <a:pos x="3" y="16"/>
                </a:cxn>
                <a:cxn ang="0">
                  <a:pos x="5" y="15"/>
                </a:cxn>
                <a:cxn ang="0">
                  <a:pos x="8" y="15"/>
                </a:cxn>
                <a:cxn ang="0">
                  <a:pos x="16" y="15"/>
                </a:cxn>
                <a:cxn ang="0">
                  <a:pos x="16" y="12"/>
                </a:cxn>
                <a:cxn ang="0">
                  <a:pos x="16" y="10"/>
                </a:cxn>
                <a:cxn ang="0">
                  <a:pos x="17" y="7"/>
                </a:cxn>
                <a:cxn ang="0">
                  <a:pos x="18" y="0"/>
                </a:cxn>
                <a:cxn ang="0">
                  <a:pos x="19" y="2"/>
                </a:cxn>
                <a:cxn ang="0">
                  <a:pos x="20" y="4"/>
                </a:cxn>
                <a:cxn ang="0">
                  <a:pos x="21" y="7"/>
                </a:cxn>
                <a:cxn ang="0">
                  <a:pos x="24" y="13"/>
                </a:cxn>
                <a:cxn ang="0">
                  <a:pos x="26" y="12"/>
                </a:cxn>
                <a:cxn ang="0">
                  <a:pos x="28" y="12"/>
                </a:cxn>
                <a:cxn ang="0">
                  <a:pos x="32" y="11"/>
                </a:cxn>
                <a:cxn ang="0">
                  <a:pos x="38" y="9"/>
                </a:cxn>
                <a:cxn ang="0">
                  <a:pos x="36" y="11"/>
                </a:cxn>
                <a:cxn ang="0">
                  <a:pos x="35" y="12"/>
                </a:cxn>
                <a:cxn ang="0">
                  <a:pos x="32" y="15"/>
                </a:cxn>
                <a:cxn ang="0">
                  <a:pos x="27" y="19"/>
                </a:cxn>
                <a:cxn ang="0">
                  <a:pos x="29" y="21"/>
                </a:cxn>
                <a:cxn ang="0">
                  <a:pos x="30" y="24"/>
                </a:cxn>
                <a:cxn ang="0">
                  <a:pos x="31" y="28"/>
                </a:cxn>
                <a:cxn ang="0">
                  <a:pos x="35" y="33"/>
                </a:cxn>
                <a:cxn ang="0">
                  <a:pos x="32" y="31"/>
                </a:cxn>
                <a:cxn ang="0">
                  <a:pos x="31" y="30"/>
                </a:cxn>
                <a:cxn ang="0">
                  <a:pos x="28" y="28"/>
                </a:cxn>
                <a:cxn ang="0">
                  <a:pos x="22" y="24"/>
                </a:cxn>
              </a:cxnLst>
              <a:rect l="0" t="0" r="r" b="b"/>
              <a:pathLst>
                <a:path w="38" h="37">
                  <a:moveTo>
                    <a:pt x="22" y="24"/>
                  </a:moveTo>
                  <a:lnTo>
                    <a:pt x="20" y="28"/>
                  </a:lnTo>
                  <a:lnTo>
                    <a:pt x="19" y="29"/>
                  </a:lnTo>
                  <a:lnTo>
                    <a:pt x="17" y="32"/>
                  </a:lnTo>
                  <a:lnTo>
                    <a:pt x="13" y="37"/>
                  </a:lnTo>
                  <a:lnTo>
                    <a:pt x="13" y="35"/>
                  </a:lnTo>
                  <a:lnTo>
                    <a:pt x="13" y="32"/>
                  </a:lnTo>
                  <a:lnTo>
                    <a:pt x="14" y="29"/>
                  </a:lnTo>
                  <a:lnTo>
                    <a:pt x="16" y="21"/>
                  </a:lnTo>
                  <a:lnTo>
                    <a:pt x="13" y="20"/>
                  </a:lnTo>
                  <a:lnTo>
                    <a:pt x="9" y="20"/>
                  </a:lnTo>
                  <a:lnTo>
                    <a:pt x="6" y="19"/>
                  </a:lnTo>
                  <a:lnTo>
                    <a:pt x="0" y="16"/>
                  </a:lnTo>
                  <a:lnTo>
                    <a:pt x="3" y="16"/>
                  </a:lnTo>
                  <a:lnTo>
                    <a:pt x="5" y="15"/>
                  </a:lnTo>
                  <a:lnTo>
                    <a:pt x="8" y="15"/>
                  </a:lnTo>
                  <a:lnTo>
                    <a:pt x="16" y="15"/>
                  </a:lnTo>
                  <a:lnTo>
                    <a:pt x="16" y="12"/>
                  </a:lnTo>
                  <a:lnTo>
                    <a:pt x="16" y="10"/>
                  </a:lnTo>
                  <a:lnTo>
                    <a:pt x="17" y="7"/>
                  </a:lnTo>
                  <a:lnTo>
                    <a:pt x="18" y="0"/>
                  </a:lnTo>
                  <a:lnTo>
                    <a:pt x="19" y="2"/>
                  </a:lnTo>
                  <a:lnTo>
                    <a:pt x="20" y="4"/>
                  </a:lnTo>
                  <a:lnTo>
                    <a:pt x="21" y="7"/>
                  </a:lnTo>
                  <a:lnTo>
                    <a:pt x="24" y="13"/>
                  </a:lnTo>
                  <a:lnTo>
                    <a:pt x="26" y="12"/>
                  </a:lnTo>
                  <a:lnTo>
                    <a:pt x="28" y="12"/>
                  </a:lnTo>
                  <a:lnTo>
                    <a:pt x="32" y="11"/>
                  </a:lnTo>
                  <a:lnTo>
                    <a:pt x="38" y="9"/>
                  </a:lnTo>
                  <a:lnTo>
                    <a:pt x="36" y="11"/>
                  </a:lnTo>
                  <a:lnTo>
                    <a:pt x="35" y="12"/>
                  </a:lnTo>
                  <a:lnTo>
                    <a:pt x="32" y="15"/>
                  </a:lnTo>
                  <a:lnTo>
                    <a:pt x="27" y="19"/>
                  </a:lnTo>
                  <a:lnTo>
                    <a:pt x="29" y="21"/>
                  </a:lnTo>
                  <a:lnTo>
                    <a:pt x="30" y="24"/>
                  </a:lnTo>
                  <a:lnTo>
                    <a:pt x="31" y="28"/>
                  </a:lnTo>
                  <a:lnTo>
                    <a:pt x="35" y="33"/>
                  </a:lnTo>
                  <a:lnTo>
                    <a:pt x="32" y="31"/>
                  </a:lnTo>
                  <a:lnTo>
                    <a:pt x="31" y="30"/>
                  </a:lnTo>
                  <a:lnTo>
                    <a:pt x="28" y="28"/>
                  </a:lnTo>
                  <a:lnTo>
                    <a:pt x="22" y="24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738" name="Freeform 714"/>
            <p:cNvSpPr>
              <a:spLocks/>
            </p:cNvSpPr>
            <p:nvPr/>
          </p:nvSpPr>
          <p:spPr bwMode="auto">
            <a:xfrm>
              <a:off x="2223" y="1657"/>
              <a:ext cx="38" cy="37"/>
            </a:xfrm>
            <a:custGeom>
              <a:avLst/>
              <a:gdLst/>
              <a:ahLst/>
              <a:cxnLst>
                <a:cxn ang="0">
                  <a:pos x="22" y="24"/>
                </a:cxn>
                <a:cxn ang="0">
                  <a:pos x="22" y="24"/>
                </a:cxn>
                <a:cxn ang="0">
                  <a:pos x="20" y="28"/>
                </a:cxn>
                <a:cxn ang="0">
                  <a:pos x="19" y="29"/>
                </a:cxn>
                <a:cxn ang="0">
                  <a:pos x="17" y="32"/>
                </a:cxn>
                <a:cxn ang="0">
                  <a:pos x="13" y="37"/>
                </a:cxn>
                <a:cxn ang="0">
                  <a:pos x="13" y="37"/>
                </a:cxn>
                <a:cxn ang="0">
                  <a:pos x="13" y="35"/>
                </a:cxn>
                <a:cxn ang="0">
                  <a:pos x="13" y="32"/>
                </a:cxn>
                <a:cxn ang="0">
                  <a:pos x="14" y="29"/>
                </a:cxn>
                <a:cxn ang="0">
                  <a:pos x="16" y="21"/>
                </a:cxn>
                <a:cxn ang="0">
                  <a:pos x="16" y="21"/>
                </a:cxn>
                <a:cxn ang="0">
                  <a:pos x="13" y="20"/>
                </a:cxn>
                <a:cxn ang="0">
                  <a:pos x="9" y="20"/>
                </a:cxn>
                <a:cxn ang="0">
                  <a:pos x="6" y="19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3" y="16"/>
                </a:cxn>
                <a:cxn ang="0">
                  <a:pos x="5" y="15"/>
                </a:cxn>
                <a:cxn ang="0">
                  <a:pos x="8" y="15"/>
                </a:cxn>
                <a:cxn ang="0">
                  <a:pos x="16" y="15"/>
                </a:cxn>
                <a:cxn ang="0">
                  <a:pos x="16" y="15"/>
                </a:cxn>
                <a:cxn ang="0">
                  <a:pos x="16" y="12"/>
                </a:cxn>
                <a:cxn ang="0">
                  <a:pos x="16" y="10"/>
                </a:cxn>
                <a:cxn ang="0">
                  <a:pos x="17" y="7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19" y="2"/>
                </a:cxn>
                <a:cxn ang="0">
                  <a:pos x="20" y="4"/>
                </a:cxn>
                <a:cxn ang="0">
                  <a:pos x="21" y="7"/>
                </a:cxn>
                <a:cxn ang="0">
                  <a:pos x="24" y="13"/>
                </a:cxn>
                <a:cxn ang="0">
                  <a:pos x="24" y="13"/>
                </a:cxn>
                <a:cxn ang="0">
                  <a:pos x="26" y="12"/>
                </a:cxn>
                <a:cxn ang="0">
                  <a:pos x="28" y="12"/>
                </a:cxn>
                <a:cxn ang="0">
                  <a:pos x="32" y="11"/>
                </a:cxn>
                <a:cxn ang="0">
                  <a:pos x="38" y="9"/>
                </a:cxn>
                <a:cxn ang="0">
                  <a:pos x="38" y="9"/>
                </a:cxn>
                <a:cxn ang="0">
                  <a:pos x="36" y="11"/>
                </a:cxn>
                <a:cxn ang="0">
                  <a:pos x="35" y="12"/>
                </a:cxn>
                <a:cxn ang="0">
                  <a:pos x="32" y="15"/>
                </a:cxn>
                <a:cxn ang="0">
                  <a:pos x="27" y="19"/>
                </a:cxn>
                <a:cxn ang="0">
                  <a:pos x="27" y="19"/>
                </a:cxn>
                <a:cxn ang="0">
                  <a:pos x="29" y="21"/>
                </a:cxn>
                <a:cxn ang="0">
                  <a:pos x="30" y="24"/>
                </a:cxn>
                <a:cxn ang="0">
                  <a:pos x="31" y="28"/>
                </a:cxn>
                <a:cxn ang="0">
                  <a:pos x="35" y="33"/>
                </a:cxn>
                <a:cxn ang="0">
                  <a:pos x="35" y="33"/>
                </a:cxn>
                <a:cxn ang="0">
                  <a:pos x="32" y="31"/>
                </a:cxn>
                <a:cxn ang="0">
                  <a:pos x="31" y="30"/>
                </a:cxn>
                <a:cxn ang="0">
                  <a:pos x="28" y="28"/>
                </a:cxn>
                <a:cxn ang="0">
                  <a:pos x="22" y="24"/>
                </a:cxn>
              </a:cxnLst>
              <a:rect l="0" t="0" r="r" b="b"/>
              <a:pathLst>
                <a:path w="38" h="37">
                  <a:moveTo>
                    <a:pt x="22" y="24"/>
                  </a:moveTo>
                  <a:lnTo>
                    <a:pt x="22" y="24"/>
                  </a:lnTo>
                  <a:lnTo>
                    <a:pt x="20" y="28"/>
                  </a:lnTo>
                  <a:lnTo>
                    <a:pt x="19" y="29"/>
                  </a:lnTo>
                  <a:lnTo>
                    <a:pt x="17" y="32"/>
                  </a:lnTo>
                  <a:lnTo>
                    <a:pt x="13" y="37"/>
                  </a:lnTo>
                  <a:lnTo>
                    <a:pt x="13" y="35"/>
                  </a:lnTo>
                  <a:lnTo>
                    <a:pt x="13" y="32"/>
                  </a:lnTo>
                  <a:lnTo>
                    <a:pt x="14" y="29"/>
                  </a:lnTo>
                  <a:lnTo>
                    <a:pt x="16" y="21"/>
                  </a:lnTo>
                  <a:lnTo>
                    <a:pt x="13" y="20"/>
                  </a:lnTo>
                  <a:lnTo>
                    <a:pt x="9" y="20"/>
                  </a:lnTo>
                  <a:lnTo>
                    <a:pt x="6" y="19"/>
                  </a:lnTo>
                  <a:lnTo>
                    <a:pt x="0" y="16"/>
                  </a:lnTo>
                  <a:lnTo>
                    <a:pt x="3" y="16"/>
                  </a:lnTo>
                  <a:lnTo>
                    <a:pt x="5" y="15"/>
                  </a:lnTo>
                  <a:lnTo>
                    <a:pt x="8" y="15"/>
                  </a:lnTo>
                  <a:lnTo>
                    <a:pt x="16" y="15"/>
                  </a:lnTo>
                  <a:lnTo>
                    <a:pt x="16" y="12"/>
                  </a:lnTo>
                  <a:lnTo>
                    <a:pt x="16" y="10"/>
                  </a:lnTo>
                  <a:lnTo>
                    <a:pt x="17" y="7"/>
                  </a:lnTo>
                  <a:lnTo>
                    <a:pt x="18" y="0"/>
                  </a:lnTo>
                  <a:lnTo>
                    <a:pt x="19" y="2"/>
                  </a:lnTo>
                  <a:lnTo>
                    <a:pt x="20" y="4"/>
                  </a:lnTo>
                  <a:lnTo>
                    <a:pt x="21" y="7"/>
                  </a:lnTo>
                  <a:lnTo>
                    <a:pt x="24" y="13"/>
                  </a:lnTo>
                  <a:lnTo>
                    <a:pt x="26" y="12"/>
                  </a:lnTo>
                  <a:lnTo>
                    <a:pt x="28" y="12"/>
                  </a:lnTo>
                  <a:lnTo>
                    <a:pt x="32" y="11"/>
                  </a:lnTo>
                  <a:lnTo>
                    <a:pt x="38" y="9"/>
                  </a:lnTo>
                  <a:lnTo>
                    <a:pt x="36" y="11"/>
                  </a:lnTo>
                  <a:lnTo>
                    <a:pt x="35" y="12"/>
                  </a:lnTo>
                  <a:lnTo>
                    <a:pt x="32" y="15"/>
                  </a:lnTo>
                  <a:lnTo>
                    <a:pt x="27" y="19"/>
                  </a:lnTo>
                  <a:lnTo>
                    <a:pt x="29" y="21"/>
                  </a:lnTo>
                  <a:lnTo>
                    <a:pt x="30" y="24"/>
                  </a:lnTo>
                  <a:lnTo>
                    <a:pt x="31" y="28"/>
                  </a:lnTo>
                  <a:lnTo>
                    <a:pt x="35" y="33"/>
                  </a:lnTo>
                  <a:lnTo>
                    <a:pt x="32" y="31"/>
                  </a:lnTo>
                  <a:lnTo>
                    <a:pt x="31" y="30"/>
                  </a:lnTo>
                  <a:lnTo>
                    <a:pt x="28" y="28"/>
                  </a:lnTo>
                  <a:lnTo>
                    <a:pt x="22" y="24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739" name="Freeform 715"/>
            <p:cNvSpPr>
              <a:spLocks/>
            </p:cNvSpPr>
            <p:nvPr/>
          </p:nvSpPr>
          <p:spPr bwMode="auto">
            <a:xfrm>
              <a:off x="2261" y="1655"/>
              <a:ext cx="37" cy="39"/>
            </a:xfrm>
            <a:custGeom>
              <a:avLst/>
              <a:gdLst/>
              <a:ahLst/>
              <a:cxnLst>
                <a:cxn ang="0">
                  <a:pos x="21" y="26"/>
                </a:cxn>
                <a:cxn ang="0">
                  <a:pos x="18" y="30"/>
                </a:cxn>
                <a:cxn ang="0">
                  <a:pos x="17" y="31"/>
                </a:cxn>
                <a:cxn ang="0">
                  <a:pos x="14" y="34"/>
                </a:cxn>
                <a:cxn ang="0">
                  <a:pos x="10" y="39"/>
                </a:cxn>
                <a:cxn ang="0">
                  <a:pos x="11" y="36"/>
                </a:cxn>
                <a:cxn ang="0">
                  <a:pos x="11" y="33"/>
                </a:cxn>
                <a:cxn ang="0">
                  <a:pos x="12" y="30"/>
                </a:cxn>
                <a:cxn ang="0">
                  <a:pos x="13" y="23"/>
                </a:cxn>
                <a:cxn ang="0">
                  <a:pos x="11" y="22"/>
                </a:cxn>
                <a:cxn ang="0">
                  <a:pos x="9" y="21"/>
                </a:cxn>
                <a:cxn ang="0">
                  <a:pos x="6" y="19"/>
                </a:cxn>
                <a:cxn ang="0">
                  <a:pos x="0" y="17"/>
                </a:cxn>
                <a:cxn ang="0">
                  <a:pos x="2" y="17"/>
                </a:cxn>
                <a:cxn ang="0">
                  <a:pos x="5" y="17"/>
                </a:cxn>
                <a:cxn ang="0">
                  <a:pos x="8" y="16"/>
                </a:cxn>
                <a:cxn ang="0">
                  <a:pos x="15" y="15"/>
                </a:cxn>
                <a:cxn ang="0">
                  <a:pos x="15" y="13"/>
                </a:cxn>
                <a:cxn ang="0">
                  <a:pos x="15" y="10"/>
                </a:cxn>
                <a:cxn ang="0">
                  <a:pos x="15" y="7"/>
                </a:cxn>
                <a:cxn ang="0">
                  <a:pos x="15" y="0"/>
                </a:cxn>
                <a:cxn ang="0">
                  <a:pos x="17" y="3"/>
                </a:cxn>
                <a:cxn ang="0">
                  <a:pos x="17" y="5"/>
                </a:cxn>
                <a:cxn ang="0">
                  <a:pos x="19" y="8"/>
                </a:cxn>
                <a:cxn ang="0">
                  <a:pos x="22" y="14"/>
                </a:cxn>
                <a:cxn ang="0">
                  <a:pos x="25" y="14"/>
                </a:cxn>
                <a:cxn ang="0">
                  <a:pos x="27" y="14"/>
                </a:cxn>
                <a:cxn ang="0">
                  <a:pos x="30" y="13"/>
                </a:cxn>
                <a:cxn ang="0">
                  <a:pos x="37" y="11"/>
                </a:cxn>
                <a:cxn ang="0">
                  <a:pos x="35" y="13"/>
                </a:cxn>
                <a:cxn ang="0">
                  <a:pos x="34" y="14"/>
                </a:cxn>
                <a:cxn ang="0">
                  <a:pos x="31" y="16"/>
                </a:cxn>
                <a:cxn ang="0">
                  <a:pos x="27" y="21"/>
                </a:cxn>
                <a:cxn ang="0">
                  <a:pos x="28" y="23"/>
                </a:cxn>
                <a:cxn ang="0">
                  <a:pos x="29" y="25"/>
                </a:cxn>
                <a:cxn ang="0">
                  <a:pos x="31" y="27"/>
                </a:cxn>
                <a:cxn ang="0">
                  <a:pos x="34" y="33"/>
                </a:cxn>
                <a:cxn ang="0">
                  <a:pos x="32" y="32"/>
                </a:cxn>
                <a:cxn ang="0">
                  <a:pos x="30" y="31"/>
                </a:cxn>
                <a:cxn ang="0">
                  <a:pos x="27" y="30"/>
                </a:cxn>
                <a:cxn ang="0">
                  <a:pos x="21" y="26"/>
                </a:cxn>
              </a:cxnLst>
              <a:rect l="0" t="0" r="r" b="b"/>
              <a:pathLst>
                <a:path w="37" h="39">
                  <a:moveTo>
                    <a:pt x="21" y="26"/>
                  </a:moveTo>
                  <a:lnTo>
                    <a:pt x="18" y="30"/>
                  </a:lnTo>
                  <a:lnTo>
                    <a:pt x="17" y="31"/>
                  </a:lnTo>
                  <a:lnTo>
                    <a:pt x="14" y="34"/>
                  </a:lnTo>
                  <a:lnTo>
                    <a:pt x="10" y="39"/>
                  </a:lnTo>
                  <a:lnTo>
                    <a:pt x="11" y="36"/>
                  </a:lnTo>
                  <a:lnTo>
                    <a:pt x="11" y="33"/>
                  </a:lnTo>
                  <a:lnTo>
                    <a:pt x="12" y="30"/>
                  </a:lnTo>
                  <a:lnTo>
                    <a:pt x="13" y="23"/>
                  </a:lnTo>
                  <a:lnTo>
                    <a:pt x="11" y="22"/>
                  </a:lnTo>
                  <a:lnTo>
                    <a:pt x="9" y="21"/>
                  </a:lnTo>
                  <a:lnTo>
                    <a:pt x="6" y="19"/>
                  </a:lnTo>
                  <a:lnTo>
                    <a:pt x="0" y="17"/>
                  </a:lnTo>
                  <a:lnTo>
                    <a:pt x="2" y="17"/>
                  </a:lnTo>
                  <a:lnTo>
                    <a:pt x="5" y="17"/>
                  </a:lnTo>
                  <a:lnTo>
                    <a:pt x="8" y="16"/>
                  </a:lnTo>
                  <a:lnTo>
                    <a:pt x="15" y="15"/>
                  </a:lnTo>
                  <a:lnTo>
                    <a:pt x="15" y="13"/>
                  </a:lnTo>
                  <a:lnTo>
                    <a:pt x="15" y="10"/>
                  </a:lnTo>
                  <a:lnTo>
                    <a:pt x="15" y="7"/>
                  </a:lnTo>
                  <a:lnTo>
                    <a:pt x="15" y="0"/>
                  </a:lnTo>
                  <a:lnTo>
                    <a:pt x="17" y="3"/>
                  </a:lnTo>
                  <a:lnTo>
                    <a:pt x="17" y="5"/>
                  </a:lnTo>
                  <a:lnTo>
                    <a:pt x="19" y="8"/>
                  </a:lnTo>
                  <a:lnTo>
                    <a:pt x="22" y="14"/>
                  </a:lnTo>
                  <a:lnTo>
                    <a:pt x="25" y="14"/>
                  </a:lnTo>
                  <a:lnTo>
                    <a:pt x="27" y="14"/>
                  </a:lnTo>
                  <a:lnTo>
                    <a:pt x="30" y="13"/>
                  </a:lnTo>
                  <a:lnTo>
                    <a:pt x="37" y="11"/>
                  </a:lnTo>
                  <a:lnTo>
                    <a:pt x="35" y="13"/>
                  </a:lnTo>
                  <a:lnTo>
                    <a:pt x="34" y="14"/>
                  </a:lnTo>
                  <a:lnTo>
                    <a:pt x="31" y="16"/>
                  </a:lnTo>
                  <a:lnTo>
                    <a:pt x="27" y="21"/>
                  </a:lnTo>
                  <a:lnTo>
                    <a:pt x="28" y="23"/>
                  </a:lnTo>
                  <a:lnTo>
                    <a:pt x="29" y="25"/>
                  </a:lnTo>
                  <a:lnTo>
                    <a:pt x="31" y="27"/>
                  </a:lnTo>
                  <a:lnTo>
                    <a:pt x="34" y="33"/>
                  </a:lnTo>
                  <a:lnTo>
                    <a:pt x="32" y="32"/>
                  </a:lnTo>
                  <a:lnTo>
                    <a:pt x="30" y="31"/>
                  </a:lnTo>
                  <a:lnTo>
                    <a:pt x="27" y="30"/>
                  </a:lnTo>
                  <a:lnTo>
                    <a:pt x="21" y="26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740" name="Freeform 716"/>
            <p:cNvSpPr>
              <a:spLocks/>
            </p:cNvSpPr>
            <p:nvPr/>
          </p:nvSpPr>
          <p:spPr bwMode="auto">
            <a:xfrm>
              <a:off x="2261" y="1655"/>
              <a:ext cx="37" cy="39"/>
            </a:xfrm>
            <a:custGeom>
              <a:avLst/>
              <a:gdLst/>
              <a:ahLst/>
              <a:cxnLst>
                <a:cxn ang="0">
                  <a:pos x="21" y="26"/>
                </a:cxn>
                <a:cxn ang="0">
                  <a:pos x="21" y="26"/>
                </a:cxn>
                <a:cxn ang="0">
                  <a:pos x="18" y="30"/>
                </a:cxn>
                <a:cxn ang="0">
                  <a:pos x="17" y="31"/>
                </a:cxn>
                <a:cxn ang="0">
                  <a:pos x="14" y="34"/>
                </a:cxn>
                <a:cxn ang="0">
                  <a:pos x="10" y="39"/>
                </a:cxn>
                <a:cxn ang="0">
                  <a:pos x="10" y="39"/>
                </a:cxn>
                <a:cxn ang="0">
                  <a:pos x="11" y="36"/>
                </a:cxn>
                <a:cxn ang="0">
                  <a:pos x="11" y="33"/>
                </a:cxn>
                <a:cxn ang="0">
                  <a:pos x="12" y="30"/>
                </a:cxn>
                <a:cxn ang="0">
                  <a:pos x="13" y="23"/>
                </a:cxn>
                <a:cxn ang="0">
                  <a:pos x="13" y="23"/>
                </a:cxn>
                <a:cxn ang="0">
                  <a:pos x="11" y="22"/>
                </a:cxn>
                <a:cxn ang="0">
                  <a:pos x="9" y="21"/>
                </a:cxn>
                <a:cxn ang="0">
                  <a:pos x="6" y="19"/>
                </a:cxn>
                <a:cxn ang="0">
                  <a:pos x="0" y="17"/>
                </a:cxn>
                <a:cxn ang="0">
                  <a:pos x="0" y="17"/>
                </a:cxn>
                <a:cxn ang="0">
                  <a:pos x="2" y="17"/>
                </a:cxn>
                <a:cxn ang="0">
                  <a:pos x="5" y="17"/>
                </a:cxn>
                <a:cxn ang="0">
                  <a:pos x="8" y="16"/>
                </a:cxn>
                <a:cxn ang="0">
                  <a:pos x="15" y="15"/>
                </a:cxn>
                <a:cxn ang="0">
                  <a:pos x="15" y="15"/>
                </a:cxn>
                <a:cxn ang="0">
                  <a:pos x="15" y="13"/>
                </a:cxn>
                <a:cxn ang="0">
                  <a:pos x="15" y="10"/>
                </a:cxn>
                <a:cxn ang="0">
                  <a:pos x="15" y="7"/>
                </a:cxn>
                <a:cxn ang="0">
                  <a:pos x="15" y="0"/>
                </a:cxn>
                <a:cxn ang="0">
                  <a:pos x="15" y="0"/>
                </a:cxn>
                <a:cxn ang="0">
                  <a:pos x="17" y="3"/>
                </a:cxn>
                <a:cxn ang="0">
                  <a:pos x="17" y="5"/>
                </a:cxn>
                <a:cxn ang="0">
                  <a:pos x="19" y="8"/>
                </a:cxn>
                <a:cxn ang="0">
                  <a:pos x="22" y="14"/>
                </a:cxn>
                <a:cxn ang="0">
                  <a:pos x="22" y="14"/>
                </a:cxn>
                <a:cxn ang="0">
                  <a:pos x="25" y="14"/>
                </a:cxn>
                <a:cxn ang="0">
                  <a:pos x="27" y="14"/>
                </a:cxn>
                <a:cxn ang="0">
                  <a:pos x="30" y="13"/>
                </a:cxn>
                <a:cxn ang="0">
                  <a:pos x="37" y="11"/>
                </a:cxn>
                <a:cxn ang="0">
                  <a:pos x="37" y="11"/>
                </a:cxn>
                <a:cxn ang="0">
                  <a:pos x="35" y="13"/>
                </a:cxn>
                <a:cxn ang="0">
                  <a:pos x="34" y="14"/>
                </a:cxn>
                <a:cxn ang="0">
                  <a:pos x="31" y="16"/>
                </a:cxn>
                <a:cxn ang="0">
                  <a:pos x="27" y="21"/>
                </a:cxn>
                <a:cxn ang="0">
                  <a:pos x="27" y="21"/>
                </a:cxn>
                <a:cxn ang="0">
                  <a:pos x="28" y="23"/>
                </a:cxn>
                <a:cxn ang="0">
                  <a:pos x="29" y="25"/>
                </a:cxn>
                <a:cxn ang="0">
                  <a:pos x="31" y="27"/>
                </a:cxn>
                <a:cxn ang="0">
                  <a:pos x="34" y="33"/>
                </a:cxn>
                <a:cxn ang="0">
                  <a:pos x="34" y="33"/>
                </a:cxn>
                <a:cxn ang="0">
                  <a:pos x="32" y="32"/>
                </a:cxn>
                <a:cxn ang="0">
                  <a:pos x="30" y="31"/>
                </a:cxn>
                <a:cxn ang="0">
                  <a:pos x="27" y="30"/>
                </a:cxn>
                <a:cxn ang="0">
                  <a:pos x="21" y="26"/>
                </a:cxn>
              </a:cxnLst>
              <a:rect l="0" t="0" r="r" b="b"/>
              <a:pathLst>
                <a:path w="37" h="39">
                  <a:moveTo>
                    <a:pt x="21" y="26"/>
                  </a:moveTo>
                  <a:lnTo>
                    <a:pt x="21" y="26"/>
                  </a:lnTo>
                  <a:lnTo>
                    <a:pt x="18" y="30"/>
                  </a:lnTo>
                  <a:lnTo>
                    <a:pt x="17" y="31"/>
                  </a:lnTo>
                  <a:lnTo>
                    <a:pt x="14" y="34"/>
                  </a:lnTo>
                  <a:lnTo>
                    <a:pt x="10" y="39"/>
                  </a:lnTo>
                  <a:lnTo>
                    <a:pt x="11" y="36"/>
                  </a:lnTo>
                  <a:lnTo>
                    <a:pt x="11" y="33"/>
                  </a:lnTo>
                  <a:lnTo>
                    <a:pt x="12" y="30"/>
                  </a:lnTo>
                  <a:lnTo>
                    <a:pt x="13" y="23"/>
                  </a:lnTo>
                  <a:lnTo>
                    <a:pt x="11" y="22"/>
                  </a:lnTo>
                  <a:lnTo>
                    <a:pt x="9" y="21"/>
                  </a:lnTo>
                  <a:lnTo>
                    <a:pt x="6" y="19"/>
                  </a:lnTo>
                  <a:lnTo>
                    <a:pt x="0" y="17"/>
                  </a:lnTo>
                  <a:lnTo>
                    <a:pt x="2" y="17"/>
                  </a:lnTo>
                  <a:lnTo>
                    <a:pt x="5" y="17"/>
                  </a:lnTo>
                  <a:lnTo>
                    <a:pt x="8" y="16"/>
                  </a:lnTo>
                  <a:lnTo>
                    <a:pt x="15" y="15"/>
                  </a:lnTo>
                  <a:lnTo>
                    <a:pt x="15" y="13"/>
                  </a:lnTo>
                  <a:lnTo>
                    <a:pt x="15" y="10"/>
                  </a:lnTo>
                  <a:lnTo>
                    <a:pt x="15" y="7"/>
                  </a:lnTo>
                  <a:lnTo>
                    <a:pt x="15" y="0"/>
                  </a:lnTo>
                  <a:lnTo>
                    <a:pt x="17" y="3"/>
                  </a:lnTo>
                  <a:lnTo>
                    <a:pt x="17" y="5"/>
                  </a:lnTo>
                  <a:lnTo>
                    <a:pt x="19" y="8"/>
                  </a:lnTo>
                  <a:lnTo>
                    <a:pt x="22" y="14"/>
                  </a:lnTo>
                  <a:lnTo>
                    <a:pt x="25" y="14"/>
                  </a:lnTo>
                  <a:lnTo>
                    <a:pt x="27" y="14"/>
                  </a:lnTo>
                  <a:lnTo>
                    <a:pt x="30" y="13"/>
                  </a:lnTo>
                  <a:lnTo>
                    <a:pt x="37" y="11"/>
                  </a:lnTo>
                  <a:lnTo>
                    <a:pt x="35" y="13"/>
                  </a:lnTo>
                  <a:lnTo>
                    <a:pt x="34" y="14"/>
                  </a:lnTo>
                  <a:lnTo>
                    <a:pt x="31" y="16"/>
                  </a:lnTo>
                  <a:lnTo>
                    <a:pt x="27" y="21"/>
                  </a:lnTo>
                  <a:lnTo>
                    <a:pt x="28" y="23"/>
                  </a:lnTo>
                  <a:lnTo>
                    <a:pt x="29" y="25"/>
                  </a:lnTo>
                  <a:lnTo>
                    <a:pt x="31" y="27"/>
                  </a:lnTo>
                  <a:lnTo>
                    <a:pt x="34" y="33"/>
                  </a:lnTo>
                  <a:lnTo>
                    <a:pt x="32" y="32"/>
                  </a:lnTo>
                  <a:lnTo>
                    <a:pt x="30" y="31"/>
                  </a:lnTo>
                  <a:lnTo>
                    <a:pt x="27" y="30"/>
                  </a:lnTo>
                  <a:lnTo>
                    <a:pt x="21" y="26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741" name="Freeform 717"/>
            <p:cNvSpPr>
              <a:spLocks/>
            </p:cNvSpPr>
            <p:nvPr/>
          </p:nvSpPr>
          <p:spPr bwMode="auto">
            <a:xfrm>
              <a:off x="2298" y="1650"/>
              <a:ext cx="37" cy="40"/>
            </a:xfrm>
            <a:custGeom>
              <a:avLst/>
              <a:gdLst/>
              <a:ahLst/>
              <a:cxnLst>
                <a:cxn ang="0">
                  <a:pos x="22" y="26"/>
                </a:cxn>
                <a:cxn ang="0">
                  <a:pos x="19" y="29"/>
                </a:cxn>
                <a:cxn ang="0">
                  <a:pos x="18" y="31"/>
                </a:cxn>
                <a:cxn ang="0">
                  <a:pos x="16" y="35"/>
                </a:cxn>
                <a:cxn ang="0">
                  <a:pos x="12" y="40"/>
                </a:cxn>
                <a:cxn ang="0">
                  <a:pos x="12" y="37"/>
                </a:cxn>
                <a:cxn ang="0">
                  <a:pos x="12" y="35"/>
                </a:cxn>
                <a:cxn ang="0">
                  <a:pos x="13" y="30"/>
                </a:cxn>
                <a:cxn ang="0">
                  <a:pos x="14" y="23"/>
                </a:cxn>
                <a:cxn ang="0">
                  <a:pos x="11" y="22"/>
                </a:cxn>
                <a:cxn ang="0">
                  <a:pos x="9" y="22"/>
                </a:cxn>
                <a:cxn ang="0">
                  <a:pos x="6" y="21"/>
                </a:cxn>
                <a:cxn ang="0">
                  <a:pos x="0" y="19"/>
                </a:cxn>
                <a:cxn ang="0">
                  <a:pos x="3" y="18"/>
                </a:cxn>
                <a:cxn ang="0">
                  <a:pos x="5" y="18"/>
                </a:cxn>
                <a:cxn ang="0">
                  <a:pos x="9" y="18"/>
                </a:cxn>
                <a:cxn ang="0">
                  <a:pos x="16" y="17"/>
                </a:cxn>
                <a:cxn ang="0">
                  <a:pos x="16" y="14"/>
                </a:cxn>
                <a:cxn ang="0">
                  <a:pos x="16" y="11"/>
                </a:cxn>
                <a:cxn ang="0">
                  <a:pos x="16" y="7"/>
                </a:cxn>
                <a:cxn ang="0">
                  <a:pos x="16" y="0"/>
                </a:cxn>
                <a:cxn ang="0">
                  <a:pos x="18" y="4"/>
                </a:cxn>
                <a:cxn ang="0">
                  <a:pos x="18" y="6"/>
                </a:cxn>
                <a:cxn ang="0">
                  <a:pos x="20" y="9"/>
                </a:cxn>
                <a:cxn ang="0">
                  <a:pos x="23" y="16"/>
                </a:cxn>
                <a:cxn ang="0">
                  <a:pos x="25" y="15"/>
                </a:cxn>
                <a:cxn ang="0">
                  <a:pos x="27" y="14"/>
                </a:cxn>
                <a:cxn ang="0">
                  <a:pos x="30" y="13"/>
                </a:cxn>
                <a:cxn ang="0">
                  <a:pos x="37" y="11"/>
                </a:cxn>
                <a:cxn ang="0">
                  <a:pos x="35" y="13"/>
                </a:cxn>
                <a:cxn ang="0">
                  <a:pos x="33" y="14"/>
                </a:cxn>
                <a:cxn ang="0">
                  <a:pos x="31" y="17"/>
                </a:cxn>
                <a:cxn ang="0">
                  <a:pos x="26" y="22"/>
                </a:cxn>
                <a:cxn ang="0">
                  <a:pos x="28" y="24"/>
                </a:cxn>
                <a:cxn ang="0">
                  <a:pos x="29" y="26"/>
                </a:cxn>
                <a:cxn ang="0">
                  <a:pos x="31" y="29"/>
                </a:cxn>
                <a:cxn ang="0">
                  <a:pos x="34" y="35"/>
                </a:cxn>
                <a:cxn ang="0">
                  <a:pos x="31" y="32"/>
                </a:cxn>
                <a:cxn ang="0">
                  <a:pos x="30" y="31"/>
                </a:cxn>
                <a:cxn ang="0">
                  <a:pos x="27" y="29"/>
                </a:cxn>
                <a:cxn ang="0">
                  <a:pos x="22" y="26"/>
                </a:cxn>
              </a:cxnLst>
              <a:rect l="0" t="0" r="r" b="b"/>
              <a:pathLst>
                <a:path w="37" h="40">
                  <a:moveTo>
                    <a:pt x="22" y="26"/>
                  </a:moveTo>
                  <a:lnTo>
                    <a:pt x="19" y="29"/>
                  </a:lnTo>
                  <a:lnTo>
                    <a:pt x="18" y="31"/>
                  </a:lnTo>
                  <a:lnTo>
                    <a:pt x="16" y="35"/>
                  </a:lnTo>
                  <a:lnTo>
                    <a:pt x="12" y="40"/>
                  </a:lnTo>
                  <a:lnTo>
                    <a:pt x="12" y="37"/>
                  </a:lnTo>
                  <a:lnTo>
                    <a:pt x="12" y="35"/>
                  </a:lnTo>
                  <a:lnTo>
                    <a:pt x="13" y="30"/>
                  </a:lnTo>
                  <a:lnTo>
                    <a:pt x="14" y="23"/>
                  </a:lnTo>
                  <a:lnTo>
                    <a:pt x="11" y="22"/>
                  </a:lnTo>
                  <a:lnTo>
                    <a:pt x="9" y="22"/>
                  </a:lnTo>
                  <a:lnTo>
                    <a:pt x="6" y="21"/>
                  </a:lnTo>
                  <a:lnTo>
                    <a:pt x="0" y="19"/>
                  </a:lnTo>
                  <a:lnTo>
                    <a:pt x="3" y="18"/>
                  </a:lnTo>
                  <a:lnTo>
                    <a:pt x="5" y="18"/>
                  </a:lnTo>
                  <a:lnTo>
                    <a:pt x="9" y="18"/>
                  </a:lnTo>
                  <a:lnTo>
                    <a:pt x="16" y="17"/>
                  </a:lnTo>
                  <a:lnTo>
                    <a:pt x="16" y="14"/>
                  </a:lnTo>
                  <a:lnTo>
                    <a:pt x="16" y="11"/>
                  </a:lnTo>
                  <a:lnTo>
                    <a:pt x="16" y="7"/>
                  </a:lnTo>
                  <a:lnTo>
                    <a:pt x="16" y="0"/>
                  </a:lnTo>
                  <a:lnTo>
                    <a:pt x="18" y="4"/>
                  </a:lnTo>
                  <a:lnTo>
                    <a:pt x="18" y="6"/>
                  </a:lnTo>
                  <a:lnTo>
                    <a:pt x="20" y="9"/>
                  </a:lnTo>
                  <a:lnTo>
                    <a:pt x="23" y="16"/>
                  </a:lnTo>
                  <a:lnTo>
                    <a:pt x="25" y="15"/>
                  </a:lnTo>
                  <a:lnTo>
                    <a:pt x="27" y="14"/>
                  </a:lnTo>
                  <a:lnTo>
                    <a:pt x="30" y="13"/>
                  </a:lnTo>
                  <a:lnTo>
                    <a:pt x="37" y="11"/>
                  </a:lnTo>
                  <a:lnTo>
                    <a:pt x="35" y="13"/>
                  </a:lnTo>
                  <a:lnTo>
                    <a:pt x="33" y="14"/>
                  </a:lnTo>
                  <a:lnTo>
                    <a:pt x="31" y="17"/>
                  </a:lnTo>
                  <a:lnTo>
                    <a:pt x="26" y="22"/>
                  </a:lnTo>
                  <a:lnTo>
                    <a:pt x="28" y="24"/>
                  </a:lnTo>
                  <a:lnTo>
                    <a:pt x="29" y="26"/>
                  </a:lnTo>
                  <a:lnTo>
                    <a:pt x="31" y="29"/>
                  </a:lnTo>
                  <a:lnTo>
                    <a:pt x="34" y="35"/>
                  </a:lnTo>
                  <a:lnTo>
                    <a:pt x="31" y="32"/>
                  </a:lnTo>
                  <a:lnTo>
                    <a:pt x="30" y="31"/>
                  </a:lnTo>
                  <a:lnTo>
                    <a:pt x="27" y="29"/>
                  </a:lnTo>
                  <a:lnTo>
                    <a:pt x="22" y="26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742" name="Freeform 718"/>
            <p:cNvSpPr>
              <a:spLocks/>
            </p:cNvSpPr>
            <p:nvPr/>
          </p:nvSpPr>
          <p:spPr bwMode="auto">
            <a:xfrm>
              <a:off x="2298" y="1650"/>
              <a:ext cx="37" cy="40"/>
            </a:xfrm>
            <a:custGeom>
              <a:avLst/>
              <a:gdLst/>
              <a:ahLst/>
              <a:cxnLst>
                <a:cxn ang="0">
                  <a:pos x="22" y="26"/>
                </a:cxn>
                <a:cxn ang="0">
                  <a:pos x="22" y="26"/>
                </a:cxn>
                <a:cxn ang="0">
                  <a:pos x="19" y="29"/>
                </a:cxn>
                <a:cxn ang="0">
                  <a:pos x="18" y="31"/>
                </a:cxn>
                <a:cxn ang="0">
                  <a:pos x="16" y="35"/>
                </a:cxn>
                <a:cxn ang="0">
                  <a:pos x="12" y="40"/>
                </a:cxn>
                <a:cxn ang="0">
                  <a:pos x="12" y="40"/>
                </a:cxn>
                <a:cxn ang="0">
                  <a:pos x="12" y="37"/>
                </a:cxn>
                <a:cxn ang="0">
                  <a:pos x="12" y="35"/>
                </a:cxn>
                <a:cxn ang="0">
                  <a:pos x="13" y="30"/>
                </a:cxn>
                <a:cxn ang="0">
                  <a:pos x="14" y="23"/>
                </a:cxn>
                <a:cxn ang="0">
                  <a:pos x="14" y="23"/>
                </a:cxn>
                <a:cxn ang="0">
                  <a:pos x="11" y="22"/>
                </a:cxn>
                <a:cxn ang="0">
                  <a:pos x="9" y="22"/>
                </a:cxn>
                <a:cxn ang="0">
                  <a:pos x="6" y="21"/>
                </a:cxn>
                <a:cxn ang="0">
                  <a:pos x="0" y="19"/>
                </a:cxn>
                <a:cxn ang="0">
                  <a:pos x="0" y="19"/>
                </a:cxn>
                <a:cxn ang="0">
                  <a:pos x="3" y="18"/>
                </a:cxn>
                <a:cxn ang="0">
                  <a:pos x="5" y="18"/>
                </a:cxn>
                <a:cxn ang="0">
                  <a:pos x="9" y="18"/>
                </a:cxn>
                <a:cxn ang="0">
                  <a:pos x="16" y="17"/>
                </a:cxn>
                <a:cxn ang="0">
                  <a:pos x="16" y="17"/>
                </a:cxn>
                <a:cxn ang="0">
                  <a:pos x="16" y="14"/>
                </a:cxn>
                <a:cxn ang="0">
                  <a:pos x="16" y="11"/>
                </a:cxn>
                <a:cxn ang="0">
                  <a:pos x="16" y="7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18" y="4"/>
                </a:cxn>
                <a:cxn ang="0">
                  <a:pos x="18" y="6"/>
                </a:cxn>
                <a:cxn ang="0">
                  <a:pos x="20" y="9"/>
                </a:cxn>
                <a:cxn ang="0">
                  <a:pos x="23" y="16"/>
                </a:cxn>
                <a:cxn ang="0">
                  <a:pos x="23" y="16"/>
                </a:cxn>
                <a:cxn ang="0">
                  <a:pos x="25" y="15"/>
                </a:cxn>
                <a:cxn ang="0">
                  <a:pos x="27" y="14"/>
                </a:cxn>
                <a:cxn ang="0">
                  <a:pos x="30" y="13"/>
                </a:cxn>
                <a:cxn ang="0">
                  <a:pos x="37" y="11"/>
                </a:cxn>
                <a:cxn ang="0">
                  <a:pos x="37" y="11"/>
                </a:cxn>
                <a:cxn ang="0">
                  <a:pos x="35" y="13"/>
                </a:cxn>
                <a:cxn ang="0">
                  <a:pos x="33" y="14"/>
                </a:cxn>
                <a:cxn ang="0">
                  <a:pos x="31" y="17"/>
                </a:cxn>
                <a:cxn ang="0">
                  <a:pos x="26" y="22"/>
                </a:cxn>
                <a:cxn ang="0">
                  <a:pos x="26" y="22"/>
                </a:cxn>
                <a:cxn ang="0">
                  <a:pos x="28" y="24"/>
                </a:cxn>
                <a:cxn ang="0">
                  <a:pos x="29" y="26"/>
                </a:cxn>
                <a:cxn ang="0">
                  <a:pos x="31" y="29"/>
                </a:cxn>
                <a:cxn ang="0">
                  <a:pos x="34" y="35"/>
                </a:cxn>
                <a:cxn ang="0">
                  <a:pos x="34" y="35"/>
                </a:cxn>
                <a:cxn ang="0">
                  <a:pos x="31" y="32"/>
                </a:cxn>
                <a:cxn ang="0">
                  <a:pos x="30" y="31"/>
                </a:cxn>
                <a:cxn ang="0">
                  <a:pos x="27" y="29"/>
                </a:cxn>
                <a:cxn ang="0">
                  <a:pos x="22" y="26"/>
                </a:cxn>
              </a:cxnLst>
              <a:rect l="0" t="0" r="r" b="b"/>
              <a:pathLst>
                <a:path w="37" h="40">
                  <a:moveTo>
                    <a:pt x="22" y="26"/>
                  </a:moveTo>
                  <a:lnTo>
                    <a:pt x="22" y="26"/>
                  </a:lnTo>
                  <a:lnTo>
                    <a:pt x="19" y="29"/>
                  </a:lnTo>
                  <a:lnTo>
                    <a:pt x="18" y="31"/>
                  </a:lnTo>
                  <a:lnTo>
                    <a:pt x="16" y="35"/>
                  </a:lnTo>
                  <a:lnTo>
                    <a:pt x="12" y="40"/>
                  </a:lnTo>
                  <a:lnTo>
                    <a:pt x="12" y="37"/>
                  </a:lnTo>
                  <a:lnTo>
                    <a:pt x="12" y="35"/>
                  </a:lnTo>
                  <a:lnTo>
                    <a:pt x="13" y="30"/>
                  </a:lnTo>
                  <a:lnTo>
                    <a:pt x="14" y="23"/>
                  </a:lnTo>
                  <a:lnTo>
                    <a:pt x="11" y="22"/>
                  </a:lnTo>
                  <a:lnTo>
                    <a:pt x="9" y="22"/>
                  </a:lnTo>
                  <a:lnTo>
                    <a:pt x="6" y="21"/>
                  </a:lnTo>
                  <a:lnTo>
                    <a:pt x="0" y="19"/>
                  </a:lnTo>
                  <a:lnTo>
                    <a:pt x="3" y="18"/>
                  </a:lnTo>
                  <a:lnTo>
                    <a:pt x="5" y="18"/>
                  </a:lnTo>
                  <a:lnTo>
                    <a:pt x="9" y="18"/>
                  </a:lnTo>
                  <a:lnTo>
                    <a:pt x="16" y="17"/>
                  </a:lnTo>
                  <a:lnTo>
                    <a:pt x="16" y="14"/>
                  </a:lnTo>
                  <a:lnTo>
                    <a:pt x="16" y="11"/>
                  </a:lnTo>
                  <a:lnTo>
                    <a:pt x="16" y="7"/>
                  </a:lnTo>
                  <a:lnTo>
                    <a:pt x="16" y="0"/>
                  </a:lnTo>
                  <a:lnTo>
                    <a:pt x="18" y="4"/>
                  </a:lnTo>
                  <a:lnTo>
                    <a:pt x="18" y="6"/>
                  </a:lnTo>
                  <a:lnTo>
                    <a:pt x="20" y="9"/>
                  </a:lnTo>
                  <a:lnTo>
                    <a:pt x="23" y="16"/>
                  </a:lnTo>
                  <a:lnTo>
                    <a:pt x="25" y="15"/>
                  </a:lnTo>
                  <a:lnTo>
                    <a:pt x="27" y="14"/>
                  </a:lnTo>
                  <a:lnTo>
                    <a:pt x="30" y="13"/>
                  </a:lnTo>
                  <a:lnTo>
                    <a:pt x="37" y="11"/>
                  </a:lnTo>
                  <a:lnTo>
                    <a:pt x="35" y="13"/>
                  </a:lnTo>
                  <a:lnTo>
                    <a:pt x="33" y="14"/>
                  </a:lnTo>
                  <a:lnTo>
                    <a:pt x="31" y="17"/>
                  </a:lnTo>
                  <a:lnTo>
                    <a:pt x="26" y="22"/>
                  </a:lnTo>
                  <a:lnTo>
                    <a:pt x="28" y="24"/>
                  </a:lnTo>
                  <a:lnTo>
                    <a:pt x="29" y="26"/>
                  </a:lnTo>
                  <a:lnTo>
                    <a:pt x="31" y="29"/>
                  </a:lnTo>
                  <a:lnTo>
                    <a:pt x="34" y="35"/>
                  </a:lnTo>
                  <a:lnTo>
                    <a:pt x="31" y="32"/>
                  </a:lnTo>
                  <a:lnTo>
                    <a:pt x="30" y="31"/>
                  </a:lnTo>
                  <a:lnTo>
                    <a:pt x="27" y="29"/>
                  </a:lnTo>
                  <a:lnTo>
                    <a:pt x="22" y="26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743" name="Freeform 719"/>
            <p:cNvSpPr>
              <a:spLocks/>
            </p:cNvSpPr>
            <p:nvPr/>
          </p:nvSpPr>
          <p:spPr bwMode="auto">
            <a:xfrm>
              <a:off x="2333" y="1641"/>
              <a:ext cx="40" cy="39"/>
            </a:xfrm>
            <a:custGeom>
              <a:avLst/>
              <a:gdLst/>
              <a:ahLst/>
              <a:cxnLst>
                <a:cxn ang="0">
                  <a:pos x="23" y="26"/>
                </a:cxn>
                <a:cxn ang="0">
                  <a:pos x="21" y="29"/>
                </a:cxn>
                <a:cxn ang="0">
                  <a:pos x="20" y="31"/>
                </a:cxn>
                <a:cxn ang="0">
                  <a:pos x="18" y="33"/>
                </a:cxn>
                <a:cxn ang="0">
                  <a:pos x="14" y="39"/>
                </a:cxn>
                <a:cxn ang="0">
                  <a:pos x="14" y="36"/>
                </a:cxn>
                <a:cxn ang="0">
                  <a:pos x="15" y="34"/>
                </a:cxn>
                <a:cxn ang="0">
                  <a:pos x="15" y="30"/>
                </a:cxn>
                <a:cxn ang="0">
                  <a:pos x="17" y="23"/>
                </a:cxn>
                <a:cxn ang="0">
                  <a:pos x="14" y="22"/>
                </a:cxn>
                <a:cxn ang="0">
                  <a:pos x="12" y="22"/>
                </a:cxn>
                <a:cxn ang="0">
                  <a:pos x="8" y="21"/>
                </a:cxn>
                <a:cxn ang="0">
                  <a:pos x="0" y="19"/>
                </a:cxn>
                <a:cxn ang="0">
                  <a:pos x="5" y="19"/>
                </a:cxn>
                <a:cxn ang="0">
                  <a:pos x="8" y="19"/>
                </a:cxn>
                <a:cxn ang="0">
                  <a:pos x="11" y="18"/>
                </a:cxn>
                <a:cxn ang="0">
                  <a:pos x="17" y="17"/>
                </a:cxn>
                <a:cxn ang="0">
                  <a:pos x="17" y="14"/>
                </a:cxn>
                <a:cxn ang="0">
                  <a:pos x="17" y="11"/>
                </a:cxn>
                <a:cxn ang="0">
                  <a:pos x="17" y="7"/>
                </a:cxn>
                <a:cxn ang="0">
                  <a:pos x="17" y="0"/>
                </a:cxn>
                <a:cxn ang="0">
                  <a:pos x="19" y="3"/>
                </a:cxn>
                <a:cxn ang="0">
                  <a:pos x="19" y="5"/>
                </a:cxn>
                <a:cxn ang="0">
                  <a:pos x="21" y="9"/>
                </a:cxn>
                <a:cxn ang="0">
                  <a:pos x="24" y="16"/>
                </a:cxn>
                <a:cxn ang="0">
                  <a:pos x="27" y="14"/>
                </a:cxn>
                <a:cxn ang="0">
                  <a:pos x="29" y="13"/>
                </a:cxn>
                <a:cxn ang="0">
                  <a:pos x="33" y="12"/>
                </a:cxn>
                <a:cxn ang="0">
                  <a:pos x="40" y="9"/>
                </a:cxn>
                <a:cxn ang="0">
                  <a:pos x="37" y="12"/>
                </a:cxn>
                <a:cxn ang="0">
                  <a:pos x="35" y="14"/>
                </a:cxn>
                <a:cxn ang="0">
                  <a:pos x="33" y="16"/>
                </a:cxn>
                <a:cxn ang="0">
                  <a:pos x="27" y="20"/>
                </a:cxn>
                <a:cxn ang="0">
                  <a:pos x="29" y="23"/>
                </a:cxn>
                <a:cxn ang="0">
                  <a:pos x="31" y="25"/>
                </a:cxn>
                <a:cxn ang="0">
                  <a:pos x="33" y="28"/>
                </a:cxn>
                <a:cxn ang="0">
                  <a:pos x="37" y="34"/>
                </a:cxn>
                <a:cxn ang="0">
                  <a:pos x="34" y="32"/>
                </a:cxn>
                <a:cxn ang="0">
                  <a:pos x="32" y="31"/>
                </a:cxn>
                <a:cxn ang="0">
                  <a:pos x="29" y="29"/>
                </a:cxn>
                <a:cxn ang="0">
                  <a:pos x="23" y="26"/>
                </a:cxn>
              </a:cxnLst>
              <a:rect l="0" t="0" r="r" b="b"/>
              <a:pathLst>
                <a:path w="40" h="39">
                  <a:moveTo>
                    <a:pt x="23" y="26"/>
                  </a:moveTo>
                  <a:lnTo>
                    <a:pt x="21" y="29"/>
                  </a:lnTo>
                  <a:lnTo>
                    <a:pt x="20" y="31"/>
                  </a:lnTo>
                  <a:lnTo>
                    <a:pt x="18" y="33"/>
                  </a:lnTo>
                  <a:lnTo>
                    <a:pt x="14" y="39"/>
                  </a:lnTo>
                  <a:lnTo>
                    <a:pt x="14" y="36"/>
                  </a:lnTo>
                  <a:lnTo>
                    <a:pt x="15" y="34"/>
                  </a:lnTo>
                  <a:lnTo>
                    <a:pt x="15" y="30"/>
                  </a:lnTo>
                  <a:lnTo>
                    <a:pt x="17" y="23"/>
                  </a:lnTo>
                  <a:lnTo>
                    <a:pt x="14" y="22"/>
                  </a:lnTo>
                  <a:lnTo>
                    <a:pt x="12" y="22"/>
                  </a:lnTo>
                  <a:lnTo>
                    <a:pt x="8" y="21"/>
                  </a:lnTo>
                  <a:lnTo>
                    <a:pt x="0" y="19"/>
                  </a:lnTo>
                  <a:lnTo>
                    <a:pt x="5" y="19"/>
                  </a:lnTo>
                  <a:lnTo>
                    <a:pt x="8" y="19"/>
                  </a:lnTo>
                  <a:lnTo>
                    <a:pt x="11" y="18"/>
                  </a:lnTo>
                  <a:lnTo>
                    <a:pt x="17" y="17"/>
                  </a:lnTo>
                  <a:lnTo>
                    <a:pt x="17" y="14"/>
                  </a:lnTo>
                  <a:lnTo>
                    <a:pt x="17" y="11"/>
                  </a:lnTo>
                  <a:lnTo>
                    <a:pt x="17" y="7"/>
                  </a:lnTo>
                  <a:lnTo>
                    <a:pt x="17" y="0"/>
                  </a:lnTo>
                  <a:lnTo>
                    <a:pt x="19" y="3"/>
                  </a:lnTo>
                  <a:lnTo>
                    <a:pt x="19" y="5"/>
                  </a:lnTo>
                  <a:lnTo>
                    <a:pt x="21" y="9"/>
                  </a:lnTo>
                  <a:lnTo>
                    <a:pt x="24" y="16"/>
                  </a:lnTo>
                  <a:lnTo>
                    <a:pt x="27" y="14"/>
                  </a:lnTo>
                  <a:lnTo>
                    <a:pt x="29" y="13"/>
                  </a:lnTo>
                  <a:lnTo>
                    <a:pt x="33" y="12"/>
                  </a:lnTo>
                  <a:lnTo>
                    <a:pt x="40" y="9"/>
                  </a:lnTo>
                  <a:lnTo>
                    <a:pt x="37" y="12"/>
                  </a:lnTo>
                  <a:lnTo>
                    <a:pt x="35" y="14"/>
                  </a:lnTo>
                  <a:lnTo>
                    <a:pt x="33" y="16"/>
                  </a:lnTo>
                  <a:lnTo>
                    <a:pt x="27" y="20"/>
                  </a:lnTo>
                  <a:lnTo>
                    <a:pt x="29" y="23"/>
                  </a:lnTo>
                  <a:lnTo>
                    <a:pt x="31" y="25"/>
                  </a:lnTo>
                  <a:lnTo>
                    <a:pt x="33" y="28"/>
                  </a:lnTo>
                  <a:lnTo>
                    <a:pt x="37" y="34"/>
                  </a:lnTo>
                  <a:lnTo>
                    <a:pt x="34" y="32"/>
                  </a:lnTo>
                  <a:lnTo>
                    <a:pt x="32" y="31"/>
                  </a:lnTo>
                  <a:lnTo>
                    <a:pt x="29" y="29"/>
                  </a:lnTo>
                  <a:lnTo>
                    <a:pt x="23" y="26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744" name="Freeform 720"/>
            <p:cNvSpPr>
              <a:spLocks/>
            </p:cNvSpPr>
            <p:nvPr/>
          </p:nvSpPr>
          <p:spPr bwMode="auto">
            <a:xfrm>
              <a:off x="2333" y="1641"/>
              <a:ext cx="40" cy="39"/>
            </a:xfrm>
            <a:custGeom>
              <a:avLst/>
              <a:gdLst/>
              <a:ahLst/>
              <a:cxnLst>
                <a:cxn ang="0">
                  <a:pos x="23" y="26"/>
                </a:cxn>
                <a:cxn ang="0">
                  <a:pos x="23" y="26"/>
                </a:cxn>
                <a:cxn ang="0">
                  <a:pos x="21" y="29"/>
                </a:cxn>
                <a:cxn ang="0">
                  <a:pos x="20" y="31"/>
                </a:cxn>
                <a:cxn ang="0">
                  <a:pos x="18" y="33"/>
                </a:cxn>
                <a:cxn ang="0">
                  <a:pos x="14" y="39"/>
                </a:cxn>
                <a:cxn ang="0">
                  <a:pos x="14" y="39"/>
                </a:cxn>
                <a:cxn ang="0">
                  <a:pos x="14" y="36"/>
                </a:cxn>
                <a:cxn ang="0">
                  <a:pos x="15" y="34"/>
                </a:cxn>
                <a:cxn ang="0">
                  <a:pos x="15" y="30"/>
                </a:cxn>
                <a:cxn ang="0">
                  <a:pos x="17" y="23"/>
                </a:cxn>
                <a:cxn ang="0">
                  <a:pos x="17" y="23"/>
                </a:cxn>
                <a:cxn ang="0">
                  <a:pos x="14" y="22"/>
                </a:cxn>
                <a:cxn ang="0">
                  <a:pos x="12" y="22"/>
                </a:cxn>
                <a:cxn ang="0">
                  <a:pos x="8" y="21"/>
                </a:cxn>
                <a:cxn ang="0">
                  <a:pos x="0" y="19"/>
                </a:cxn>
                <a:cxn ang="0">
                  <a:pos x="0" y="19"/>
                </a:cxn>
                <a:cxn ang="0">
                  <a:pos x="5" y="19"/>
                </a:cxn>
                <a:cxn ang="0">
                  <a:pos x="8" y="19"/>
                </a:cxn>
                <a:cxn ang="0">
                  <a:pos x="11" y="18"/>
                </a:cxn>
                <a:cxn ang="0">
                  <a:pos x="17" y="17"/>
                </a:cxn>
                <a:cxn ang="0">
                  <a:pos x="17" y="17"/>
                </a:cxn>
                <a:cxn ang="0">
                  <a:pos x="17" y="14"/>
                </a:cxn>
                <a:cxn ang="0">
                  <a:pos x="17" y="11"/>
                </a:cxn>
                <a:cxn ang="0">
                  <a:pos x="17" y="7"/>
                </a:cxn>
                <a:cxn ang="0">
                  <a:pos x="17" y="0"/>
                </a:cxn>
                <a:cxn ang="0">
                  <a:pos x="17" y="0"/>
                </a:cxn>
                <a:cxn ang="0">
                  <a:pos x="19" y="3"/>
                </a:cxn>
                <a:cxn ang="0">
                  <a:pos x="19" y="5"/>
                </a:cxn>
                <a:cxn ang="0">
                  <a:pos x="21" y="9"/>
                </a:cxn>
                <a:cxn ang="0">
                  <a:pos x="24" y="16"/>
                </a:cxn>
                <a:cxn ang="0">
                  <a:pos x="24" y="16"/>
                </a:cxn>
                <a:cxn ang="0">
                  <a:pos x="27" y="14"/>
                </a:cxn>
                <a:cxn ang="0">
                  <a:pos x="29" y="13"/>
                </a:cxn>
                <a:cxn ang="0">
                  <a:pos x="33" y="12"/>
                </a:cxn>
                <a:cxn ang="0">
                  <a:pos x="40" y="9"/>
                </a:cxn>
                <a:cxn ang="0">
                  <a:pos x="40" y="9"/>
                </a:cxn>
                <a:cxn ang="0">
                  <a:pos x="37" y="12"/>
                </a:cxn>
                <a:cxn ang="0">
                  <a:pos x="35" y="14"/>
                </a:cxn>
                <a:cxn ang="0">
                  <a:pos x="33" y="16"/>
                </a:cxn>
                <a:cxn ang="0">
                  <a:pos x="27" y="20"/>
                </a:cxn>
                <a:cxn ang="0">
                  <a:pos x="27" y="20"/>
                </a:cxn>
                <a:cxn ang="0">
                  <a:pos x="29" y="23"/>
                </a:cxn>
                <a:cxn ang="0">
                  <a:pos x="31" y="25"/>
                </a:cxn>
                <a:cxn ang="0">
                  <a:pos x="33" y="28"/>
                </a:cxn>
                <a:cxn ang="0">
                  <a:pos x="37" y="34"/>
                </a:cxn>
                <a:cxn ang="0">
                  <a:pos x="37" y="34"/>
                </a:cxn>
                <a:cxn ang="0">
                  <a:pos x="34" y="32"/>
                </a:cxn>
                <a:cxn ang="0">
                  <a:pos x="32" y="31"/>
                </a:cxn>
                <a:cxn ang="0">
                  <a:pos x="29" y="29"/>
                </a:cxn>
                <a:cxn ang="0">
                  <a:pos x="23" y="26"/>
                </a:cxn>
              </a:cxnLst>
              <a:rect l="0" t="0" r="r" b="b"/>
              <a:pathLst>
                <a:path w="40" h="39">
                  <a:moveTo>
                    <a:pt x="23" y="26"/>
                  </a:moveTo>
                  <a:lnTo>
                    <a:pt x="23" y="26"/>
                  </a:lnTo>
                  <a:lnTo>
                    <a:pt x="21" y="29"/>
                  </a:lnTo>
                  <a:lnTo>
                    <a:pt x="20" y="31"/>
                  </a:lnTo>
                  <a:lnTo>
                    <a:pt x="18" y="33"/>
                  </a:lnTo>
                  <a:lnTo>
                    <a:pt x="14" y="39"/>
                  </a:lnTo>
                  <a:lnTo>
                    <a:pt x="14" y="36"/>
                  </a:lnTo>
                  <a:lnTo>
                    <a:pt x="15" y="34"/>
                  </a:lnTo>
                  <a:lnTo>
                    <a:pt x="15" y="30"/>
                  </a:lnTo>
                  <a:lnTo>
                    <a:pt x="17" y="23"/>
                  </a:lnTo>
                  <a:lnTo>
                    <a:pt x="14" y="22"/>
                  </a:lnTo>
                  <a:lnTo>
                    <a:pt x="12" y="22"/>
                  </a:lnTo>
                  <a:lnTo>
                    <a:pt x="8" y="21"/>
                  </a:lnTo>
                  <a:lnTo>
                    <a:pt x="0" y="19"/>
                  </a:lnTo>
                  <a:lnTo>
                    <a:pt x="5" y="19"/>
                  </a:lnTo>
                  <a:lnTo>
                    <a:pt x="8" y="19"/>
                  </a:lnTo>
                  <a:lnTo>
                    <a:pt x="11" y="18"/>
                  </a:lnTo>
                  <a:lnTo>
                    <a:pt x="17" y="17"/>
                  </a:lnTo>
                  <a:lnTo>
                    <a:pt x="17" y="14"/>
                  </a:lnTo>
                  <a:lnTo>
                    <a:pt x="17" y="11"/>
                  </a:lnTo>
                  <a:lnTo>
                    <a:pt x="17" y="7"/>
                  </a:lnTo>
                  <a:lnTo>
                    <a:pt x="17" y="0"/>
                  </a:lnTo>
                  <a:lnTo>
                    <a:pt x="19" y="3"/>
                  </a:lnTo>
                  <a:lnTo>
                    <a:pt x="19" y="5"/>
                  </a:lnTo>
                  <a:lnTo>
                    <a:pt x="21" y="9"/>
                  </a:lnTo>
                  <a:lnTo>
                    <a:pt x="24" y="16"/>
                  </a:lnTo>
                  <a:lnTo>
                    <a:pt x="27" y="14"/>
                  </a:lnTo>
                  <a:lnTo>
                    <a:pt x="29" y="13"/>
                  </a:lnTo>
                  <a:lnTo>
                    <a:pt x="33" y="12"/>
                  </a:lnTo>
                  <a:lnTo>
                    <a:pt x="40" y="9"/>
                  </a:lnTo>
                  <a:lnTo>
                    <a:pt x="37" y="12"/>
                  </a:lnTo>
                  <a:lnTo>
                    <a:pt x="35" y="14"/>
                  </a:lnTo>
                  <a:lnTo>
                    <a:pt x="33" y="16"/>
                  </a:lnTo>
                  <a:lnTo>
                    <a:pt x="27" y="20"/>
                  </a:lnTo>
                  <a:lnTo>
                    <a:pt x="29" y="23"/>
                  </a:lnTo>
                  <a:lnTo>
                    <a:pt x="31" y="25"/>
                  </a:lnTo>
                  <a:lnTo>
                    <a:pt x="33" y="28"/>
                  </a:lnTo>
                  <a:lnTo>
                    <a:pt x="37" y="34"/>
                  </a:lnTo>
                  <a:lnTo>
                    <a:pt x="34" y="32"/>
                  </a:lnTo>
                  <a:lnTo>
                    <a:pt x="32" y="31"/>
                  </a:lnTo>
                  <a:lnTo>
                    <a:pt x="29" y="29"/>
                  </a:lnTo>
                  <a:lnTo>
                    <a:pt x="23" y="26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745" name="Freeform 721"/>
            <p:cNvSpPr>
              <a:spLocks/>
            </p:cNvSpPr>
            <p:nvPr/>
          </p:nvSpPr>
          <p:spPr bwMode="auto">
            <a:xfrm>
              <a:off x="2368" y="1625"/>
              <a:ext cx="38" cy="39"/>
            </a:xfrm>
            <a:custGeom>
              <a:avLst/>
              <a:gdLst/>
              <a:ahLst/>
              <a:cxnLst>
                <a:cxn ang="0">
                  <a:pos x="22" y="27"/>
                </a:cxn>
                <a:cxn ang="0">
                  <a:pos x="20" y="30"/>
                </a:cxn>
                <a:cxn ang="0">
                  <a:pos x="19" y="31"/>
                </a:cxn>
                <a:cxn ang="0">
                  <a:pos x="16" y="34"/>
                </a:cxn>
                <a:cxn ang="0">
                  <a:pos x="12" y="39"/>
                </a:cxn>
                <a:cxn ang="0">
                  <a:pos x="13" y="37"/>
                </a:cxn>
                <a:cxn ang="0">
                  <a:pos x="13" y="34"/>
                </a:cxn>
                <a:cxn ang="0">
                  <a:pos x="14" y="31"/>
                </a:cxn>
                <a:cxn ang="0">
                  <a:pos x="15" y="24"/>
                </a:cxn>
                <a:cxn ang="0">
                  <a:pos x="12" y="23"/>
                </a:cxn>
                <a:cxn ang="0">
                  <a:pos x="10" y="23"/>
                </a:cxn>
                <a:cxn ang="0">
                  <a:pos x="7" y="22"/>
                </a:cxn>
                <a:cxn ang="0">
                  <a:pos x="0" y="19"/>
                </a:cxn>
                <a:cxn ang="0">
                  <a:pos x="3" y="19"/>
                </a:cxn>
                <a:cxn ang="0">
                  <a:pos x="6" y="19"/>
                </a:cxn>
                <a:cxn ang="0">
                  <a:pos x="9" y="19"/>
                </a:cxn>
                <a:cxn ang="0">
                  <a:pos x="15" y="18"/>
                </a:cxn>
                <a:cxn ang="0">
                  <a:pos x="15" y="15"/>
                </a:cxn>
                <a:cxn ang="0">
                  <a:pos x="15" y="11"/>
                </a:cxn>
                <a:cxn ang="0">
                  <a:pos x="15" y="8"/>
                </a:cxn>
                <a:cxn ang="0">
                  <a:pos x="15" y="0"/>
                </a:cxn>
                <a:cxn ang="0">
                  <a:pos x="17" y="3"/>
                </a:cxn>
                <a:cxn ang="0">
                  <a:pos x="19" y="6"/>
                </a:cxn>
                <a:cxn ang="0">
                  <a:pos x="21" y="9"/>
                </a:cxn>
                <a:cxn ang="0">
                  <a:pos x="24" y="16"/>
                </a:cxn>
                <a:cxn ang="0">
                  <a:pos x="27" y="15"/>
                </a:cxn>
                <a:cxn ang="0">
                  <a:pos x="29" y="13"/>
                </a:cxn>
                <a:cxn ang="0">
                  <a:pos x="32" y="12"/>
                </a:cxn>
                <a:cxn ang="0">
                  <a:pos x="38" y="9"/>
                </a:cxn>
                <a:cxn ang="0">
                  <a:pos x="36" y="12"/>
                </a:cxn>
                <a:cxn ang="0">
                  <a:pos x="35" y="13"/>
                </a:cxn>
                <a:cxn ang="0">
                  <a:pos x="32" y="17"/>
                </a:cxn>
                <a:cxn ang="0">
                  <a:pos x="27" y="21"/>
                </a:cxn>
                <a:cxn ang="0">
                  <a:pos x="29" y="23"/>
                </a:cxn>
                <a:cxn ang="0">
                  <a:pos x="30" y="25"/>
                </a:cxn>
                <a:cxn ang="0">
                  <a:pos x="32" y="29"/>
                </a:cxn>
                <a:cxn ang="0">
                  <a:pos x="36" y="35"/>
                </a:cxn>
                <a:cxn ang="0">
                  <a:pos x="34" y="33"/>
                </a:cxn>
                <a:cxn ang="0">
                  <a:pos x="32" y="32"/>
                </a:cxn>
                <a:cxn ang="0">
                  <a:pos x="28" y="30"/>
                </a:cxn>
                <a:cxn ang="0">
                  <a:pos x="22" y="27"/>
                </a:cxn>
              </a:cxnLst>
              <a:rect l="0" t="0" r="r" b="b"/>
              <a:pathLst>
                <a:path w="38" h="39">
                  <a:moveTo>
                    <a:pt x="22" y="27"/>
                  </a:moveTo>
                  <a:lnTo>
                    <a:pt x="20" y="30"/>
                  </a:lnTo>
                  <a:lnTo>
                    <a:pt x="19" y="31"/>
                  </a:lnTo>
                  <a:lnTo>
                    <a:pt x="16" y="34"/>
                  </a:lnTo>
                  <a:lnTo>
                    <a:pt x="12" y="39"/>
                  </a:lnTo>
                  <a:lnTo>
                    <a:pt x="13" y="37"/>
                  </a:lnTo>
                  <a:lnTo>
                    <a:pt x="13" y="34"/>
                  </a:lnTo>
                  <a:lnTo>
                    <a:pt x="14" y="31"/>
                  </a:lnTo>
                  <a:lnTo>
                    <a:pt x="15" y="24"/>
                  </a:lnTo>
                  <a:lnTo>
                    <a:pt x="12" y="23"/>
                  </a:lnTo>
                  <a:lnTo>
                    <a:pt x="10" y="23"/>
                  </a:lnTo>
                  <a:lnTo>
                    <a:pt x="7" y="22"/>
                  </a:lnTo>
                  <a:lnTo>
                    <a:pt x="0" y="19"/>
                  </a:lnTo>
                  <a:lnTo>
                    <a:pt x="3" y="19"/>
                  </a:lnTo>
                  <a:lnTo>
                    <a:pt x="6" y="19"/>
                  </a:lnTo>
                  <a:lnTo>
                    <a:pt x="9" y="19"/>
                  </a:lnTo>
                  <a:lnTo>
                    <a:pt x="15" y="18"/>
                  </a:lnTo>
                  <a:lnTo>
                    <a:pt x="15" y="15"/>
                  </a:lnTo>
                  <a:lnTo>
                    <a:pt x="15" y="11"/>
                  </a:lnTo>
                  <a:lnTo>
                    <a:pt x="15" y="8"/>
                  </a:lnTo>
                  <a:lnTo>
                    <a:pt x="15" y="0"/>
                  </a:lnTo>
                  <a:lnTo>
                    <a:pt x="17" y="3"/>
                  </a:lnTo>
                  <a:lnTo>
                    <a:pt x="19" y="6"/>
                  </a:lnTo>
                  <a:lnTo>
                    <a:pt x="21" y="9"/>
                  </a:lnTo>
                  <a:lnTo>
                    <a:pt x="24" y="16"/>
                  </a:lnTo>
                  <a:lnTo>
                    <a:pt x="27" y="15"/>
                  </a:lnTo>
                  <a:lnTo>
                    <a:pt x="29" y="13"/>
                  </a:lnTo>
                  <a:lnTo>
                    <a:pt x="32" y="12"/>
                  </a:lnTo>
                  <a:lnTo>
                    <a:pt x="38" y="9"/>
                  </a:lnTo>
                  <a:lnTo>
                    <a:pt x="36" y="12"/>
                  </a:lnTo>
                  <a:lnTo>
                    <a:pt x="35" y="13"/>
                  </a:lnTo>
                  <a:lnTo>
                    <a:pt x="32" y="17"/>
                  </a:lnTo>
                  <a:lnTo>
                    <a:pt x="27" y="21"/>
                  </a:lnTo>
                  <a:lnTo>
                    <a:pt x="29" y="23"/>
                  </a:lnTo>
                  <a:lnTo>
                    <a:pt x="30" y="25"/>
                  </a:lnTo>
                  <a:lnTo>
                    <a:pt x="32" y="29"/>
                  </a:lnTo>
                  <a:lnTo>
                    <a:pt x="36" y="35"/>
                  </a:lnTo>
                  <a:lnTo>
                    <a:pt x="34" y="33"/>
                  </a:lnTo>
                  <a:lnTo>
                    <a:pt x="32" y="32"/>
                  </a:lnTo>
                  <a:lnTo>
                    <a:pt x="28" y="30"/>
                  </a:lnTo>
                  <a:lnTo>
                    <a:pt x="22" y="27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746" name="Freeform 722"/>
            <p:cNvSpPr>
              <a:spLocks/>
            </p:cNvSpPr>
            <p:nvPr/>
          </p:nvSpPr>
          <p:spPr bwMode="auto">
            <a:xfrm>
              <a:off x="2368" y="1625"/>
              <a:ext cx="38" cy="39"/>
            </a:xfrm>
            <a:custGeom>
              <a:avLst/>
              <a:gdLst/>
              <a:ahLst/>
              <a:cxnLst>
                <a:cxn ang="0">
                  <a:pos x="22" y="27"/>
                </a:cxn>
                <a:cxn ang="0">
                  <a:pos x="22" y="27"/>
                </a:cxn>
                <a:cxn ang="0">
                  <a:pos x="20" y="30"/>
                </a:cxn>
                <a:cxn ang="0">
                  <a:pos x="19" y="31"/>
                </a:cxn>
                <a:cxn ang="0">
                  <a:pos x="16" y="34"/>
                </a:cxn>
                <a:cxn ang="0">
                  <a:pos x="12" y="39"/>
                </a:cxn>
                <a:cxn ang="0">
                  <a:pos x="12" y="39"/>
                </a:cxn>
                <a:cxn ang="0">
                  <a:pos x="13" y="37"/>
                </a:cxn>
                <a:cxn ang="0">
                  <a:pos x="13" y="34"/>
                </a:cxn>
                <a:cxn ang="0">
                  <a:pos x="14" y="31"/>
                </a:cxn>
                <a:cxn ang="0">
                  <a:pos x="15" y="24"/>
                </a:cxn>
                <a:cxn ang="0">
                  <a:pos x="15" y="24"/>
                </a:cxn>
                <a:cxn ang="0">
                  <a:pos x="12" y="23"/>
                </a:cxn>
                <a:cxn ang="0">
                  <a:pos x="10" y="23"/>
                </a:cxn>
                <a:cxn ang="0">
                  <a:pos x="7" y="22"/>
                </a:cxn>
                <a:cxn ang="0">
                  <a:pos x="0" y="19"/>
                </a:cxn>
                <a:cxn ang="0">
                  <a:pos x="0" y="19"/>
                </a:cxn>
                <a:cxn ang="0">
                  <a:pos x="3" y="19"/>
                </a:cxn>
                <a:cxn ang="0">
                  <a:pos x="6" y="19"/>
                </a:cxn>
                <a:cxn ang="0">
                  <a:pos x="9" y="19"/>
                </a:cxn>
                <a:cxn ang="0">
                  <a:pos x="15" y="18"/>
                </a:cxn>
                <a:cxn ang="0">
                  <a:pos x="15" y="18"/>
                </a:cxn>
                <a:cxn ang="0">
                  <a:pos x="15" y="15"/>
                </a:cxn>
                <a:cxn ang="0">
                  <a:pos x="15" y="11"/>
                </a:cxn>
                <a:cxn ang="0">
                  <a:pos x="15" y="8"/>
                </a:cxn>
                <a:cxn ang="0">
                  <a:pos x="15" y="0"/>
                </a:cxn>
                <a:cxn ang="0">
                  <a:pos x="15" y="0"/>
                </a:cxn>
                <a:cxn ang="0">
                  <a:pos x="17" y="3"/>
                </a:cxn>
                <a:cxn ang="0">
                  <a:pos x="19" y="6"/>
                </a:cxn>
                <a:cxn ang="0">
                  <a:pos x="21" y="9"/>
                </a:cxn>
                <a:cxn ang="0">
                  <a:pos x="24" y="16"/>
                </a:cxn>
                <a:cxn ang="0">
                  <a:pos x="24" y="16"/>
                </a:cxn>
                <a:cxn ang="0">
                  <a:pos x="27" y="15"/>
                </a:cxn>
                <a:cxn ang="0">
                  <a:pos x="29" y="13"/>
                </a:cxn>
                <a:cxn ang="0">
                  <a:pos x="32" y="12"/>
                </a:cxn>
                <a:cxn ang="0">
                  <a:pos x="38" y="9"/>
                </a:cxn>
                <a:cxn ang="0">
                  <a:pos x="38" y="9"/>
                </a:cxn>
                <a:cxn ang="0">
                  <a:pos x="36" y="12"/>
                </a:cxn>
                <a:cxn ang="0">
                  <a:pos x="35" y="13"/>
                </a:cxn>
                <a:cxn ang="0">
                  <a:pos x="32" y="17"/>
                </a:cxn>
                <a:cxn ang="0">
                  <a:pos x="27" y="21"/>
                </a:cxn>
                <a:cxn ang="0">
                  <a:pos x="27" y="21"/>
                </a:cxn>
                <a:cxn ang="0">
                  <a:pos x="29" y="23"/>
                </a:cxn>
                <a:cxn ang="0">
                  <a:pos x="30" y="25"/>
                </a:cxn>
                <a:cxn ang="0">
                  <a:pos x="32" y="29"/>
                </a:cxn>
                <a:cxn ang="0">
                  <a:pos x="36" y="35"/>
                </a:cxn>
                <a:cxn ang="0">
                  <a:pos x="36" y="35"/>
                </a:cxn>
                <a:cxn ang="0">
                  <a:pos x="34" y="33"/>
                </a:cxn>
                <a:cxn ang="0">
                  <a:pos x="32" y="32"/>
                </a:cxn>
                <a:cxn ang="0">
                  <a:pos x="28" y="30"/>
                </a:cxn>
                <a:cxn ang="0">
                  <a:pos x="22" y="27"/>
                </a:cxn>
              </a:cxnLst>
              <a:rect l="0" t="0" r="r" b="b"/>
              <a:pathLst>
                <a:path w="38" h="39">
                  <a:moveTo>
                    <a:pt x="22" y="27"/>
                  </a:moveTo>
                  <a:lnTo>
                    <a:pt x="22" y="27"/>
                  </a:lnTo>
                  <a:lnTo>
                    <a:pt x="20" y="30"/>
                  </a:lnTo>
                  <a:lnTo>
                    <a:pt x="19" y="31"/>
                  </a:lnTo>
                  <a:lnTo>
                    <a:pt x="16" y="34"/>
                  </a:lnTo>
                  <a:lnTo>
                    <a:pt x="12" y="39"/>
                  </a:lnTo>
                  <a:lnTo>
                    <a:pt x="13" y="37"/>
                  </a:lnTo>
                  <a:lnTo>
                    <a:pt x="13" y="34"/>
                  </a:lnTo>
                  <a:lnTo>
                    <a:pt x="14" y="31"/>
                  </a:lnTo>
                  <a:lnTo>
                    <a:pt x="15" y="24"/>
                  </a:lnTo>
                  <a:lnTo>
                    <a:pt x="12" y="23"/>
                  </a:lnTo>
                  <a:lnTo>
                    <a:pt x="10" y="23"/>
                  </a:lnTo>
                  <a:lnTo>
                    <a:pt x="7" y="22"/>
                  </a:lnTo>
                  <a:lnTo>
                    <a:pt x="0" y="19"/>
                  </a:lnTo>
                  <a:lnTo>
                    <a:pt x="3" y="19"/>
                  </a:lnTo>
                  <a:lnTo>
                    <a:pt x="6" y="19"/>
                  </a:lnTo>
                  <a:lnTo>
                    <a:pt x="9" y="19"/>
                  </a:lnTo>
                  <a:lnTo>
                    <a:pt x="15" y="18"/>
                  </a:lnTo>
                  <a:lnTo>
                    <a:pt x="15" y="15"/>
                  </a:lnTo>
                  <a:lnTo>
                    <a:pt x="15" y="11"/>
                  </a:lnTo>
                  <a:lnTo>
                    <a:pt x="15" y="8"/>
                  </a:lnTo>
                  <a:lnTo>
                    <a:pt x="15" y="0"/>
                  </a:lnTo>
                  <a:lnTo>
                    <a:pt x="17" y="3"/>
                  </a:lnTo>
                  <a:lnTo>
                    <a:pt x="19" y="6"/>
                  </a:lnTo>
                  <a:lnTo>
                    <a:pt x="21" y="9"/>
                  </a:lnTo>
                  <a:lnTo>
                    <a:pt x="24" y="16"/>
                  </a:lnTo>
                  <a:lnTo>
                    <a:pt x="27" y="15"/>
                  </a:lnTo>
                  <a:lnTo>
                    <a:pt x="29" y="13"/>
                  </a:lnTo>
                  <a:lnTo>
                    <a:pt x="32" y="12"/>
                  </a:lnTo>
                  <a:lnTo>
                    <a:pt x="38" y="9"/>
                  </a:lnTo>
                  <a:lnTo>
                    <a:pt x="36" y="12"/>
                  </a:lnTo>
                  <a:lnTo>
                    <a:pt x="35" y="13"/>
                  </a:lnTo>
                  <a:lnTo>
                    <a:pt x="32" y="17"/>
                  </a:lnTo>
                  <a:lnTo>
                    <a:pt x="27" y="21"/>
                  </a:lnTo>
                  <a:lnTo>
                    <a:pt x="29" y="23"/>
                  </a:lnTo>
                  <a:lnTo>
                    <a:pt x="30" y="25"/>
                  </a:lnTo>
                  <a:lnTo>
                    <a:pt x="32" y="29"/>
                  </a:lnTo>
                  <a:lnTo>
                    <a:pt x="36" y="35"/>
                  </a:lnTo>
                  <a:lnTo>
                    <a:pt x="34" y="33"/>
                  </a:lnTo>
                  <a:lnTo>
                    <a:pt x="32" y="32"/>
                  </a:lnTo>
                  <a:lnTo>
                    <a:pt x="28" y="30"/>
                  </a:lnTo>
                  <a:lnTo>
                    <a:pt x="22" y="27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747" name="Freeform 723"/>
            <p:cNvSpPr>
              <a:spLocks/>
            </p:cNvSpPr>
            <p:nvPr/>
          </p:nvSpPr>
          <p:spPr bwMode="auto">
            <a:xfrm>
              <a:off x="2401" y="1605"/>
              <a:ext cx="35" cy="39"/>
            </a:xfrm>
            <a:custGeom>
              <a:avLst/>
              <a:gdLst/>
              <a:ahLst/>
              <a:cxnLst>
                <a:cxn ang="0">
                  <a:pos x="20" y="26"/>
                </a:cxn>
                <a:cxn ang="0">
                  <a:pos x="18" y="29"/>
                </a:cxn>
                <a:cxn ang="0">
                  <a:pos x="17" y="30"/>
                </a:cxn>
                <a:cxn ang="0">
                  <a:pos x="15" y="33"/>
                </a:cxn>
                <a:cxn ang="0">
                  <a:pos x="11" y="39"/>
                </a:cxn>
                <a:cxn ang="0">
                  <a:pos x="11" y="37"/>
                </a:cxn>
                <a:cxn ang="0">
                  <a:pos x="12" y="33"/>
                </a:cxn>
                <a:cxn ang="0">
                  <a:pos x="12" y="30"/>
                </a:cxn>
                <a:cxn ang="0">
                  <a:pos x="14" y="23"/>
                </a:cxn>
                <a:cxn ang="0">
                  <a:pos x="11" y="22"/>
                </a:cxn>
                <a:cxn ang="0">
                  <a:pos x="9" y="22"/>
                </a:cxn>
                <a:cxn ang="0">
                  <a:pos x="6" y="20"/>
                </a:cxn>
                <a:cxn ang="0">
                  <a:pos x="0" y="18"/>
                </a:cxn>
                <a:cxn ang="0">
                  <a:pos x="3" y="18"/>
                </a:cxn>
                <a:cxn ang="0">
                  <a:pos x="5" y="18"/>
                </a:cxn>
                <a:cxn ang="0">
                  <a:pos x="8" y="18"/>
                </a:cxn>
                <a:cxn ang="0">
                  <a:pos x="15" y="17"/>
                </a:cxn>
                <a:cxn ang="0">
                  <a:pos x="15" y="13"/>
                </a:cxn>
                <a:cxn ang="0">
                  <a:pos x="15" y="11"/>
                </a:cxn>
                <a:cxn ang="0">
                  <a:pos x="15" y="7"/>
                </a:cxn>
                <a:cxn ang="0">
                  <a:pos x="15" y="0"/>
                </a:cxn>
                <a:cxn ang="0">
                  <a:pos x="16" y="3"/>
                </a:cxn>
                <a:cxn ang="0">
                  <a:pos x="17" y="5"/>
                </a:cxn>
                <a:cxn ang="0">
                  <a:pos x="19" y="8"/>
                </a:cxn>
                <a:cxn ang="0">
                  <a:pos x="22" y="15"/>
                </a:cxn>
                <a:cxn ang="0">
                  <a:pos x="24" y="13"/>
                </a:cxn>
                <a:cxn ang="0">
                  <a:pos x="26" y="13"/>
                </a:cxn>
                <a:cxn ang="0">
                  <a:pos x="29" y="12"/>
                </a:cxn>
                <a:cxn ang="0">
                  <a:pos x="35" y="9"/>
                </a:cxn>
                <a:cxn ang="0">
                  <a:pos x="33" y="11"/>
                </a:cxn>
                <a:cxn ang="0">
                  <a:pos x="32" y="13"/>
                </a:cxn>
                <a:cxn ang="0">
                  <a:pos x="30" y="15"/>
                </a:cxn>
                <a:cxn ang="0">
                  <a:pos x="26" y="20"/>
                </a:cxn>
                <a:cxn ang="0">
                  <a:pos x="27" y="23"/>
                </a:cxn>
                <a:cxn ang="0">
                  <a:pos x="29" y="24"/>
                </a:cxn>
                <a:cxn ang="0">
                  <a:pos x="31" y="27"/>
                </a:cxn>
                <a:cxn ang="0">
                  <a:pos x="34" y="32"/>
                </a:cxn>
                <a:cxn ang="0">
                  <a:pos x="31" y="31"/>
                </a:cxn>
                <a:cxn ang="0">
                  <a:pos x="29" y="30"/>
                </a:cxn>
                <a:cxn ang="0">
                  <a:pos x="26" y="29"/>
                </a:cxn>
                <a:cxn ang="0">
                  <a:pos x="20" y="26"/>
                </a:cxn>
              </a:cxnLst>
              <a:rect l="0" t="0" r="r" b="b"/>
              <a:pathLst>
                <a:path w="35" h="39">
                  <a:moveTo>
                    <a:pt x="20" y="26"/>
                  </a:moveTo>
                  <a:lnTo>
                    <a:pt x="18" y="29"/>
                  </a:lnTo>
                  <a:lnTo>
                    <a:pt x="17" y="30"/>
                  </a:lnTo>
                  <a:lnTo>
                    <a:pt x="15" y="33"/>
                  </a:lnTo>
                  <a:lnTo>
                    <a:pt x="11" y="39"/>
                  </a:lnTo>
                  <a:lnTo>
                    <a:pt x="11" y="37"/>
                  </a:lnTo>
                  <a:lnTo>
                    <a:pt x="12" y="33"/>
                  </a:lnTo>
                  <a:lnTo>
                    <a:pt x="12" y="30"/>
                  </a:lnTo>
                  <a:lnTo>
                    <a:pt x="14" y="23"/>
                  </a:lnTo>
                  <a:lnTo>
                    <a:pt x="11" y="22"/>
                  </a:lnTo>
                  <a:lnTo>
                    <a:pt x="9" y="22"/>
                  </a:lnTo>
                  <a:lnTo>
                    <a:pt x="6" y="20"/>
                  </a:lnTo>
                  <a:lnTo>
                    <a:pt x="0" y="18"/>
                  </a:lnTo>
                  <a:lnTo>
                    <a:pt x="3" y="18"/>
                  </a:lnTo>
                  <a:lnTo>
                    <a:pt x="5" y="18"/>
                  </a:lnTo>
                  <a:lnTo>
                    <a:pt x="8" y="18"/>
                  </a:lnTo>
                  <a:lnTo>
                    <a:pt x="15" y="17"/>
                  </a:lnTo>
                  <a:lnTo>
                    <a:pt x="15" y="13"/>
                  </a:lnTo>
                  <a:lnTo>
                    <a:pt x="15" y="11"/>
                  </a:lnTo>
                  <a:lnTo>
                    <a:pt x="15" y="7"/>
                  </a:lnTo>
                  <a:lnTo>
                    <a:pt x="15" y="0"/>
                  </a:lnTo>
                  <a:lnTo>
                    <a:pt x="16" y="3"/>
                  </a:lnTo>
                  <a:lnTo>
                    <a:pt x="17" y="5"/>
                  </a:lnTo>
                  <a:lnTo>
                    <a:pt x="19" y="8"/>
                  </a:lnTo>
                  <a:lnTo>
                    <a:pt x="22" y="15"/>
                  </a:lnTo>
                  <a:lnTo>
                    <a:pt x="24" y="13"/>
                  </a:lnTo>
                  <a:lnTo>
                    <a:pt x="26" y="13"/>
                  </a:lnTo>
                  <a:lnTo>
                    <a:pt x="29" y="12"/>
                  </a:lnTo>
                  <a:lnTo>
                    <a:pt x="35" y="9"/>
                  </a:lnTo>
                  <a:lnTo>
                    <a:pt x="33" y="11"/>
                  </a:lnTo>
                  <a:lnTo>
                    <a:pt x="32" y="13"/>
                  </a:lnTo>
                  <a:lnTo>
                    <a:pt x="30" y="15"/>
                  </a:lnTo>
                  <a:lnTo>
                    <a:pt x="26" y="20"/>
                  </a:lnTo>
                  <a:lnTo>
                    <a:pt x="27" y="23"/>
                  </a:lnTo>
                  <a:lnTo>
                    <a:pt x="29" y="24"/>
                  </a:lnTo>
                  <a:lnTo>
                    <a:pt x="31" y="27"/>
                  </a:lnTo>
                  <a:lnTo>
                    <a:pt x="34" y="32"/>
                  </a:lnTo>
                  <a:lnTo>
                    <a:pt x="31" y="31"/>
                  </a:lnTo>
                  <a:lnTo>
                    <a:pt x="29" y="30"/>
                  </a:lnTo>
                  <a:lnTo>
                    <a:pt x="26" y="29"/>
                  </a:lnTo>
                  <a:lnTo>
                    <a:pt x="20" y="26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748" name="Freeform 724"/>
            <p:cNvSpPr>
              <a:spLocks/>
            </p:cNvSpPr>
            <p:nvPr/>
          </p:nvSpPr>
          <p:spPr bwMode="auto">
            <a:xfrm>
              <a:off x="2401" y="1605"/>
              <a:ext cx="35" cy="39"/>
            </a:xfrm>
            <a:custGeom>
              <a:avLst/>
              <a:gdLst/>
              <a:ahLst/>
              <a:cxnLst>
                <a:cxn ang="0">
                  <a:pos x="20" y="26"/>
                </a:cxn>
                <a:cxn ang="0">
                  <a:pos x="20" y="26"/>
                </a:cxn>
                <a:cxn ang="0">
                  <a:pos x="18" y="29"/>
                </a:cxn>
                <a:cxn ang="0">
                  <a:pos x="17" y="30"/>
                </a:cxn>
                <a:cxn ang="0">
                  <a:pos x="15" y="33"/>
                </a:cxn>
                <a:cxn ang="0">
                  <a:pos x="11" y="39"/>
                </a:cxn>
                <a:cxn ang="0">
                  <a:pos x="11" y="39"/>
                </a:cxn>
                <a:cxn ang="0">
                  <a:pos x="11" y="37"/>
                </a:cxn>
                <a:cxn ang="0">
                  <a:pos x="12" y="33"/>
                </a:cxn>
                <a:cxn ang="0">
                  <a:pos x="12" y="30"/>
                </a:cxn>
                <a:cxn ang="0">
                  <a:pos x="14" y="23"/>
                </a:cxn>
                <a:cxn ang="0">
                  <a:pos x="14" y="23"/>
                </a:cxn>
                <a:cxn ang="0">
                  <a:pos x="11" y="22"/>
                </a:cxn>
                <a:cxn ang="0">
                  <a:pos x="9" y="22"/>
                </a:cxn>
                <a:cxn ang="0">
                  <a:pos x="6" y="2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3" y="18"/>
                </a:cxn>
                <a:cxn ang="0">
                  <a:pos x="5" y="18"/>
                </a:cxn>
                <a:cxn ang="0">
                  <a:pos x="8" y="18"/>
                </a:cxn>
                <a:cxn ang="0">
                  <a:pos x="15" y="17"/>
                </a:cxn>
                <a:cxn ang="0">
                  <a:pos x="15" y="17"/>
                </a:cxn>
                <a:cxn ang="0">
                  <a:pos x="15" y="13"/>
                </a:cxn>
                <a:cxn ang="0">
                  <a:pos x="15" y="11"/>
                </a:cxn>
                <a:cxn ang="0">
                  <a:pos x="15" y="7"/>
                </a:cxn>
                <a:cxn ang="0">
                  <a:pos x="15" y="0"/>
                </a:cxn>
                <a:cxn ang="0">
                  <a:pos x="15" y="0"/>
                </a:cxn>
                <a:cxn ang="0">
                  <a:pos x="16" y="3"/>
                </a:cxn>
                <a:cxn ang="0">
                  <a:pos x="17" y="5"/>
                </a:cxn>
                <a:cxn ang="0">
                  <a:pos x="19" y="8"/>
                </a:cxn>
                <a:cxn ang="0">
                  <a:pos x="22" y="15"/>
                </a:cxn>
                <a:cxn ang="0">
                  <a:pos x="22" y="15"/>
                </a:cxn>
                <a:cxn ang="0">
                  <a:pos x="24" y="13"/>
                </a:cxn>
                <a:cxn ang="0">
                  <a:pos x="26" y="13"/>
                </a:cxn>
                <a:cxn ang="0">
                  <a:pos x="29" y="12"/>
                </a:cxn>
                <a:cxn ang="0">
                  <a:pos x="35" y="9"/>
                </a:cxn>
                <a:cxn ang="0">
                  <a:pos x="35" y="9"/>
                </a:cxn>
                <a:cxn ang="0">
                  <a:pos x="33" y="11"/>
                </a:cxn>
                <a:cxn ang="0">
                  <a:pos x="32" y="13"/>
                </a:cxn>
                <a:cxn ang="0">
                  <a:pos x="30" y="15"/>
                </a:cxn>
                <a:cxn ang="0">
                  <a:pos x="26" y="20"/>
                </a:cxn>
                <a:cxn ang="0">
                  <a:pos x="26" y="20"/>
                </a:cxn>
                <a:cxn ang="0">
                  <a:pos x="27" y="23"/>
                </a:cxn>
                <a:cxn ang="0">
                  <a:pos x="29" y="24"/>
                </a:cxn>
                <a:cxn ang="0">
                  <a:pos x="31" y="27"/>
                </a:cxn>
                <a:cxn ang="0">
                  <a:pos x="34" y="32"/>
                </a:cxn>
                <a:cxn ang="0">
                  <a:pos x="34" y="32"/>
                </a:cxn>
                <a:cxn ang="0">
                  <a:pos x="31" y="31"/>
                </a:cxn>
                <a:cxn ang="0">
                  <a:pos x="29" y="30"/>
                </a:cxn>
                <a:cxn ang="0">
                  <a:pos x="26" y="29"/>
                </a:cxn>
                <a:cxn ang="0">
                  <a:pos x="20" y="26"/>
                </a:cxn>
              </a:cxnLst>
              <a:rect l="0" t="0" r="r" b="b"/>
              <a:pathLst>
                <a:path w="35" h="39">
                  <a:moveTo>
                    <a:pt x="20" y="26"/>
                  </a:moveTo>
                  <a:lnTo>
                    <a:pt x="20" y="26"/>
                  </a:lnTo>
                  <a:lnTo>
                    <a:pt x="18" y="29"/>
                  </a:lnTo>
                  <a:lnTo>
                    <a:pt x="17" y="30"/>
                  </a:lnTo>
                  <a:lnTo>
                    <a:pt x="15" y="33"/>
                  </a:lnTo>
                  <a:lnTo>
                    <a:pt x="11" y="39"/>
                  </a:lnTo>
                  <a:lnTo>
                    <a:pt x="11" y="37"/>
                  </a:lnTo>
                  <a:lnTo>
                    <a:pt x="12" y="33"/>
                  </a:lnTo>
                  <a:lnTo>
                    <a:pt x="12" y="30"/>
                  </a:lnTo>
                  <a:lnTo>
                    <a:pt x="14" y="23"/>
                  </a:lnTo>
                  <a:lnTo>
                    <a:pt x="11" y="22"/>
                  </a:lnTo>
                  <a:lnTo>
                    <a:pt x="9" y="22"/>
                  </a:lnTo>
                  <a:lnTo>
                    <a:pt x="6" y="20"/>
                  </a:lnTo>
                  <a:lnTo>
                    <a:pt x="0" y="18"/>
                  </a:lnTo>
                  <a:lnTo>
                    <a:pt x="3" y="18"/>
                  </a:lnTo>
                  <a:lnTo>
                    <a:pt x="5" y="18"/>
                  </a:lnTo>
                  <a:lnTo>
                    <a:pt x="8" y="18"/>
                  </a:lnTo>
                  <a:lnTo>
                    <a:pt x="15" y="17"/>
                  </a:lnTo>
                  <a:lnTo>
                    <a:pt x="15" y="13"/>
                  </a:lnTo>
                  <a:lnTo>
                    <a:pt x="15" y="11"/>
                  </a:lnTo>
                  <a:lnTo>
                    <a:pt x="15" y="7"/>
                  </a:lnTo>
                  <a:lnTo>
                    <a:pt x="15" y="0"/>
                  </a:lnTo>
                  <a:lnTo>
                    <a:pt x="16" y="3"/>
                  </a:lnTo>
                  <a:lnTo>
                    <a:pt x="17" y="5"/>
                  </a:lnTo>
                  <a:lnTo>
                    <a:pt x="19" y="8"/>
                  </a:lnTo>
                  <a:lnTo>
                    <a:pt x="22" y="15"/>
                  </a:lnTo>
                  <a:lnTo>
                    <a:pt x="24" y="13"/>
                  </a:lnTo>
                  <a:lnTo>
                    <a:pt x="26" y="13"/>
                  </a:lnTo>
                  <a:lnTo>
                    <a:pt x="29" y="12"/>
                  </a:lnTo>
                  <a:lnTo>
                    <a:pt x="35" y="9"/>
                  </a:lnTo>
                  <a:lnTo>
                    <a:pt x="33" y="11"/>
                  </a:lnTo>
                  <a:lnTo>
                    <a:pt x="32" y="13"/>
                  </a:lnTo>
                  <a:lnTo>
                    <a:pt x="30" y="15"/>
                  </a:lnTo>
                  <a:lnTo>
                    <a:pt x="26" y="20"/>
                  </a:lnTo>
                  <a:lnTo>
                    <a:pt x="27" y="23"/>
                  </a:lnTo>
                  <a:lnTo>
                    <a:pt x="29" y="24"/>
                  </a:lnTo>
                  <a:lnTo>
                    <a:pt x="31" y="27"/>
                  </a:lnTo>
                  <a:lnTo>
                    <a:pt x="34" y="32"/>
                  </a:lnTo>
                  <a:lnTo>
                    <a:pt x="31" y="31"/>
                  </a:lnTo>
                  <a:lnTo>
                    <a:pt x="29" y="30"/>
                  </a:lnTo>
                  <a:lnTo>
                    <a:pt x="26" y="29"/>
                  </a:lnTo>
                  <a:lnTo>
                    <a:pt x="20" y="26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749" name="Freeform 725"/>
            <p:cNvSpPr>
              <a:spLocks/>
            </p:cNvSpPr>
            <p:nvPr/>
          </p:nvSpPr>
          <p:spPr bwMode="auto">
            <a:xfrm>
              <a:off x="2429" y="1581"/>
              <a:ext cx="36" cy="39"/>
            </a:xfrm>
            <a:custGeom>
              <a:avLst/>
              <a:gdLst/>
              <a:ahLst/>
              <a:cxnLst>
                <a:cxn ang="0">
                  <a:pos x="21" y="27"/>
                </a:cxn>
                <a:cxn ang="0">
                  <a:pos x="19" y="30"/>
                </a:cxn>
                <a:cxn ang="0">
                  <a:pos x="18" y="31"/>
                </a:cxn>
                <a:cxn ang="0">
                  <a:pos x="16" y="34"/>
                </a:cxn>
                <a:cxn ang="0">
                  <a:pos x="11" y="39"/>
                </a:cxn>
                <a:cxn ang="0">
                  <a:pos x="12" y="36"/>
                </a:cxn>
                <a:cxn ang="0">
                  <a:pos x="12" y="33"/>
                </a:cxn>
                <a:cxn ang="0">
                  <a:pos x="13" y="30"/>
                </a:cxn>
                <a:cxn ang="0">
                  <a:pos x="14" y="24"/>
                </a:cxn>
                <a:cxn ang="0">
                  <a:pos x="12" y="23"/>
                </a:cxn>
                <a:cxn ang="0">
                  <a:pos x="10" y="23"/>
                </a:cxn>
                <a:cxn ang="0">
                  <a:pos x="6" y="22"/>
                </a:cxn>
                <a:cxn ang="0">
                  <a:pos x="0" y="20"/>
                </a:cxn>
                <a:cxn ang="0">
                  <a:pos x="2" y="19"/>
                </a:cxn>
                <a:cxn ang="0">
                  <a:pos x="5" y="18"/>
                </a:cxn>
                <a:cxn ang="0">
                  <a:pos x="9" y="17"/>
                </a:cxn>
                <a:cxn ang="0">
                  <a:pos x="16" y="16"/>
                </a:cxn>
                <a:cxn ang="0">
                  <a:pos x="16" y="14"/>
                </a:cxn>
                <a:cxn ang="0">
                  <a:pos x="16" y="10"/>
                </a:cxn>
                <a:cxn ang="0">
                  <a:pos x="16" y="7"/>
                </a:cxn>
                <a:cxn ang="0">
                  <a:pos x="16" y="0"/>
                </a:cxn>
                <a:cxn ang="0">
                  <a:pos x="17" y="3"/>
                </a:cxn>
                <a:cxn ang="0">
                  <a:pos x="18" y="5"/>
                </a:cxn>
                <a:cxn ang="0">
                  <a:pos x="20" y="8"/>
                </a:cxn>
                <a:cxn ang="0">
                  <a:pos x="22" y="15"/>
                </a:cxn>
                <a:cxn ang="0">
                  <a:pos x="25" y="14"/>
                </a:cxn>
                <a:cxn ang="0">
                  <a:pos x="27" y="14"/>
                </a:cxn>
                <a:cxn ang="0">
                  <a:pos x="30" y="12"/>
                </a:cxn>
                <a:cxn ang="0">
                  <a:pos x="36" y="9"/>
                </a:cxn>
                <a:cxn ang="0">
                  <a:pos x="34" y="11"/>
                </a:cxn>
                <a:cxn ang="0">
                  <a:pos x="33" y="14"/>
                </a:cxn>
                <a:cxn ang="0">
                  <a:pos x="31" y="16"/>
                </a:cxn>
                <a:cxn ang="0">
                  <a:pos x="27" y="21"/>
                </a:cxn>
                <a:cxn ang="0">
                  <a:pos x="28" y="24"/>
                </a:cxn>
                <a:cxn ang="0">
                  <a:pos x="29" y="25"/>
                </a:cxn>
                <a:cxn ang="0">
                  <a:pos x="31" y="28"/>
                </a:cxn>
                <a:cxn ang="0">
                  <a:pos x="34" y="33"/>
                </a:cxn>
                <a:cxn ang="0">
                  <a:pos x="32" y="32"/>
                </a:cxn>
                <a:cxn ang="0">
                  <a:pos x="30" y="31"/>
                </a:cxn>
                <a:cxn ang="0">
                  <a:pos x="27" y="30"/>
                </a:cxn>
                <a:cxn ang="0">
                  <a:pos x="21" y="27"/>
                </a:cxn>
              </a:cxnLst>
              <a:rect l="0" t="0" r="r" b="b"/>
              <a:pathLst>
                <a:path w="36" h="39">
                  <a:moveTo>
                    <a:pt x="21" y="27"/>
                  </a:moveTo>
                  <a:lnTo>
                    <a:pt x="19" y="30"/>
                  </a:lnTo>
                  <a:lnTo>
                    <a:pt x="18" y="31"/>
                  </a:lnTo>
                  <a:lnTo>
                    <a:pt x="16" y="34"/>
                  </a:lnTo>
                  <a:lnTo>
                    <a:pt x="11" y="39"/>
                  </a:lnTo>
                  <a:lnTo>
                    <a:pt x="12" y="36"/>
                  </a:lnTo>
                  <a:lnTo>
                    <a:pt x="12" y="33"/>
                  </a:lnTo>
                  <a:lnTo>
                    <a:pt x="13" y="30"/>
                  </a:lnTo>
                  <a:lnTo>
                    <a:pt x="14" y="24"/>
                  </a:lnTo>
                  <a:lnTo>
                    <a:pt x="12" y="23"/>
                  </a:lnTo>
                  <a:lnTo>
                    <a:pt x="10" y="23"/>
                  </a:lnTo>
                  <a:lnTo>
                    <a:pt x="6" y="22"/>
                  </a:lnTo>
                  <a:lnTo>
                    <a:pt x="0" y="20"/>
                  </a:lnTo>
                  <a:lnTo>
                    <a:pt x="2" y="19"/>
                  </a:lnTo>
                  <a:lnTo>
                    <a:pt x="5" y="18"/>
                  </a:lnTo>
                  <a:lnTo>
                    <a:pt x="9" y="17"/>
                  </a:lnTo>
                  <a:lnTo>
                    <a:pt x="16" y="16"/>
                  </a:lnTo>
                  <a:lnTo>
                    <a:pt x="16" y="14"/>
                  </a:lnTo>
                  <a:lnTo>
                    <a:pt x="16" y="10"/>
                  </a:lnTo>
                  <a:lnTo>
                    <a:pt x="16" y="7"/>
                  </a:lnTo>
                  <a:lnTo>
                    <a:pt x="16" y="0"/>
                  </a:lnTo>
                  <a:lnTo>
                    <a:pt x="17" y="3"/>
                  </a:lnTo>
                  <a:lnTo>
                    <a:pt x="18" y="5"/>
                  </a:lnTo>
                  <a:lnTo>
                    <a:pt x="20" y="8"/>
                  </a:lnTo>
                  <a:lnTo>
                    <a:pt x="22" y="15"/>
                  </a:lnTo>
                  <a:lnTo>
                    <a:pt x="25" y="14"/>
                  </a:lnTo>
                  <a:lnTo>
                    <a:pt x="27" y="14"/>
                  </a:lnTo>
                  <a:lnTo>
                    <a:pt x="30" y="12"/>
                  </a:lnTo>
                  <a:lnTo>
                    <a:pt x="36" y="9"/>
                  </a:lnTo>
                  <a:lnTo>
                    <a:pt x="34" y="11"/>
                  </a:lnTo>
                  <a:lnTo>
                    <a:pt x="33" y="14"/>
                  </a:lnTo>
                  <a:lnTo>
                    <a:pt x="31" y="16"/>
                  </a:lnTo>
                  <a:lnTo>
                    <a:pt x="27" y="21"/>
                  </a:lnTo>
                  <a:lnTo>
                    <a:pt x="28" y="24"/>
                  </a:lnTo>
                  <a:lnTo>
                    <a:pt x="29" y="25"/>
                  </a:lnTo>
                  <a:lnTo>
                    <a:pt x="31" y="28"/>
                  </a:lnTo>
                  <a:lnTo>
                    <a:pt x="34" y="33"/>
                  </a:lnTo>
                  <a:lnTo>
                    <a:pt x="32" y="32"/>
                  </a:lnTo>
                  <a:lnTo>
                    <a:pt x="30" y="31"/>
                  </a:lnTo>
                  <a:lnTo>
                    <a:pt x="27" y="30"/>
                  </a:lnTo>
                  <a:lnTo>
                    <a:pt x="21" y="27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750" name="Freeform 726"/>
            <p:cNvSpPr>
              <a:spLocks/>
            </p:cNvSpPr>
            <p:nvPr/>
          </p:nvSpPr>
          <p:spPr bwMode="auto">
            <a:xfrm>
              <a:off x="2429" y="1581"/>
              <a:ext cx="36" cy="39"/>
            </a:xfrm>
            <a:custGeom>
              <a:avLst/>
              <a:gdLst/>
              <a:ahLst/>
              <a:cxnLst>
                <a:cxn ang="0">
                  <a:pos x="21" y="27"/>
                </a:cxn>
                <a:cxn ang="0">
                  <a:pos x="21" y="27"/>
                </a:cxn>
                <a:cxn ang="0">
                  <a:pos x="19" y="30"/>
                </a:cxn>
                <a:cxn ang="0">
                  <a:pos x="18" y="31"/>
                </a:cxn>
                <a:cxn ang="0">
                  <a:pos x="16" y="34"/>
                </a:cxn>
                <a:cxn ang="0">
                  <a:pos x="11" y="39"/>
                </a:cxn>
                <a:cxn ang="0">
                  <a:pos x="11" y="39"/>
                </a:cxn>
                <a:cxn ang="0">
                  <a:pos x="12" y="36"/>
                </a:cxn>
                <a:cxn ang="0">
                  <a:pos x="12" y="33"/>
                </a:cxn>
                <a:cxn ang="0">
                  <a:pos x="13" y="30"/>
                </a:cxn>
                <a:cxn ang="0">
                  <a:pos x="14" y="24"/>
                </a:cxn>
                <a:cxn ang="0">
                  <a:pos x="14" y="24"/>
                </a:cxn>
                <a:cxn ang="0">
                  <a:pos x="12" y="23"/>
                </a:cxn>
                <a:cxn ang="0">
                  <a:pos x="10" y="23"/>
                </a:cxn>
                <a:cxn ang="0">
                  <a:pos x="6" y="22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2" y="19"/>
                </a:cxn>
                <a:cxn ang="0">
                  <a:pos x="5" y="18"/>
                </a:cxn>
                <a:cxn ang="0">
                  <a:pos x="9" y="17"/>
                </a:cxn>
                <a:cxn ang="0">
                  <a:pos x="16" y="16"/>
                </a:cxn>
                <a:cxn ang="0">
                  <a:pos x="16" y="16"/>
                </a:cxn>
                <a:cxn ang="0">
                  <a:pos x="16" y="14"/>
                </a:cxn>
                <a:cxn ang="0">
                  <a:pos x="16" y="10"/>
                </a:cxn>
                <a:cxn ang="0">
                  <a:pos x="16" y="7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17" y="3"/>
                </a:cxn>
                <a:cxn ang="0">
                  <a:pos x="18" y="5"/>
                </a:cxn>
                <a:cxn ang="0">
                  <a:pos x="20" y="8"/>
                </a:cxn>
                <a:cxn ang="0">
                  <a:pos x="22" y="15"/>
                </a:cxn>
                <a:cxn ang="0">
                  <a:pos x="22" y="15"/>
                </a:cxn>
                <a:cxn ang="0">
                  <a:pos x="25" y="14"/>
                </a:cxn>
                <a:cxn ang="0">
                  <a:pos x="27" y="14"/>
                </a:cxn>
                <a:cxn ang="0">
                  <a:pos x="30" y="12"/>
                </a:cxn>
                <a:cxn ang="0">
                  <a:pos x="36" y="9"/>
                </a:cxn>
                <a:cxn ang="0">
                  <a:pos x="36" y="9"/>
                </a:cxn>
                <a:cxn ang="0">
                  <a:pos x="34" y="11"/>
                </a:cxn>
                <a:cxn ang="0">
                  <a:pos x="33" y="14"/>
                </a:cxn>
                <a:cxn ang="0">
                  <a:pos x="31" y="16"/>
                </a:cxn>
                <a:cxn ang="0">
                  <a:pos x="27" y="21"/>
                </a:cxn>
                <a:cxn ang="0">
                  <a:pos x="27" y="21"/>
                </a:cxn>
                <a:cxn ang="0">
                  <a:pos x="28" y="24"/>
                </a:cxn>
                <a:cxn ang="0">
                  <a:pos x="29" y="25"/>
                </a:cxn>
                <a:cxn ang="0">
                  <a:pos x="31" y="28"/>
                </a:cxn>
                <a:cxn ang="0">
                  <a:pos x="34" y="33"/>
                </a:cxn>
                <a:cxn ang="0">
                  <a:pos x="34" y="33"/>
                </a:cxn>
                <a:cxn ang="0">
                  <a:pos x="32" y="32"/>
                </a:cxn>
                <a:cxn ang="0">
                  <a:pos x="30" y="31"/>
                </a:cxn>
                <a:cxn ang="0">
                  <a:pos x="27" y="30"/>
                </a:cxn>
                <a:cxn ang="0">
                  <a:pos x="21" y="27"/>
                </a:cxn>
              </a:cxnLst>
              <a:rect l="0" t="0" r="r" b="b"/>
              <a:pathLst>
                <a:path w="36" h="39">
                  <a:moveTo>
                    <a:pt x="21" y="27"/>
                  </a:moveTo>
                  <a:lnTo>
                    <a:pt x="21" y="27"/>
                  </a:lnTo>
                  <a:lnTo>
                    <a:pt x="19" y="30"/>
                  </a:lnTo>
                  <a:lnTo>
                    <a:pt x="18" y="31"/>
                  </a:lnTo>
                  <a:lnTo>
                    <a:pt x="16" y="34"/>
                  </a:lnTo>
                  <a:lnTo>
                    <a:pt x="11" y="39"/>
                  </a:lnTo>
                  <a:lnTo>
                    <a:pt x="12" y="36"/>
                  </a:lnTo>
                  <a:lnTo>
                    <a:pt x="12" y="33"/>
                  </a:lnTo>
                  <a:lnTo>
                    <a:pt x="13" y="30"/>
                  </a:lnTo>
                  <a:lnTo>
                    <a:pt x="14" y="24"/>
                  </a:lnTo>
                  <a:lnTo>
                    <a:pt x="12" y="23"/>
                  </a:lnTo>
                  <a:lnTo>
                    <a:pt x="10" y="23"/>
                  </a:lnTo>
                  <a:lnTo>
                    <a:pt x="6" y="22"/>
                  </a:lnTo>
                  <a:lnTo>
                    <a:pt x="0" y="20"/>
                  </a:lnTo>
                  <a:lnTo>
                    <a:pt x="2" y="19"/>
                  </a:lnTo>
                  <a:lnTo>
                    <a:pt x="5" y="18"/>
                  </a:lnTo>
                  <a:lnTo>
                    <a:pt x="9" y="17"/>
                  </a:lnTo>
                  <a:lnTo>
                    <a:pt x="16" y="16"/>
                  </a:lnTo>
                  <a:lnTo>
                    <a:pt x="16" y="14"/>
                  </a:lnTo>
                  <a:lnTo>
                    <a:pt x="16" y="10"/>
                  </a:lnTo>
                  <a:lnTo>
                    <a:pt x="16" y="7"/>
                  </a:lnTo>
                  <a:lnTo>
                    <a:pt x="16" y="0"/>
                  </a:lnTo>
                  <a:lnTo>
                    <a:pt x="17" y="3"/>
                  </a:lnTo>
                  <a:lnTo>
                    <a:pt x="18" y="5"/>
                  </a:lnTo>
                  <a:lnTo>
                    <a:pt x="20" y="8"/>
                  </a:lnTo>
                  <a:lnTo>
                    <a:pt x="22" y="15"/>
                  </a:lnTo>
                  <a:lnTo>
                    <a:pt x="25" y="14"/>
                  </a:lnTo>
                  <a:lnTo>
                    <a:pt x="27" y="14"/>
                  </a:lnTo>
                  <a:lnTo>
                    <a:pt x="30" y="12"/>
                  </a:lnTo>
                  <a:lnTo>
                    <a:pt x="36" y="9"/>
                  </a:lnTo>
                  <a:lnTo>
                    <a:pt x="34" y="11"/>
                  </a:lnTo>
                  <a:lnTo>
                    <a:pt x="33" y="14"/>
                  </a:lnTo>
                  <a:lnTo>
                    <a:pt x="31" y="16"/>
                  </a:lnTo>
                  <a:lnTo>
                    <a:pt x="27" y="21"/>
                  </a:lnTo>
                  <a:lnTo>
                    <a:pt x="28" y="24"/>
                  </a:lnTo>
                  <a:lnTo>
                    <a:pt x="29" y="25"/>
                  </a:lnTo>
                  <a:lnTo>
                    <a:pt x="31" y="28"/>
                  </a:lnTo>
                  <a:lnTo>
                    <a:pt x="34" y="33"/>
                  </a:lnTo>
                  <a:lnTo>
                    <a:pt x="32" y="32"/>
                  </a:lnTo>
                  <a:lnTo>
                    <a:pt x="30" y="31"/>
                  </a:lnTo>
                  <a:lnTo>
                    <a:pt x="27" y="30"/>
                  </a:lnTo>
                  <a:lnTo>
                    <a:pt x="21" y="27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751" name="Freeform 727"/>
            <p:cNvSpPr>
              <a:spLocks/>
            </p:cNvSpPr>
            <p:nvPr/>
          </p:nvSpPr>
          <p:spPr bwMode="auto">
            <a:xfrm>
              <a:off x="2454" y="1555"/>
              <a:ext cx="38" cy="38"/>
            </a:xfrm>
            <a:custGeom>
              <a:avLst/>
              <a:gdLst/>
              <a:ahLst/>
              <a:cxnLst>
                <a:cxn ang="0">
                  <a:pos x="22" y="25"/>
                </a:cxn>
                <a:cxn ang="0">
                  <a:pos x="20" y="27"/>
                </a:cxn>
                <a:cxn ang="0">
                  <a:pos x="19" y="30"/>
                </a:cxn>
                <a:cxn ang="0">
                  <a:pos x="17" y="33"/>
                </a:cxn>
                <a:cxn ang="0">
                  <a:pos x="12" y="38"/>
                </a:cxn>
                <a:cxn ang="0">
                  <a:pos x="12" y="35"/>
                </a:cxn>
                <a:cxn ang="0">
                  <a:pos x="12" y="32"/>
                </a:cxn>
                <a:cxn ang="0">
                  <a:pos x="13" y="29"/>
                </a:cxn>
                <a:cxn ang="0">
                  <a:pos x="14" y="23"/>
                </a:cxn>
                <a:cxn ang="0">
                  <a:pos x="11" y="22"/>
                </a:cxn>
                <a:cxn ang="0">
                  <a:pos x="9" y="22"/>
                </a:cxn>
                <a:cxn ang="0">
                  <a:pos x="6" y="21"/>
                </a:cxn>
                <a:cxn ang="0">
                  <a:pos x="0" y="19"/>
                </a:cxn>
                <a:cxn ang="0">
                  <a:pos x="3" y="18"/>
                </a:cxn>
                <a:cxn ang="0">
                  <a:pos x="5" y="17"/>
                </a:cxn>
                <a:cxn ang="0">
                  <a:pos x="8" y="17"/>
                </a:cxn>
                <a:cxn ang="0">
                  <a:pos x="15" y="16"/>
                </a:cxn>
                <a:cxn ang="0">
                  <a:pos x="15" y="13"/>
                </a:cxn>
                <a:cxn ang="0">
                  <a:pos x="15" y="11"/>
                </a:cxn>
                <a:cxn ang="0">
                  <a:pos x="15" y="7"/>
                </a:cxn>
                <a:cxn ang="0">
                  <a:pos x="15" y="0"/>
                </a:cxn>
                <a:cxn ang="0">
                  <a:pos x="17" y="3"/>
                </a:cxn>
                <a:cxn ang="0">
                  <a:pos x="18" y="5"/>
                </a:cxn>
                <a:cxn ang="0">
                  <a:pos x="19" y="8"/>
                </a:cxn>
                <a:cxn ang="0">
                  <a:pos x="22" y="14"/>
                </a:cxn>
                <a:cxn ang="0">
                  <a:pos x="25" y="13"/>
                </a:cxn>
                <a:cxn ang="0">
                  <a:pos x="28" y="12"/>
                </a:cxn>
                <a:cxn ang="0">
                  <a:pos x="31" y="10"/>
                </a:cxn>
                <a:cxn ang="0">
                  <a:pos x="38" y="8"/>
                </a:cxn>
                <a:cxn ang="0">
                  <a:pos x="36" y="10"/>
                </a:cxn>
                <a:cxn ang="0">
                  <a:pos x="35" y="12"/>
                </a:cxn>
                <a:cxn ang="0">
                  <a:pos x="31" y="15"/>
                </a:cxn>
                <a:cxn ang="0">
                  <a:pos x="26" y="20"/>
                </a:cxn>
                <a:cxn ang="0">
                  <a:pos x="28" y="22"/>
                </a:cxn>
                <a:cxn ang="0">
                  <a:pos x="29" y="24"/>
                </a:cxn>
                <a:cxn ang="0">
                  <a:pos x="31" y="27"/>
                </a:cxn>
                <a:cxn ang="0">
                  <a:pos x="36" y="32"/>
                </a:cxn>
                <a:cxn ang="0">
                  <a:pos x="33" y="30"/>
                </a:cxn>
                <a:cxn ang="0">
                  <a:pos x="31" y="30"/>
                </a:cxn>
                <a:cxn ang="0">
                  <a:pos x="28" y="28"/>
                </a:cxn>
                <a:cxn ang="0">
                  <a:pos x="22" y="25"/>
                </a:cxn>
              </a:cxnLst>
              <a:rect l="0" t="0" r="r" b="b"/>
              <a:pathLst>
                <a:path w="38" h="38">
                  <a:moveTo>
                    <a:pt x="22" y="25"/>
                  </a:moveTo>
                  <a:lnTo>
                    <a:pt x="20" y="27"/>
                  </a:lnTo>
                  <a:lnTo>
                    <a:pt x="19" y="30"/>
                  </a:lnTo>
                  <a:lnTo>
                    <a:pt x="17" y="33"/>
                  </a:lnTo>
                  <a:lnTo>
                    <a:pt x="12" y="38"/>
                  </a:lnTo>
                  <a:lnTo>
                    <a:pt x="12" y="35"/>
                  </a:lnTo>
                  <a:lnTo>
                    <a:pt x="12" y="32"/>
                  </a:lnTo>
                  <a:lnTo>
                    <a:pt x="13" y="29"/>
                  </a:lnTo>
                  <a:lnTo>
                    <a:pt x="14" y="23"/>
                  </a:lnTo>
                  <a:lnTo>
                    <a:pt x="11" y="22"/>
                  </a:lnTo>
                  <a:lnTo>
                    <a:pt x="9" y="22"/>
                  </a:lnTo>
                  <a:lnTo>
                    <a:pt x="6" y="21"/>
                  </a:lnTo>
                  <a:lnTo>
                    <a:pt x="0" y="19"/>
                  </a:lnTo>
                  <a:lnTo>
                    <a:pt x="3" y="18"/>
                  </a:lnTo>
                  <a:lnTo>
                    <a:pt x="5" y="17"/>
                  </a:lnTo>
                  <a:lnTo>
                    <a:pt x="8" y="17"/>
                  </a:lnTo>
                  <a:lnTo>
                    <a:pt x="15" y="16"/>
                  </a:lnTo>
                  <a:lnTo>
                    <a:pt x="15" y="13"/>
                  </a:lnTo>
                  <a:lnTo>
                    <a:pt x="15" y="11"/>
                  </a:lnTo>
                  <a:lnTo>
                    <a:pt x="15" y="7"/>
                  </a:lnTo>
                  <a:lnTo>
                    <a:pt x="15" y="0"/>
                  </a:lnTo>
                  <a:lnTo>
                    <a:pt x="17" y="3"/>
                  </a:lnTo>
                  <a:lnTo>
                    <a:pt x="18" y="5"/>
                  </a:lnTo>
                  <a:lnTo>
                    <a:pt x="19" y="8"/>
                  </a:lnTo>
                  <a:lnTo>
                    <a:pt x="22" y="14"/>
                  </a:lnTo>
                  <a:lnTo>
                    <a:pt x="25" y="13"/>
                  </a:lnTo>
                  <a:lnTo>
                    <a:pt x="28" y="12"/>
                  </a:lnTo>
                  <a:lnTo>
                    <a:pt x="31" y="10"/>
                  </a:lnTo>
                  <a:lnTo>
                    <a:pt x="38" y="8"/>
                  </a:lnTo>
                  <a:lnTo>
                    <a:pt x="36" y="10"/>
                  </a:lnTo>
                  <a:lnTo>
                    <a:pt x="35" y="12"/>
                  </a:lnTo>
                  <a:lnTo>
                    <a:pt x="31" y="15"/>
                  </a:lnTo>
                  <a:lnTo>
                    <a:pt x="26" y="20"/>
                  </a:lnTo>
                  <a:lnTo>
                    <a:pt x="28" y="22"/>
                  </a:lnTo>
                  <a:lnTo>
                    <a:pt x="29" y="24"/>
                  </a:lnTo>
                  <a:lnTo>
                    <a:pt x="31" y="27"/>
                  </a:lnTo>
                  <a:lnTo>
                    <a:pt x="36" y="32"/>
                  </a:lnTo>
                  <a:lnTo>
                    <a:pt x="33" y="30"/>
                  </a:lnTo>
                  <a:lnTo>
                    <a:pt x="31" y="30"/>
                  </a:lnTo>
                  <a:lnTo>
                    <a:pt x="28" y="28"/>
                  </a:lnTo>
                  <a:lnTo>
                    <a:pt x="22" y="25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752" name="Freeform 728"/>
            <p:cNvSpPr>
              <a:spLocks/>
            </p:cNvSpPr>
            <p:nvPr/>
          </p:nvSpPr>
          <p:spPr bwMode="auto">
            <a:xfrm>
              <a:off x="2454" y="1555"/>
              <a:ext cx="38" cy="38"/>
            </a:xfrm>
            <a:custGeom>
              <a:avLst/>
              <a:gdLst/>
              <a:ahLst/>
              <a:cxnLst>
                <a:cxn ang="0">
                  <a:pos x="22" y="25"/>
                </a:cxn>
                <a:cxn ang="0">
                  <a:pos x="22" y="25"/>
                </a:cxn>
                <a:cxn ang="0">
                  <a:pos x="20" y="27"/>
                </a:cxn>
                <a:cxn ang="0">
                  <a:pos x="19" y="30"/>
                </a:cxn>
                <a:cxn ang="0">
                  <a:pos x="17" y="33"/>
                </a:cxn>
                <a:cxn ang="0">
                  <a:pos x="12" y="38"/>
                </a:cxn>
                <a:cxn ang="0">
                  <a:pos x="12" y="38"/>
                </a:cxn>
                <a:cxn ang="0">
                  <a:pos x="12" y="35"/>
                </a:cxn>
                <a:cxn ang="0">
                  <a:pos x="12" y="32"/>
                </a:cxn>
                <a:cxn ang="0">
                  <a:pos x="13" y="29"/>
                </a:cxn>
                <a:cxn ang="0">
                  <a:pos x="14" y="23"/>
                </a:cxn>
                <a:cxn ang="0">
                  <a:pos x="14" y="23"/>
                </a:cxn>
                <a:cxn ang="0">
                  <a:pos x="11" y="22"/>
                </a:cxn>
                <a:cxn ang="0">
                  <a:pos x="9" y="22"/>
                </a:cxn>
                <a:cxn ang="0">
                  <a:pos x="6" y="21"/>
                </a:cxn>
                <a:cxn ang="0">
                  <a:pos x="0" y="19"/>
                </a:cxn>
                <a:cxn ang="0">
                  <a:pos x="0" y="19"/>
                </a:cxn>
                <a:cxn ang="0">
                  <a:pos x="3" y="18"/>
                </a:cxn>
                <a:cxn ang="0">
                  <a:pos x="5" y="17"/>
                </a:cxn>
                <a:cxn ang="0">
                  <a:pos x="8" y="17"/>
                </a:cxn>
                <a:cxn ang="0">
                  <a:pos x="15" y="16"/>
                </a:cxn>
                <a:cxn ang="0">
                  <a:pos x="15" y="16"/>
                </a:cxn>
                <a:cxn ang="0">
                  <a:pos x="15" y="13"/>
                </a:cxn>
                <a:cxn ang="0">
                  <a:pos x="15" y="11"/>
                </a:cxn>
                <a:cxn ang="0">
                  <a:pos x="15" y="7"/>
                </a:cxn>
                <a:cxn ang="0">
                  <a:pos x="15" y="0"/>
                </a:cxn>
                <a:cxn ang="0">
                  <a:pos x="15" y="0"/>
                </a:cxn>
                <a:cxn ang="0">
                  <a:pos x="17" y="3"/>
                </a:cxn>
                <a:cxn ang="0">
                  <a:pos x="18" y="5"/>
                </a:cxn>
                <a:cxn ang="0">
                  <a:pos x="19" y="8"/>
                </a:cxn>
                <a:cxn ang="0">
                  <a:pos x="22" y="14"/>
                </a:cxn>
                <a:cxn ang="0">
                  <a:pos x="22" y="14"/>
                </a:cxn>
                <a:cxn ang="0">
                  <a:pos x="25" y="13"/>
                </a:cxn>
                <a:cxn ang="0">
                  <a:pos x="28" y="12"/>
                </a:cxn>
                <a:cxn ang="0">
                  <a:pos x="31" y="10"/>
                </a:cxn>
                <a:cxn ang="0">
                  <a:pos x="38" y="8"/>
                </a:cxn>
                <a:cxn ang="0">
                  <a:pos x="38" y="8"/>
                </a:cxn>
                <a:cxn ang="0">
                  <a:pos x="36" y="10"/>
                </a:cxn>
                <a:cxn ang="0">
                  <a:pos x="35" y="12"/>
                </a:cxn>
                <a:cxn ang="0">
                  <a:pos x="31" y="15"/>
                </a:cxn>
                <a:cxn ang="0">
                  <a:pos x="26" y="20"/>
                </a:cxn>
                <a:cxn ang="0">
                  <a:pos x="26" y="20"/>
                </a:cxn>
                <a:cxn ang="0">
                  <a:pos x="28" y="22"/>
                </a:cxn>
                <a:cxn ang="0">
                  <a:pos x="29" y="24"/>
                </a:cxn>
                <a:cxn ang="0">
                  <a:pos x="31" y="27"/>
                </a:cxn>
                <a:cxn ang="0">
                  <a:pos x="36" y="32"/>
                </a:cxn>
                <a:cxn ang="0">
                  <a:pos x="36" y="32"/>
                </a:cxn>
                <a:cxn ang="0">
                  <a:pos x="33" y="30"/>
                </a:cxn>
                <a:cxn ang="0">
                  <a:pos x="31" y="30"/>
                </a:cxn>
                <a:cxn ang="0">
                  <a:pos x="28" y="28"/>
                </a:cxn>
                <a:cxn ang="0">
                  <a:pos x="22" y="25"/>
                </a:cxn>
              </a:cxnLst>
              <a:rect l="0" t="0" r="r" b="b"/>
              <a:pathLst>
                <a:path w="38" h="38">
                  <a:moveTo>
                    <a:pt x="22" y="25"/>
                  </a:moveTo>
                  <a:lnTo>
                    <a:pt x="22" y="25"/>
                  </a:lnTo>
                  <a:lnTo>
                    <a:pt x="20" y="27"/>
                  </a:lnTo>
                  <a:lnTo>
                    <a:pt x="19" y="30"/>
                  </a:lnTo>
                  <a:lnTo>
                    <a:pt x="17" y="33"/>
                  </a:lnTo>
                  <a:lnTo>
                    <a:pt x="12" y="38"/>
                  </a:lnTo>
                  <a:lnTo>
                    <a:pt x="12" y="35"/>
                  </a:lnTo>
                  <a:lnTo>
                    <a:pt x="12" y="32"/>
                  </a:lnTo>
                  <a:lnTo>
                    <a:pt x="13" y="29"/>
                  </a:lnTo>
                  <a:lnTo>
                    <a:pt x="14" y="23"/>
                  </a:lnTo>
                  <a:lnTo>
                    <a:pt x="11" y="22"/>
                  </a:lnTo>
                  <a:lnTo>
                    <a:pt x="9" y="22"/>
                  </a:lnTo>
                  <a:lnTo>
                    <a:pt x="6" y="21"/>
                  </a:lnTo>
                  <a:lnTo>
                    <a:pt x="0" y="19"/>
                  </a:lnTo>
                  <a:lnTo>
                    <a:pt x="3" y="18"/>
                  </a:lnTo>
                  <a:lnTo>
                    <a:pt x="5" y="17"/>
                  </a:lnTo>
                  <a:lnTo>
                    <a:pt x="8" y="17"/>
                  </a:lnTo>
                  <a:lnTo>
                    <a:pt x="15" y="16"/>
                  </a:lnTo>
                  <a:lnTo>
                    <a:pt x="15" y="13"/>
                  </a:lnTo>
                  <a:lnTo>
                    <a:pt x="15" y="11"/>
                  </a:lnTo>
                  <a:lnTo>
                    <a:pt x="15" y="7"/>
                  </a:lnTo>
                  <a:lnTo>
                    <a:pt x="15" y="0"/>
                  </a:lnTo>
                  <a:lnTo>
                    <a:pt x="17" y="3"/>
                  </a:lnTo>
                  <a:lnTo>
                    <a:pt x="18" y="5"/>
                  </a:lnTo>
                  <a:lnTo>
                    <a:pt x="19" y="8"/>
                  </a:lnTo>
                  <a:lnTo>
                    <a:pt x="22" y="14"/>
                  </a:lnTo>
                  <a:lnTo>
                    <a:pt x="25" y="13"/>
                  </a:lnTo>
                  <a:lnTo>
                    <a:pt x="28" y="12"/>
                  </a:lnTo>
                  <a:lnTo>
                    <a:pt x="31" y="10"/>
                  </a:lnTo>
                  <a:lnTo>
                    <a:pt x="38" y="8"/>
                  </a:lnTo>
                  <a:lnTo>
                    <a:pt x="36" y="10"/>
                  </a:lnTo>
                  <a:lnTo>
                    <a:pt x="35" y="12"/>
                  </a:lnTo>
                  <a:lnTo>
                    <a:pt x="31" y="15"/>
                  </a:lnTo>
                  <a:lnTo>
                    <a:pt x="26" y="20"/>
                  </a:lnTo>
                  <a:lnTo>
                    <a:pt x="28" y="22"/>
                  </a:lnTo>
                  <a:lnTo>
                    <a:pt x="29" y="24"/>
                  </a:lnTo>
                  <a:lnTo>
                    <a:pt x="31" y="27"/>
                  </a:lnTo>
                  <a:lnTo>
                    <a:pt x="36" y="32"/>
                  </a:lnTo>
                  <a:lnTo>
                    <a:pt x="33" y="30"/>
                  </a:lnTo>
                  <a:lnTo>
                    <a:pt x="31" y="30"/>
                  </a:lnTo>
                  <a:lnTo>
                    <a:pt x="28" y="28"/>
                  </a:lnTo>
                  <a:lnTo>
                    <a:pt x="22" y="25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753" name="Freeform 729"/>
            <p:cNvSpPr>
              <a:spLocks/>
            </p:cNvSpPr>
            <p:nvPr/>
          </p:nvSpPr>
          <p:spPr bwMode="auto">
            <a:xfrm>
              <a:off x="2473" y="1522"/>
              <a:ext cx="36" cy="38"/>
            </a:xfrm>
            <a:custGeom>
              <a:avLst/>
              <a:gdLst/>
              <a:ahLst/>
              <a:cxnLst>
                <a:cxn ang="0">
                  <a:pos x="22" y="23"/>
                </a:cxn>
                <a:cxn ang="0">
                  <a:pos x="21" y="26"/>
                </a:cxn>
                <a:cxn ang="0">
                  <a:pos x="20" y="29"/>
                </a:cxn>
                <a:cxn ang="0">
                  <a:pos x="18" y="33"/>
                </a:cxn>
                <a:cxn ang="0">
                  <a:pos x="13" y="38"/>
                </a:cxn>
                <a:cxn ang="0">
                  <a:pos x="13" y="35"/>
                </a:cxn>
                <a:cxn ang="0">
                  <a:pos x="13" y="32"/>
                </a:cxn>
                <a:cxn ang="0">
                  <a:pos x="14" y="29"/>
                </a:cxn>
                <a:cxn ang="0">
                  <a:pos x="16" y="22"/>
                </a:cxn>
                <a:cxn ang="0">
                  <a:pos x="12" y="21"/>
                </a:cxn>
                <a:cxn ang="0">
                  <a:pos x="10" y="20"/>
                </a:cxn>
                <a:cxn ang="0">
                  <a:pos x="7" y="19"/>
                </a:cxn>
                <a:cxn ang="0">
                  <a:pos x="0" y="17"/>
                </a:cxn>
                <a:cxn ang="0">
                  <a:pos x="2" y="16"/>
                </a:cxn>
                <a:cxn ang="0">
                  <a:pos x="5" y="16"/>
                </a:cxn>
                <a:cxn ang="0">
                  <a:pos x="8" y="15"/>
                </a:cxn>
                <a:cxn ang="0">
                  <a:pos x="16" y="14"/>
                </a:cxn>
                <a:cxn ang="0">
                  <a:pos x="16" y="11"/>
                </a:cxn>
                <a:cxn ang="0">
                  <a:pos x="16" y="9"/>
                </a:cxn>
                <a:cxn ang="0">
                  <a:pos x="16" y="6"/>
                </a:cxn>
                <a:cxn ang="0">
                  <a:pos x="16" y="0"/>
                </a:cxn>
                <a:cxn ang="0">
                  <a:pos x="18" y="2"/>
                </a:cxn>
                <a:cxn ang="0">
                  <a:pos x="18" y="3"/>
                </a:cxn>
                <a:cxn ang="0">
                  <a:pos x="20" y="6"/>
                </a:cxn>
                <a:cxn ang="0">
                  <a:pos x="23" y="12"/>
                </a:cxn>
                <a:cxn ang="0">
                  <a:pos x="25" y="11"/>
                </a:cxn>
                <a:cxn ang="0">
                  <a:pos x="27" y="10"/>
                </a:cxn>
                <a:cxn ang="0">
                  <a:pos x="30" y="9"/>
                </a:cxn>
                <a:cxn ang="0">
                  <a:pos x="36" y="6"/>
                </a:cxn>
                <a:cxn ang="0">
                  <a:pos x="34" y="9"/>
                </a:cxn>
                <a:cxn ang="0">
                  <a:pos x="33" y="10"/>
                </a:cxn>
                <a:cxn ang="0">
                  <a:pos x="31" y="13"/>
                </a:cxn>
                <a:cxn ang="0">
                  <a:pos x="26" y="18"/>
                </a:cxn>
                <a:cxn ang="0">
                  <a:pos x="28" y="20"/>
                </a:cxn>
                <a:cxn ang="0">
                  <a:pos x="29" y="23"/>
                </a:cxn>
                <a:cxn ang="0">
                  <a:pos x="31" y="26"/>
                </a:cxn>
                <a:cxn ang="0">
                  <a:pos x="35" y="32"/>
                </a:cxn>
                <a:cxn ang="0">
                  <a:pos x="32" y="30"/>
                </a:cxn>
                <a:cxn ang="0">
                  <a:pos x="31" y="29"/>
                </a:cxn>
                <a:cxn ang="0">
                  <a:pos x="28" y="26"/>
                </a:cxn>
                <a:cxn ang="0">
                  <a:pos x="22" y="23"/>
                </a:cxn>
              </a:cxnLst>
              <a:rect l="0" t="0" r="r" b="b"/>
              <a:pathLst>
                <a:path w="36" h="38">
                  <a:moveTo>
                    <a:pt x="22" y="23"/>
                  </a:moveTo>
                  <a:lnTo>
                    <a:pt x="21" y="26"/>
                  </a:lnTo>
                  <a:lnTo>
                    <a:pt x="20" y="29"/>
                  </a:lnTo>
                  <a:lnTo>
                    <a:pt x="18" y="33"/>
                  </a:lnTo>
                  <a:lnTo>
                    <a:pt x="13" y="38"/>
                  </a:lnTo>
                  <a:lnTo>
                    <a:pt x="13" y="35"/>
                  </a:lnTo>
                  <a:lnTo>
                    <a:pt x="13" y="32"/>
                  </a:lnTo>
                  <a:lnTo>
                    <a:pt x="14" y="29"/>
                  </a:lnTo>
                  <a:lnTo>
                    <a:pt x="16" y="22"/>
                  </a:lnTo>
                  <a:lnTo>
                    <a:pt x="12" y="21"/>
                  </a:lnTo>
                  <a:lnTo>
                    <a:pt x="10" y="20"/>
                  </a:lnTo>
                  <a:lnTo>
                    <a:pt x="7" y="19"/>
                  </a:lnTo>
                  <a:lnTo>
                    <a:pt x="0" y="17"/>
                  </a:lnTo>
                  <a:lnTo>
                    <a:pt x="2" y="16"/>
                  </a:lnTo>
                  <a:lnTo>
                    <a:pt x="5" y="16"/>
                  </a:lnTo>
                  <a:lnTo>
                    <a:pt x="8" y="15"/>
                  </a:lnTo>
                  <a:lnTo>
                    <a:pt x="16" y="14"/>
                  </a:lnTo>
                  <a:lnTo>
                    <a:pt x="16" y="11"/>
                  </a:lnTo>
                  <a:lnTo>
                    <a:pt x="16" y="9"/>
                  </a:lnTo>
                  <a:lnTo>
                    <a:pt x="16" y="6"/>
                  </a:lnTo>
                  <a:lnTo>
                    <a:pt x="16" y="0"/>
                  </a:lnTo>
                  <a:lnTo>
                    <a:pt x="18" y="2"/>
                  </a:lnTo>
                  <a:lnTo>
                    <a:pt x="18" y="3"/>
                  </a:lnTo>
                  <a:lnTo>
                    <a:pt x="20" y="6"/>
                  </a:lnTo>
                  <a:lnTo>
                    <a:pt x="23" y="12"/>
                  </a:lnTo>
                  <a:lnTo>
                    <a:pt x="25" y="11"/>
                  </a:lnTo>
                  <a:lnTo>
                    <a:pt x="27" y="10"/>
                  </a:lnTo>
                  <a:lnTo>
                    <a:pt x="30" y="9"/>
                  </a:lnTo>
                  <a:lnTo>
                    <a:pt x="36" y="6"/>
                  </a:lnTo>
                  <a:lnTo>
                    <a:pt x="34" y="9"/>
                  </a:lnTo>
                  <a:lnTo>
                    <a:pt x="33" y="10"/>
                  </a:lnTo>
                  <a:lnTo>
                    <a:pt x="31" y="13"/>
                  </a:lnTo>
                  <a:lnTo>
                    <a:pt x="26" y="18"/>
                  </a:lnTo>
                  <a:lnTo>
                    <a:pt x="28" y="20"/>
                  </a:lnTo>
                  <a:lnTo>
                    <a:pt x="29" y="23"/>
                  </a:lnTo>
                  <a:lnTo>
                    <a:pt x="31" y="26"/>
                  </a:lnTo>
                  <a:lnTo>
                    <a:pt x="35" y="32"/>
                  </a:lnTo>
                  <a:lnTo>
                    <a:pt x="32" y="30"/>
                  </a:lnTo>
                  <a:lnTo>
                    <a:pt x="31" y="29"/>
                  </a:lnTo>
                  <a:lnTo>
                    <a:pt x="28" y="26"/>
                  </a:lnTo>
                  <a:lnTo>
                    <a:pt x="22" y="23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754" name="Freeform 730"/>
            <p:cNvSpPr>
              <a:spLocks/>
            </p:cNvSpPr>
            <p:nvPr/>
          </p:nvSpPr>
          <p:spPr bwMode="auto">
            <a:xfrm>
              <a:off x="2473" y="1522"/>
              <a:ext cx="36" cy="38"/>
            </a:xfrm>
            <a:custGeom>
              <a:avLst/>
              <a:gdLst/>
              <a:ahLst/>
              <a:cxnLst>
                <a:cxn ang="0">
                  <a:pos x="22" y="23"/>
                </a:cxn>
                <a:cxn ang="0">
                  <a:pos x="22" y="23"/>
                </a:cxn>
                <a:cxn ang="0">
                  <a:pos x="21" y="26"/>
                </a:cxn>
                <a:cxn ang="0">
                  <a:pos x="20" y="29"/>
                </a:cxn>
                <a:cxn ang="0">
                  <a:pos x="18" y="33"/>
                </a:cxn>
                <a:cxn ang="0">
                  <a:pos x="13" y="38"/>
                </a:cxn>
                <a:cxn ang="0">
                  <a:pos x="13" y="38"/>
                </a:cxn>
                <a:cxn ang="0">
                  <a:pos x="13" y="35"/>
                </a:cxn>
                <a:cxn ang="0">
                  <a:pos x="13" y="32"/>
                </a:cxn>
                <a:cxn ang="0">
                  <a:pos x="14" y="29"/>
                </a:cxn>
                <a:cxn ang="0">
                  <a:pos x="16" y="22"/>
                </a:cxn>
                <a:cxn ang="0">
                  <a:pos x="16" y="22"/>
                </a:cxn>
                <a:cxn ang="0">
                  <a:pos x="12" y="21"/>
                </a:cxn>
                <a:cxn ang="0">
                  <a:pos x="10" y="20"/>
                </a:cxn>
                <a:cxn ang="0">
                  <a:pos x="7" y="19"/>
                </a:cxn>
                <a:cxn ang="0">
                  <a:pos x="0" y="17"/>
                </a:cxn>
                <a:cxn ang="0">
                  <a:pos x="0" y="17"/>
                </a:cxn>
                <a:cxn ang="0">
                  <a:pos x="2" y="16"/>
                </a:cxn>
                <a:cxn ang="0">
                  <a:pos x="5" y="16"/>
                </a:cxn>
                <a:cxn ang="0">
                  <a:pos x="8" y="15"/>
                </a:cxn>
                <a:cxn ang="0">
                  <a:pos x="16" y="14"/>
                </a:cxn>
                <a:cxn ang="0">
                  <a:pos x="16" y="14"/>
                </a:cxn>
                <a:cxn ang="0">
                  <a:pos x="16" y="11"/>
                </a:cxn>
                <a:cxn ang="0">
                  <a:pos x="16" y="9"/>
                </a:cxn>
                <a:cxn ang="0">
                  <a:pos x="16" y="6"/>
                </a:cxn>
                <a:cxn ang="0">
                  <a:pos x="16" y="0"/>
                </a:cxn>
                <a:cxn ang="0">
                  <a:pos x="16" y="0"/>
                </a:cxn>
                <a:cxn ang="0">
                  <a:pos x="18" y="2"/>
                </a:cxn>
                <a:cxn ang="0">
                  <a:pos x="18" y="3"/>
                </a:cxn>
                <a:cxn ang="0">
                  <a:pos x="20" y="6"/>
                </a:cxn>
                <a:cxn ang="0">
                  <a:pos x="23" y="12"/>
                </a:cxn>
                <a:cxn ang="0">
                  <a:pos x="23" y="12"/>
                </a:cxn>
                <a:cxn ang="0">
                  <a:pos x="25" y="11"/>
                </a:cxn>
                <a:cxn ang="0">
                  <a:pos x="27" y="10"/>
                </a:cxn>
                <a:cxn ang="0">
                  <a:pos x="30" y="9"/>
                </a:cxn>
                <a:cxn ang="0">
                  <a:pos x="36" y="6"/>
                </a:cxn>
                <a:cxn ang="0">
                  <a:pos x="36" y="6"/>
                </a:cxn>
                <a:cxn ang="0">
                  <a:pos x="34" y="9"/>
                </a:cxn>
                <a:cxn ang="0">
                  <a:pos x="33" y="10"/>
                </a:cxn>
                <a:cxn ang="0">
                  <a:pos x="31" y="13"/>
                </a:cxn>
                <a:cxn ang="0">
                  <a:pos x="26" y="18"/>
                </a:cxn>
                <a:cxn ang="0">
                  <a:pos x="26" y="18"/>
                </a:cxn>
                <a:cxn ang="0">
                  <a:pos x="28" y="20"/>
                </a:cxn>
                <a:cxn ang="0">
                  <a:pos x="29" y="23"/>
                </a:cxn>
                <a:cxn ang="0">
                  <a:pos x="31" y="26"/>
                </a:cxn>
                <a:cxn ang="0">
                  <a:pos x="35" y="32"/>
                </a:cxn>
                <a:cxn ang="0">
                  <a:pos x="35" y="32"/>
                </a:cxn>
                <a:cxn ang="0">
                  <a:pos x="32" y="30"/>
                </a:cxn>
                <a:cxn ang="0">
                  <a:pos x="31" y="29"/>
                </a:cxn>
                <a:cxn ang="0">
                  <a:pos x="28" y="26"/>
                </a:cxn>
                <a:cxn ang="0">
                  <a:pos x="22" y="23"/>
                </a:cxn>
              </a:cxnLst>
              <a:rect l="0" t="0" r="r" b="b"/>
              <a:pathLst>
                <a:path w="36" h="38">
                  <a:moveTo>
                    <a:pt x="22" y="23"/>
                  </a:moveTo>
                  <a:lnTo>
                    <a:pt x="22" y="23"/>
                  </a:lnTo>
                  <a:lnTo>
                    <a:pt x="21" y="26"/>
                  </a:lnTo>
                  <a:lnTo>
                    <a:pt x="20" y="29"/>
                  </a:lnTo>
                  <a:lnTo>
                    <a:pt x="18" y="33"/>
                  </a:lnTo>
                  <a:lnTo>
                    <a:pt x="13" y="38"/>
                  </a:lnTo>
                  <a:lnTo>
                    <a:pt x="13" y="35"/>
                  </a:lnTo>
                  <a:lnTo>
                    <a:pt x="13" y="32"/>
                  </a:lnTo>
                  <a:lnTo>
                    <a:pt x="14" y="29"/>
                  </a:lnTo>
                  <a:lnTo>
                    <a:pt x="16" y="22"/>
                  </a:lnTo>
                  <a:lnTo>
                    <a:pt x="12" y="21"/>
                  </a:lnTo>
                  <a:lnTo>
                    <a:pt x="10" y="20"/>
                  </a:lnTo>
                  <a:lnTo>
                    <a:pt x="7" y="19"/>
                  </a:lnTo>
                  <a:lnTo>
                    <a:pt x="0" y="17"/>
                  </a:lnTo>
                  <a:lnTo>
                    <a:pt x="2" y="16"/>
                  </a:lnTo>
                  <a:lnTo>
                    <a:pt x="5" y="16"/>
                  </a:lnTo>
                  <a:lnTo>
                    <a:pt x="8" y="15"/>
                  </a:lnTo>
                  <a:lnTo>
                    <a:pt x="16" y="14"/>
                  </a:lnTo>
                  <a:lnTo>
                    <a:pt x="16" y="11"/>
                  </a:lnTo>
                  <a:lnTo>
                    <a:pt x="16" y="9"/>
                  </a:lnTo>
                  <a:lnTo>
                    <a:pt x="16" y="6"/>
                  </a:lnTo>
                  <a:lnTo>
                    <a:pt x="16" y="0"/>
                  </a:lnTo>
                  <a:lnTo>
                    <a:pt x="18" y="2"/>
                  </a:lnTo>
                  <a:lnTo>
                    <a:pt x="18" y="3"/>
                  </a:lnTo>
                  <a:lnTo>
                    <a:pt x="20" y="6"/>
                  </a:lnTo>
                  <a:lnTo>
                    <a:pt x="23" y="12"/>
                  </a:lnTo>
                  <a:lnTo>
                    <a:pt x="25" y="11"/>
                  </a:lnTo>
                  <a:lnTo>
                    <a:pt x="27" y="10"/>
                  </a:lnTo>
                  <a:lnTo>
                    <a:pt x="30" y="9"/>
                  </a:lnTo>
                  <a:lnTo>
                    <a:pt x="36" y="6"/>
                  </a:lnTo>
                  <a:lnTo>
                    <a:pt x="34" y="9"/>
                  </a:lnTo>
                  <a:lnTo>
                    <a:pt x="33" y="10"/>
                  </a:lnTo>
                  <a:lnTo>
                    <a:pt x="31" y="13"/>
                  </a:lnTo>
                  <a:lnTo>
                    <a:pt x="26" y="18"/>
                  </a:lnTo>
                  <a:lnTo>
                    <a:pt x="28" y="20"/>
                  </a:lnTo>
                  <a:lnTo>
                    <a:pt x="29" y="23"/>
                  </a:lnTo>
                  <a:lnTo>
                    <a:pt x="31" y="26"/>
                  </a:lnTo>
                  <a:lnTo>
                    <a:pt x="35" y="32"/>
                  </a:lnTo>
                  <a:lnTo>
                    <a:pt x="32" y="30"/>
                  </a:lnTo>
                  <a:lnTo>
                    <a:pt x="31" y="29"/>
                  </a:lnTo>
                  <a:lnTo>
                    <a:pt x="28" y="26"/>
                  </a:lnTo>
                  <a:lnTo>
                    <a:pt x="22" y="23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755" name="Freeform 731"/>
            <p:cNvSpPr>
              <a:spLocks/>
            </p:cNvSpPr>
            <p:nvPr/>
          </p:nvSpPr>
          <p:spPr bwMode="auto">
            <a:xfrm>
              <a:off x="2489" y="1487"/>
              <a:ext cx="35" cy="38"/>
            </a:xfrm>
            <a:custGeom>
              <a:avLst/>
              <a:gdLst/>
              <a:ahLst/>
              <a:cxnLst>
                <a:cxn ang="0">
                  <a:pos x="20" y="24"/>
                </a:cxn>
                <a:cxn ang="0">
                  <a:pos x="18" y="27"/>
                </a:cxn>
                <a:cxn ang="0">
                  <a:pos x="17" y="29"/>
                </a:cxn>
                <a:cxn ang="0">
                  <a:pos x="15" y="33"/>
                </a:cxn>
                <a:cxn ang="0">
                  <a:pos x="11" y="38"/>
                </a:cxn>
                <a:cxn ang="0">
                  <a:pos x="11" y="35"/>
                </a:cxn>
                <a:cxn ang="0">
                  <a:pos x="11" y="33"/>
                </a:cxn>
                <a:cxn ang="0">
                  <a:pos x="12" y="30"/>
                </a:cxn>
                <a:cxn ang="0">
                  <a:pos x="13" y="23"/>
                </a:cxn>
                <a:cxn ang="0">
                  <a:pos x="11" y="22"/>
                </a:cxn>
                <a:cxn ang="0">
                  <a:pos x="9" y="21"/>
                </a:cxn>
                <a:cxn ang="0">
                  <a:pos x="6" y="20"/>
                </a:cxn>
                <a:cxn ang="0">
                  <a:pos x="0" y="18"/>
                </a:cxn>
                <a:cxn ang="0">
                  <a:pos x="2" y="18"/>
                </a:cxn>
                <a:cxn ang="0">
                  <a:pos x="4" y="18"/>
                </a:cxn>
                <a:cxn ang="0">
                  <a:pos x="7" y="16"/>
                </a:cxn>
                <a:cxn ang="0">
                  <a:pos x="13" y="14"/>
                </a:cxn>
                <a:cxn ang="0">
                  <a:pos x="13" y="12"/>
                </a:cxn>
                <a:cxn ang="0">
                  <a:pos x="13" y="10"/>
                </a:cxn>
                <a:cxn ang="0">
                  <a:pos x="13" y="6"/>
                </a:cxn>
                <a:cxn ang="0">
                  <a:pos x="13" y="0"/>
                </a:cxn>
                <a:cxn ang="0">
                  <a:pos x="15" y="2"/>
                </a:cxn>
                <a:cxn ang="0">
                  <a:pos x="15" y="4"/>
                </a:cxn>
                <a:cxn ang="0">
                  <a:pos x="17" y="7"/>
                </a:cxn>
                <a:cxn ang="0">
                  <a:pos x="20" y="13"/>
                </a:cxn>
                <a:cxn ang="0">
                  <a:pos x="23" y="12"/>
                </a:cxn>
                <a:cxn ang="0">
                  <a:pos x="25" y="11"/>
                </a:cxn>
                <a:cxn ang="0">
                  <a:pos x="28" y="10"/>
                </a:cxn>
                <a:cxn ang="0">
                  <a:pos x="35" y="8"/>
                </a:cxn>
                <a:cxn ang="0">
                  <a:pos x="33" y="10"/>
                </a:cxn>
                <a:cxn ang="0">
                  <a:pos x="31" y="11"/>
                </a:cxn>
                <a:cxn ang="0">
                  <a:pos x="29" y="14"/>
                </a:cxn>
                <a:cxn ang="0">
                  <a:pos x="25" y="20"/>
                </a:cxn>
                <a:cxn ang="0">
                  <a:pos x="27" y="22"/>
                </a:cxn>
                <a:cxn ang="0">
                  <a:pos x="28" y="24"/>
                </a:cxn>
                <a:cxn ang="0">
                  <a:pos x="30" y="27"/>
                </a:cxn>
                <a:cxn ang="0">
                  <a:pos x="34" y="32"/>
                </a:cxn>
                <a:cxn ang="0">
                  <a:pos x="31" y="30"/>
                </a:cxn>
                <a:cxn ang="0">
                  <a:pos x="29" y="29"/>
                </a:cxn>
                <a:cxn ang="0">
                  <a:pos x="26" y="28"/>
                </a:cxn>
                <a:cxn ang="0">
                  <a:pos x="20" y="24"/>
                </a:cxn>
              </a:cxnLst>
              <a:rect l="0" t="0" r="r" b="b"/>
              <a:pathLst>
                <a:path w="35" h="38">
                  <a:moveTo>
                    <a:pt x="20" y="24"/>
                  </a:moveTo>
                  <a:lnTo>
                    <a:pt x="18" y="27"/>
                  </a:lnTo>
                  <a:lnTo>
                    <a:pt x="17" y="29"/>
                  </a:lnTo>
                  <a:lnTo>
                    <a:pt x="15" y="33"/>
                  </a:lnTo>
                  <a:lnTo>
                    <a:pt x="11" y="38"/>
                  </a:lnTo>
                  <a:lnTo>
                    <a:pt x="11" y="35"/>
                  </a:lnTo>
                  <a:lnTo>
                    <a:pt x="11" y="33"/>
                  </a:lnTo>
                  <a:lnTo>
                    <a:pt x="12" y="30"/>
                  </a:lnTo>
                  <a:lnTo>
                    <a:pt x="13" y="23"/>
                  </a:lnTo>
                  <a:lnTo>
                    <a:pt x="11" y="22"/>
                  </a:lnTo>
                  <a:lnTo>
                    <a:pt x="9" y="21"/>
                  </a:lnTo>
                  <a:lnTo>
                    <a:pt x="6" y="20"/>
                  </a:lnTo>
                  <a:lnTo>
                    <a:pt x="0" y="18"/>
                  </a:lnTo>
                  <a:lnTo>
                    <a:pt x="2" y="18"/>
                  </a:lnTo>
                  <a:lnTo>
                    <a:pt x="4" y="18"/>
                  </a:lnTo>
                  <a:lnTo>
                    <a:pt x="7" y="16"/>
                  </a:lnTo>
                  <a:lnTo>
                    <a:pt x="13" y="14"/>
                  </a:lnTo>
                  <a:lnTo>
                    <a:pt x="13" y="12"/>
                  </a:lnTo>
                  <a:lnTo>
                    <a:pt x="13" y="10"/>
                  </a:lnTo>
                  <a:lnTo>
                    <a:pt x="13" y="6"/>
                  </a:lnTo>
                  <a:lnTo>
                    <a:pt x="13" y="0"/>
                  </a:lnTo>
                  <a:lnTo>
                    <a:pt x="15" y="2"/>
                  </a:lnTo>
                  <a:lnTo>
                    <a:pt x="15" y="4"/>
                  </a:lnTo>
                  <a:lnTo>
                    <a:pt x="17" y="7"/>
                  </a:lnTo>
                  <a:lnTo>
                    <a:pt x="20" y="13"/>
                  </a:lnTo>
                  <a:lnTo>
                    <a:pt x="23" y="12"/>
                  </a:lnTo>
                  <a:lnTo>
                    <a:pt x="25" y="11"/>
                  </a:lnTo>
                  <a:lnTo>
                    <a:pt x="28" y="10"/>
                  </a:lnTo>
                  <a:lnTo>
                    <a:pt x="35" y="8"/>
                  </a:lnTo>
                  <a:lnTo>
                    <a:pt x="33" y="10"/>
                  </a:lnTo>
                  <a:lnTo>
                    <a:pt x="31" y="11"/>
                  </a:lnTo>
                  <a:lnTo>
                    <a:pt x="29" y="14"/>
                  </a:lnTo>
                  <a:lnTo>
                    <a:pt x="25" y="20"/>
                  </a:lnTo>
                  <a:lnTo>
                    <a:pt x="27" y="22"/>
                  </a:lnTo>
                  <a:lnTo>
                    <a:pt x="28" y="24"/>
                  </a:lnTo>
                  <a:lnTo>
                    <a:pt x="30" y="27"/>
                  </a:lnTo>
                  <a:lnTo>
                    <a:pt x="34" y="32"/>
                  </a:lnTo>
                  <a:lnTo>
                    <a:pt x="31" y="30"/>
                  </a:lnTo>
                  <a:lnTo>
                    <a:pt x="29" y="29"/>
                  </a:lnTo>
                  <a:lnTo>
                    <a:pt x="26" y="28"/>
                  </a:lnTo>
                  <a:lnTo>
                    <a:pt x="20" y="24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756" name="Freeform 732"/>
            <p:cNvSpPr>
              <a:spLocks/>
            </p:cNvSpPr>
            <p:nvPr/>
          </p:nvSpPr>
          <p:spPr bwMode="auto">
            <a:xfrm>
              <a:off x="2489" y="1487"/>
              <a:ext cx="35" cy="38"/>
            </a:xfrm>
            <a:custGeom>
              <a:avLst/>
              <a:gdLst/>
              <a:ahLst/>
              <a:cxnLst>
                <a:cxn ang="0">
                  <a:pos x="20" y="24"/>
                </a:cxn>
                <a:cxn ang="0">
                  <a:pos x="20" y="24"/>
                </a:cxn>
                <a:cxn ang="0">
                  <a:pos x="18" y="27"/>
                </a:cxn>
                <a:cxn ang="0">
                  <a:pos x="17" y="29"/>
                </a:cxn>
                <a:cxn ang="0">
                  <a:pos x="15" y="33"/>
                </a:cxn>
                <a:cxn ang="0">
                  <a:pos x="11" y="38"/>
                </a:cxn>
                <a:cxn ang="0">
                  <a:pos x="11" y="38"/>
                </a:cxn>
                <a:cxn ang="0">
                  <a:pos x="11" y="35"/>
                </a:cxn>
                <a:cxn ang="0">
                  <a:pos x="11" y="33"/>
                </a:cxn>
                <a:cxn ang="0">
                  <a:pos x="12" y="30"/>
                </a:cxn>
                <a:cxn ang="0">
                  <a:pos x="13" y="23"/>
                </a:cxn>
                <a:cxn ang="0">
                  <a:pos x="13" y="23"/>
                </a:cxn>
                <a:cxn ang="0">
                  <a:pos x="11" y="22"/>
                </a:cxn>
                <a:cxn ang="0">
                  <a:pos x="9" y="21"/>
                </a:cxn>
                <a:cxn ang="0">
                  <a:pos x="6" y="2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2" y="18"/>
                </a:cxn>
                <a:cxn ang="0">
                  <a:pos x="4" y="18"/>
                </a:cxn>
                <a:cxn ang="0">
                  <a:pos x="7" y="16"/>
                </a:cxn>
                <a:cxn ang="0">
                  <a:pos x="13" y="14"/>
                </a:cxn>
                <a:cxn ang="0">
                  <a:pos x="13" y="14"/>
                </a:cxn>
                <a:cxn ang="0">
                  <a:pos x="13" y="12"/>
                </a:cxn>
                <a:cxn ang="0">
                  <a:pos x="13" y="10"/>
                </a:cxn>
                <a:cxn ang="0">
                  <a:pos x="13" y="6"/>
                </a:cxn>
                <a:cxn ang="0">
                  <a:pos x="13" y="0"/>
                </a:cxn>
                <a:cxn ang="0">
                  <a:pos x="13" y="0"/>
                </a:cxn>
                <a:cxn ang="0">
                  <a:pos x="15" y="2"/>
                </a:cxn>
                <a:cxn ang="0">
                  <a:pos x="15" y="4"/>
                </a:cxn>
                <a:cxn ang="0">
                  <a:pos x="17" y="7"/>
                </a:cxn>
                <a:cxn ang="0">
                  <a:pos x="20" y="13"/>
                </a:cxn>
                <a:cxn ang="0">
                  <a:pos x="20" y="13"/>
                </a:cxn>
                <a:cxn ang="0">
                  <a:pos x="23" y="12"/>
                </a:cxn>
                <a:cxn ang="0">
                  <a:pos x="25" y="11"/>
                </a:cxn>
                <a:cxn ang="0">
                  <a:pos x="28" y="10"/>
                </a:cxn>
                <a:cxn ang="0">
                  <a:pos x="35" y="8"/>
                </a:cxn>
                <a:cxn ang="0">
                  <a:pos x="35" y="8"/>
                </a:cxn>
                <a:cxn ang="0">
                  <a:pos x="33" y="10"/>
                </a:cxn>
                <a:cxn ang="0">
                  <a:pos x="31" y="11"/>
                </a:cxn>
                <a:cxn ang="0">
                  <a:pos x="29" y="14"/>
                </a:cxn>
                <a:cxn ang="0">
                  <a:pos x="25" y="20"/>
                </a:cxn>
                <a:cxn ang="0">
                  <a:pos x="25" y="20"/>
                </a:cxn>
                <a:cxn ang="0">
                  <a:pos x="27" y="22"/>
                </a:cxn>
                <a:cxn ang="0">
                  <a:pos x="28" y="24"/>
                </a:cxn>
                <a:cxn ang="0">
                  <a:pos x="30" y="27"/>
                </a:cxn>
                <a:cxn ang="0">
                  <a:pos x="34" y="32"/>
                </a:cxn>
                <a:cxn ang="0">
                  <a:pos x="34" y="32"/>
                </a:cxn>
                <a:cxn ang="0">
                  <a:pos x="31" y="30"/>
                </a:cxn>
                <a:cxn ang="0">
                  <a:pos x="29" y="29"/>
                </a:cxn>
                <a:cxn ang="0">
                  <a:pos x="26" y="28"/>
                </a:cxn>
                <a:cxn ang="0">
                  <a:pos x="20" y="24"/>
                </a:cxn>
              </a:cxnLst>
              <a:rect l="0" t="0" r="r" b="b"/>
              <a:pathLst>
                <a:path w="35" h="38">
                  <a:moveTo>
                    <a:pt x="20" y="24"/>
                  </a:moveTo>
                  <a:lnTo>
                    <a:pt x="20" y="24"/>
                  </a:lnTo>
                  <a:lnTo>
                    <a:pt x="18" y="27"/>
                  </a:lnTo>
                  <a:lnTo>
                    <a:pt x="17" y="29"/>
                  </a:lnTo>
                  <a:lnTo>
                    <a:pt x="15" y="33"/>
                  </a:lnTo>
                  <a:lnTo>
                    <a:pt x="11" y="38"/>
                  </a:lnTo>
                  <a:lnTo>
                    <a:pt x="11" y="35"/>
                  </a:lnTo>
                  <a:lnTo>
                    <a:pt x="11" y="33"/>
                  </a:lnTo>
                  <a:lnTo>
                    <a:pt x="12" y="30"/>
                  </a:lnTo>
                  <a:lnTo>
                    <a:pt x="13" y="23"/>
                  </a:lnTo>
                  <a:lnTo>
                    <a:pt x="11" y="22"/>
                  </a:lnTo>
                  <a:lnTo>
                    <a:pt x="9" y="21"/>
                  </a:lnTo>
                  <a:lnTo>
                    <a:pt x="6" y="20"/>
                  </a:lnTo>
                  <a:lnTo>
                    <a:pt x="0" y="18"/>
                  </a:lnTo>
                  <a:lnTo>
                    <a:pt x="2" y="18"/>
                  </a:lnTo>
                  <a:lnTo>
                    <a:pt x="4" y="18"/>
                  </a:lnTo>
                  <a:lnTo>
                    <a:pt x="7" y="16"/>
                  </a:lnTo>
                  <a:lnTo>
                    <a:pt x="13" y="14"/>
                  </a:lnTo>
                  <a:lnTo>
                    <a:pt x="13" y="12"/>
                  </a:lnTo>
                  <a:lnTo>
                    <a:pt x="13" y="10"/>
                  </a:lnTo>
                  <a:lnTo>
                    <a:pt x="13" y="6"/>
                  </a:lnTo>
                  <a:lnTo>
                    <a:pt x="13" y="0"/>
                  </a:lnTo>
                  <a:lnTo>
                    <a:pt x="15" y="2"/>
                  </a:lnTo>
                  <a:lnTo>
                    <a:pt x="15" y="4"/>
                  </a:lnTo>
                  <a:lnTo>
                    <a:pt x="17" y="7"/>
                  </a:lnTo>
                  <a:lnTo>
                    <a:pt x="20" y="13"/>
                  </a:lnTo>
                  <a:lnTo>
                    <a:pt x="23" y="12"/>
                  </a:lnTo>
                  <a:lnTo>
                    <a:pt x="25" y="11"/>
                  </a:lnTo>
                  <a:lnTo>
                    <a:pt x="28" y="10"/>
                  </a:lnTo>
                  <a:lnTo>
                    <a:pt x="35" y="8"/>
                  </a:lnTo>
                  <a:lnTo>
                    <a:pt x="33" y="10"/>
                  </a:lnTo>
                  <a:lnTo>
                    <a:pt x="31" y="11"/>
                  </a:lnTo>
                  <a:lnTo>
                    <a:pt x="29" y="14"/>
                  </a:lnTo>
                  <a:lnTo>
                    <a:pt x="25" y="20"/>
                  </a:lnTo>
                  <a:lnTo>
                    <a:pt x="27" y="22"/>
                  </a:lnTo>
                  <a:lnTo>
                    <a:pt x="28" y="24"/>
                  </a:lnTo>
                  <a:lnTo>
                    <a:pt x="30" y="27"/>
                  </a:lnTo>
                  <a:lnTo>
                    <a:pt x="34" y="32"/>
                  </a:lnTo>
                  <a:lnTo>
                    <a:pt x="31" y="30"/>
                  </a:lnTo>
                  <a:lnTo>
                    <a:pt x="29" y="29"/>
                  </a:lnTo>
                  <a:lnTo>
                    <a:pt x="26" y="28"/>
                  </a:lnTo>
                  <a:lnTo>
                    <a:pt x="20" y="24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757" name="Freeform 733"/>
            <p:cNvSpPr>
              <a:spLocks/>
            </p:cNvSpPr>
            <p:nvPr/>
          </p:nvSpPr>
          <p:spPr bwMode="auto">
            <a:xfrm>
              <a:off x="2499" y="1451"/>
              <a:ext cx="36" cy="38"/>
            </a:xfrm>
            <a:custGeom>
              <a:avLst/>
              <a:gdLst/>
              <a:ahLst/>
              <a:cxnLst>
                <a:cxn ang="0">
                  <a:pos x="21" y="26"/>
                </a:cxn>
                <a:cxn ang="0">
                  <a:pos x="20" y="28"/>
                </a:cxn>
                <a:cxn ang="0">
                  <a:pos x="19" y="30"/>
                </a:cxn>
                <a:cxn ang="0">
                  <a:pos x="17" y="33"/>
                </a:cxn>
                <a:cxn ang="0">
                  <a:pos x="13" y="38"/>
                </a:cxn>
                <a:cxn ang="0">
                  <a:pos x="13" y="35"/>
                </a:cxn>
                <a:cxn ang="0">
                  <a:pos x="13" y="33"/>
                </a:cxn>
                <a:cxn ang="0">
                  <a:pos x="14" y="30"/>
                </a:cxn>
                <a:cxn ang="0">
                  <a:pos x="15" y="24"/>
                </a:cxn>
                <a:cxn ang="0">
                  <a:pos x="12" y="23"/>
                </a:cxn>
                <a:cxn ang="0">
                  <a:pos x="10" y="23"/>
                </a:cxn>
                <a:cxn ang="0">
                  <a:pos x="7" y="22"/>
                </a:cxn>
                <a:cxn ang="0">
                  <a:pos x="0" y="20"/>
                </a:cxn>
                <a:cxn ang="0">
                  <a:pos x="2" y="19"/>
                </a:cxn>
                <a:cxn ang="0">
                  <a:pos x="5" y="19"/>
                </a:cxn>
                <a:cxn ang="0">
                  <a:pos x="8" y="18"/>
                </a:cxn>
                <a:cxn ang="0">
                  <a:pos x="15" y="17"/>
                </a:cxn>
                <a:cxn ang="0">
                  <a:pos x="15" y="14"/>
                </a:cxn>
                <a:cxn ang="0">
                  <a:pos x="15" y="12"/>
                </a:cxn>
                <a:cxn ang="0">
                  <a:pos x="15" y="7"/>
                </a:cxn>
                <a:cxn ang="0">
                  <a:pos x="15" y="0"/>
                </a:cxn>
                <a:cxn ang="0">
                  <a:pos x="17" y="3"/>
                </a:cxn>
                <a:cxn ang="0">
                  <a:pos x="17" y="5"/>
                </a:cxn>
                <a:cxn ang="0">
                  <a:pos x="19" y="9"/>
                </a:cxn>
                <a:cxn ang="0">
                  <a:pos x="22" y="15"/>
                </a:cxn>
                <a:cxn ang="0">
                  <a:pos x="25" y="14"/>
                </a:cxn>
                <a:cxn ang="0">
                  <a:pos x="27" y="13"/>
                </a:cxn>
                <a:cxn ang="0">
                  <a:pos x="30" y="12"/>
                </a:cxn>
                <a:cxn ang="0">
                  <a:pos x="36" y="9"/>
                </a:cxn>
                <a:cxn ang="0">
                  <a:pos x="34" y="11"/>
                </a:cxn>
                <a:cxn ang="0">
                  <a:pos x="33" y="13"/>
                </a:cxn>
                <a:cxn ang="0">
                  <a:pos x="31" y="16"/>
                </a:cxn>
                <a:cxn ang="0">
                  <a:pos x="25" y="21"/>
                </a:cxn>
                <a:cxn ang="0">
                  <a:pos x="27" y="23"/>
                </a:cxn>
                <a:cxn ang="0">
                  <a:pos x="29" y="24"/>
                </a:cxn>
                <a:cxn ang="0">
                  <a:pos x="31" y="27"/>
                </a:cxn>
                <a:cxn ang="0">
                  <a:pos x="35" y="32"/>
                </a:cxn>
                <a:cxn ang="0">
                  <a:pos x="32" y="31"/>
                </a:cxn>
                <a:cxn ang="0">
                  <a:pos x="31" y="30"/>
                </a:cxn>
                <a:cxn ang="0">
                  <a:pos x="28" y="28"/>
                </a:cxn>
                <a:cxn ang="0">
                  <a:pos x="21" y="26"/>
                </a:cxn>
              </a:cxnLst>
              <a:rect l="0" t="0" r="r" b="b"/>
              <a:pathLst>
                <a:path w="36" h="38">
                  <a:moveTo>
                    <a:pt x="21" y="26"/>
                  </a:moveTo>
                  <a:lnTo>
                    <a:pt x="20" y="28"/>
                  </a:lnTo>
                  <a:lnTo>
                    <a:pt x="19" y="30"/>
                  </a:lnTo>
                  <a:lnTo>
                    <a:pt x="17" y="33"/>
                  </a:lnTo>
                  <a:lnTo>
                    <a:pt x="13" y="38"/>
                  </a:lnTo>
                  <a:lnTo>
                    <a:pt x="13" y="35"/>
                  </a:lnTo>
                  <a:lnTo>
                    <a:pt x="13" y="33"/>
                  </a:lnTo>
                  <a:lnTo>
                    <a:pt x="14" y="30"/>
                  </a:lnTo>
                  <a:lnTo>
                    <a:pt x="15" y="24"/>
                  </a:lnTo>
                  <a:lnTo>
                    <a:pt x="12" y="23"/>
                  </a:lnTo>
                  <a:lnTo>
                    <a:pt x="10" y="23"/>
                  </a:lnTo>
                  <a:lnTo>
                    <a:pt x="7" y="22"/>
                  </a:lnTo>
                  <a:lnTo>
                    <a:pt x="0" y="20"/>
                  </a:lnTo>
                  <a:lnTo>
                    <a:pt x="2" y="19"/>
                  </a:lnTo>
                  <a:lnTo>
                    <a:pt x="5" y="19"/>
                  </a:lnTo>
                  <a:lnTo>
                    <a:pt x="8" y="18"/>
                  </a:lnTo>
                  <a:lnTo>
                    <a:pt x="15" y="17"/>
                  </a:lnTo>
                  <a:lnTo>
                    <a:pt x="15" y="14"/>
                  </a:lnTo>
                  <a:lnTo>
                    <a:pt x="15" y="12"/>
                  </a:lnTo>
                  <a:lnTo>
                    <a:pt x="15" y="7"/>
                  </a:lnTo>
                  <a:lnTo>
                    <a:pt x="15" y="0"/>
                  </a:lnTo>
                  <a:lnTo>
                    <a:pt x="17" y="3"/>
                  </a:lnTo>
                  <a:lnTo>
                    <a:pt x="17" y="5"/>
                  </a:lnTo>
                  <a:lnTo>
                    <a:pt x="19" y="9"/>
                  </a:lnTo>
                  <a:lnTo>
                    <a:pt x="22" y="15"/>
                  </a:lnTo>
                  <a:lnTo>
                    <a:pt x="25" y="14"/>
                  </a:lnTo>
                  <a:lnTo>
                    <a:pt x="27" y="13"/>
                  </a:lnTo>
                  <a:lnTo>
                    <a:pt x="30" y="12"/>
                  </a:lnTo>
                  <a:lnTo>
                    <a:pt x="36" y="9"/>
                  </a:lnTo>
                  <a:lnTo>
                    <a:pt x="34" y="11"/>
                  </a:lnTo>
                  <a:lnTo>
                    <a:pt x="33" y="13"/>
                  </a:lnTo>
                  <a:lnTo>
                    <a:pt x="31" y="16"/>
                  </a:lnTo>
                  <a:lnTo>
                    <a:pt x="25" y="21"/>
                  </a:lnTo>
                  <a:lnTo>
                    <a:pt x="27" y="23"/>
                  </a:lnTo>
                  <a:lnTo>
                    <a:pt x="29" y="24"/>
                  </a:lnTo>
                  <a:lnTo>
                    <a:pt x="31" y="27"/>
                  </a:lnTo>
                  <a:lnTo>
                    <a:pt x="35" y="32"/>
                  </a:lnTo>
                  <a:lnTo>
                    <a:pt x="32" y="31"/>
                  </a:lnTo>
                  <a:lnTo>
                    <a:pt x="31" y="30"/>
                  </a:lnTo>
                  <a:lnTo>
                    <a:pt x="28" y="28"/>
                  </a:lnTo>
                  <a:lnTo>
                    <a:pt x="21" y="26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758" name="Freeform 734"/>
            <p:cNvSpPr>
              <a:spLocks/>
            </p:cNvSpPr>
            <p:nvPr/>
          </p:nvSpPr>
          <p:spPr bwMode="auto">
            <a:xfrm>
              <a:off x="2499" y="1451"/>
              <a:ext cx="36" cy="38"/>
            </a:xfrm>
            <a:custGeom>
              <a:avLst/>
              <a:gdLst/>
              <a:ahLst/>
              <a:cxnLst>
                <a:cxn ang="0">
                  <a:pos x="21" y="26"/>
                </a:cxn>
                <a:cxn ang="0">
                  <a:pos x="21" y="26"/>
                </a:cxn>
                <a:cxn ang="0">
                  <a:pos x="20" y="28"/>
                </a:cxn>
                <a:cxn ang="0">
                  <a:pos x="19" y="30"/>
                </a:cxn>
                <a:cxn ang="0">
                  <a:pos x="17" y="33"/>
                </a:cxn>
                <a:cxn ang="0">
                  <a:pos x="13" y="38"/>
                </a:cxn>
                <a:cxn ang="0">
                  <a:pos x="13" y="38"/>
                </a:cxn>
                <a:cxn ang="0">
                  <a:pos x="13" y="35"/>
                </a:cxn>
                <a:cxn ang="0">
                  <a:pos x="13" y="33"/>
                </a:cxn>
                <a:cxn ang="0">
                  <a:pos x="14" y="30"/>
                </a:cxn>
                <a:cxn ang="0">
                  <a:pos x="15" y="24"/>
                </a:cxn>
                <a:cxn ang="0">
                  <a:pos x="15" y="24"/>
                </a:cxn>
                <a:cxn ang="0">
                  <a:pos x="12" y="23"/>
                </a:cxn>
                <a:cxn ang="0">
                  <a:pos x="10" y="23"/>
                </a:cxn>
                <a:cxn ang="0">
                  <a:pos x="7" y="22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2" y="19"/>
                </a:cxn>
                <a:cxn ang="0">
                  <a:pos x="5" y="19"/>
                </a:cxn>
                <a:cxn ang="0">
                  <a:pos x="8" y="18"/>
                </a:cxn>
                <a:cxn ang="0">
                  <a:pos x="15" y="17"/>
                </a:cxn>
                <a:cxn ang="0">
                  <a:pos x="15" y="17"/>
                </a:cxn>
                <a:cxn ang="0">
                  <a:pos x="15" y="14"/>
                </a:cxn>
                <a:cxn ang="0">
                  <a:pos x="15" y="12"/>
                </a:cxn>
                <a:cxn ang="0">
                  <a:pos x="15" y="7"/>
                </a:cxn>
                <a:cxn ang="0">
                  <a:pos x="15" y="0"/>
                </a:cxn>
                <a:cxn ang="0">
                  <a:pos x="15" y="0"/>
                </a:cxn>
                <a:cxn ang="0">
                  <a:pos x="17" y="3"/>
                </a:cxn>
                <a:cxn ang="0">
                  <a:pos x="17" y="5"/>
                </a:cxn>
                <a:cxn ang="0">
                  <a:pos x="19" y="9"/>
                </a:cxn>
                <a:cxn ang="0">
                  <a:pos x="22" y="15"/>
                </a:cxn>
                <a:cxn ang="0">
                  <a:pos x="22" y="15"/>
                </a:cxn>
                <a:cxn ang="0">
                  <a:pos x="25" y="14"/>
                </a:cxn>
                <a:cxn ang="0">
                  <a:pos x="27" y="13"/>
                </a:cxn>
                <a:cxn ang="0">
                  <a:pos x="30" y="12"/>
                </a:cxn>
                <a:cxn ang="0">
                  <a:pos x="36" y="9"/>
                </a:cxn>
                <a:cxn ang="0">
                  <a:pos x="36" y="9"/>
                </a:cxn>
                <a:cxn ang="0">
                  <a:pos x="34" y="11"/>
                </a:cxn>
                <a:cxn ang="0">
                  <a:pos x="33" y="13"/>
                </a:cxn>
                <a:cxn ang="0">
                  <a:pos x="31" y="16"/>
                </a:cxn>
                <a:cxn ang="0">
                  <a:pos x="25" y="21"/>
                </a:cxn>
                <a:cxn ang="0">
                  <a:pos x="25" y="21"/>
                </a:cxn>
                <a:cxn ang="0">
                  <a:pos x="27" y="23"/>
                </a:cxn>
                <a:cxn ang="0">
                  <a:pos x="29" y="24"/>
                </a:cxn>
                <a:cxn ang="0">
                  <a:pos x="31" y="27"/>
                </a:cxn>
                <a:cxn ang="0">
                  <a:pos x="35" y="32"/>
                </a:cxn>
                <a:cxn ang="0">
                  <a:pos x="35" y="32"/>
                </a:cxn>
                <a:cxn ang="0">
                  <a:pos x="32" y="31"/>
                </a:cxn>
                <a:cxn ang="0">
                  <a:pos x="31" y="30"/>
                </a:cxn>
                <a:cxn ang="0">
                  <a:pos x="28" y="28"/>
                </a:cxn>
                <a:cxn ang="0">
                  <a:pos x="21" y="26"/>
                </a:cxn>
              </a:cxnLst>
              <a:rect l="0" t="0" r="r" b="b"/>
              <a:pathLst>
                <a:path w="36" h="38">
                  <a:moveTo>
                    <a:pt x="21" y="26"/>
                  </a:moveTo>
                  <a:lnTo>
                    <a:pt x="21" y="26"/>
                  </a:lnTo>
                  <a:lnTo>
                    <a:pt x="20" y="28"/>
                  </a:lnTo>
                  <a:lnTo>
                    <a:pt x="19" y="30"/>
                  </a:lnTo>
                  <a:lnTo>
                    <a:pt x="17" y="33"/>
                  </a:lnTo>
                  <a:lnTo>
                    <a:pt x="13" y="38"/>
                  </a:lnTo>
                  <a:lnTo>
                    <a:pt x="13" y="35"/>
                  </a:lnTo>
                  <a:lnTo>
                    <a:pt x="13" y="33"/>
                  </a:lnTo>
                  <a:lnTo>
                    <a:pt x="14" y="30"/>
                  </a:lnTo>
                  <a:lnTo>
                    <a:pt x="15" y="24"/>
                  </a:lnTo>
                  <a:lnTo>
                    <a:pt x="12" y="23"/>
                  </a:lnTo>
                  <a:lnTo>
                    <a:pt x="10" y="23"/>
                  </a:lnTo>
                  <a:lnTo>
                    <a:pt x="7" y="22"/>
                  </a:lnTo>
                  <a:lnTo>
                    <a:pt x="0" y="20"/>
                  </a:lnTo>
                  <a:lnTo>
                    <a:pt x="2" y="19"/>
                  </a:lnTo>
                  <a:lnTo>
                    <a:pt x="5" y="19"/>
                  </a:lnTo>
                  <a:lnTo>
                    <a:pt x="8" y="18"/>
                  </a:lnTo>
                  <a:lnTo>
                    <a:pt x="15" y="17"/>
                  </a:lnTo>
                  <a:lnTo>
                    <a:pt x="15" y="14"/>
                  </a:lnTo>
                  <a:lnTo>
                    <a:pt x="15" y="12"/>
                  </a:lnTo>
                  <a:lnTo>
                    <a:pt x="15" y="7"/>
                  </a:lnTo>
                  <a:lnTo>
                    <a:pt x="15" y="0"/>
                  </a:lnTo>
                  <a:lnTo>
                    <a:pt x="17" y="3"/>
                  </a:lnTo>
                  <a:lnTo>
                    <a:pt x="17" y="5"/>
                  </a:lnTo>
                  <a:lnTo>
                    <a:pt x="19" y="9"/>
                  </a:lnTo>
                  <a:lnTo>
                    <a:pt x="22" y="15"/>
                  </a:lnTo>
                  <a:lnTo>
                    <a:pt x="25" y="14"/>
                  </a:lnTo>
                  <a:lnTo>
                    <a:pt x="27" y="13"/>
                  </a:lnTo>
                  <a:lnTo>
                    <a:pt x="30" y="12"/>
                  </a:lnTo>
                  <a:lnTo>
                    <a:pt x="36" y="9"/>
                  </a:lnTo>
                  <a:lnTo>
                    <a:pt x="34" y="11"/>
                  </a:lnTo>
                  <a:lnTo>
                    <a:pt x="33" y="13"/>
                  </a:lnTo>
                  <a:lnTo>
                    <a:pt x="31" y="16"/>
                  </a:lnTo>
                  <a:lnTo>
                    <a:pt x="25" y="21"/>
                  </a:lnTo>
                  <a:lnTo>
                    <a:pt x="27" y="23"/>
                  </a:lnTo>
                  <a:lnTo>
                    <a:pt x="29" y="24"/>
                  </a:lnTo>
                  <a:lnTo>
                    <a:pt x="31" y="27"/>
                  </a:lnTo>
                  <a:lnTo>
                    <a:pt x="35" y="32"/>
                  </a:lnTo>
                  <a:lnTo>
                    <a:pt x="32" y="31"/>
                  </a:lnTo>
                  <a:lnTo>
                    <a:pt x="31" y="30"/>
                  </a:lnTo>
                  <a:lnTo>
                    <a:pt x="28" y="28"/>
                  </a:lnTo>
                  <a:lnTo>
                    <a:pt x="21" y="26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759" name="Freeform 735"/>
            <p:cNvSpPr>
              <a:spLocks/>
            </p:cNvSpPr>
            <p:nvPr/>
          </p:nvSpPr>
          <p:spPr bwMode="auto">
            <a:xfrm>
              <a:off x="2503" y="1415"/>
              <a:ext cx="38" cy="36"/>
            </a:xfrm>
            <a:custGeom>
              <a:avLst/>
              <a:gdLst/>
              <a:ahLst/>
              <a:cxnLst>
                <a:cxn ang="0">
                  <a:pos x="23" y="24"/>
                </a:cxn>
                <a:cxn ang="0">
                  <a:pos x="21" y="27"/>
                </a:cxn>
                <a:cxn ang="0">
                  <a:pos x="20" y="28"/>
                </a:cxn>
                <a:cxn ang="0">
                  <a:pos x="18" y="31"/>
                </a:cxn>
                <a:cxn ang="0">
                  <a:pos x="14" y="36"/>
                </a:cxn>
                <a:cxn ang="0">
                  <a:pos x="14" y="34"/>
                </a:cxn>
                <a:cxn ang="0">
                  <a:pos x="14" y="32"/>
                </a:cxn>
                <a:cxn ang="0">
                  <a:pos x="14" y="29"/>
                </a:cxn>
                <a:cxn ang="0">
                  <a:pos x="15" y="23"/>
                </a:cxn>
                <a:cxn ang="0">
                  <a:pos x="13" y="22"/>
                </a:cxn>
                <a:cxn ang="0">
                  <a:pos x="11" y="21"/>
                </a:cxn>
                <a:cxn ang="0">
                  <a:pos x="7" y="20"/>
                </a:cxn>
                <a:cxn ang="0">
                  <a:pos x="0" y="18"/>
                </a:cxn>
                <a:cxn ang="0">
                  <a:pos x="3" y="17"/>
                </a:cxn>
                <a:cxn ang="0">
                  <a:pos x="6" y="17"/>
                </a:cxn>
                <a:cxn ang="0">
                  <a:pos x="9" y="16"/>
                </a:cxn>
                <a:cxn ang="0">
                  <a:pos x="15" y="15"/>
                </a:cxn>
                <a:cxn ang="0">
                  <a:pos x="15" y="12"/>
                </a:cxn>
                <a:cxn ang="0">
                  <a:pos x="15" y="10"/>
                </a:cxn>
                <a:cxn ang="0">
                  <a:pos x="15" y="7"/>
                </a:cxn>
                <a:cxn ang="0">
                  <a:pos x="15" y="0"/>
                </a:cxn>
                <a:cxn ang="0">
                  <a:pos x="17" y="2"/>
                </a:cxn>
                <a:cxn ang="0">
                  <a:pos x="18" y="4"/>
                </a:cxn>
                <a:cxn ang="0">
                  <a:pos x="20" y="7"/>
                </a:cxn>
                <a:cxn ang="0">
                  <a:pos x="23" y="13"/>
                </a:cxn>
                <a:cxn ang="0">
                  <a:pos x="26" y="12"/>
                </a:cxn>
                <a:cxn ang="0">
                  <a:pos x="28" y="11"/>
                </a:cxn>
                <a:cxn ang="0">
                  <a:pos x="31" y="10"/>
                </a:cxn>
                <a:cxn ang="0">
                  <a:pos x="38" y="7"/>
                </a:cxn>
                <a:cxn ang="0">
                  <a:pos x="35" y="9"/>
                </a:cxn>
                <a:cxn ang="0">
                  <a:pos x="34" y="11"/>
                </a:cxn>
                <a:cxn ang="0">
                  <a:pos x="31" y="14"/>
                </a:cxn>
                <a:cxn ang="0">
                  <a:pos x="26" y="19"/>
                </a:cxn>
                <a:cxn ang="0">
                  <a:pos x="29" y="21"/>
                </a:cxn>
                <a:cxn ang="0">
                  <a:pos x="30" y="23"/>
                </a:cxn>
                <a:cxn ang="0">
                  <a:pos x="32" y="25"/>
                </a:cxn>
                <a:cxn ang="0">
                  <a:pos x="35" y="30"/>
                </a:cxn>
                <a:cxn ang="0">
                  <a:pos x="33" y="29"/>
                </a:cxn>
                <a:cxn ang="0">
                  <a:pos x="32" y="28"/>
                </a:cxn>
                <a:cxn ang="0">
                  <a:pos x="29" y="27"/>
                </a:cxn>
                <a:cxn ang="0">
                  <a:pos x="23" y="24"/>
                </a:cxn>
              </a:cxnLst>
              <a:rect l="0" t="0" r="r" b="b"/>
              <a:pathLst>
                <a:path w="38" h="36">
                  <a:moveTo>
                    <a:pt x="23" y="24"/>
                  </a:moveTo>
                  <a:lnTo>
                    <a:pt x="21" y="27"/>
                  </a:lnTo>
                  <a:lnTo>
                    <a:pt x="20" y="28"/>
                  </a:lnTo>
                  <a:lnTo>
                    <a:pt x="18" y="31"/>
                  </a:lnTo>
                  <a:lnTo>
                    <a:pt x="14" y="36"/>
                  </a:lnTo>
                  <a:lnTo>
                    <a:pt x="14" y="34"/>
                  </a:lnTo>
                  <a:lnTo>
                    <a:pt x="14" y="32"/>
                  </a:lnTo>
                  <a:lnTo>
                    <a:pt x="14" y="29"/>
                  </a:lnTo>
                  <a:lnTo>
                    <a:pt x="15" y="23"/>
                  </a:lnTo>
                  <a:lnTo>
                    <a:pt x="13" y="22"/>
                  </a:lnTo>
                  <a:lnTo>
                    <a:pt x="11" y="21"/>
                  </a:lnTo>
                  <a:lnTo>
                    <a:pt x="7" y="20"/>
                  </a:lnTo>
                  <a:lnTo>
                    <a:pt x="0" y="18"/>
                  </a:lnTo>
                  <a:lnTo>
                    <a:pt x="3" y="17"/>
                  </a:lnTo>
                  <a:lnTo>
                    <a:pt x="6" y="17"/>
                  </a:lnTo>
                  <a:lnTo>
                    <a:pt x="9" y="16"/>
                  </a:lnTo>
                  <a:lnTo>
                    <a:pt x="15" y="15"/>
                  </a:lnTo>
                  <a:lnTo>
                    <a:pt x="15" y="12"/>
                  </a:lnTo>
                  <a:lnTo>
                    <a:pt x="15" y="10"/>
                  </a:lnTo>
                  <a:lnTo>
                    <a:pt x="15" y="7"/>
                  </a:lnTo>
                  <a:lnTo>
                    <a:pt x="15" y="0"/>
                  </a:lnTo>
                  <a:lnTo>
                    <a:pt x="17" y="2"/>
                  </a:lnTo>
                  <a:lnTo>
                    <a:pt x="18" y="4"/>
                  </a:lnTo>
                  <a:lnTo>
                    <a:pt x="20" y="7"/>
                  </a:lnTo>
                  <a:lnTo>
                    <a:pt x="23" y="13"/>
                  </a:lnTo>
                  <a:lnTo>
                    <a:pt x="26" y="12"/>
                  </a:lnTo>
                  <a:lnTo>
                    <a:pt x="28" y="11"/>
                  </a:lnTo>
                  <a:lnTo>
                    <a:pt x="31" y="10"/>
                  </a:lnTo>
                  <a:lnTo>
                    <a:pt x="38" y="7"/>
                  </a:lnTo>
                  <a:lnTo>
                    <a:pt x="35" y="9"/>
                  </a:lnTo>
                  <a:lnTo>
                    <a:pt x="34" y="11"/>
                  </a:lnTo>
                  <a:lnTo>
                    <a:pt x="31" y="14"/>
                  </a:lnTo>
                  <a:lnTo>
                    <a:pt x="26" y="19"/>
                  </a:lnTo>
                  <a:lnTo>
                    <a:pt x="29" y="21"/>
                  </a:lnTo>
                  <a:lnTo>
                    <a:pt x="30" y="23"/>
                  </a:lnTo>
                  <a:lnTo>
                    <a:pt x="32" y="25"/>
                  </a:lnTo>
                  <a:lnTo>
                    <a:pt x="35" y="30"/>
                  </a:lnTo>
                  <a:lnTo>
                    <a:pt x="33" y="29"/>
                  </a:lnTo>
                  <a:lnTo>
                    <a:pt x="32" y="28"/>
                  </a:lnTo>
                  <a:lnTo>
                    <a:pt x="29" y="27"/>
                  </a:lnTo>
                  <a:lnTo>
                    <a:pt x="23" y="24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760" name="Freeform 736"/>
            <p:cNvSpPr>
              <a:spLocks/>
            </p:cNvSpPr>
            <p:nvPr/>
          </p:nvSpPr>
          <p:spPr bwMode="auto">
            <a:xfrm>
              <a:off x="2503" y="1415"/>
              <a:ext cx="38" cy="36"/>
            </a:xfrm>
            <a:custGeom>
              <a:avLst/>
              <a:gdLst/>
              <a:ahLst/>
              <a:cxnLst>
                <a:cxn ang="0">
                  <a:pos x="23" y="24"/>
                </a:cxn>
                <a:cxn ang="0">
                  <a:pos x="23" y="24"/>
                </a:cxn>
                <a:cxn ang="0">
                  <a:pos x="21" y="27"/>
                </a:cxn>
                <a:cxn ang="0">
                  <a:pos x="20" y="28"/>
                </a:cxn>
                <a:cxn ang="0">
                  <a:pos x="18" y="31"/>
                </a:cxn>
                <a:cxn ang="0">
                  <a:pos x="14" y="36"/>
                </a:cxn>
                <a:cxn ang="0">
                  <a:pos x="14" y="36"/>
                </a:cxn>
                <a:cxn ang="0">
                  <a:pos x="14" y="34"/>
                </a:cxn>
                <a:cxn ang="0">
                  <a:pos x="14" y="32"/>
                </a:cxn>
                <a:cxn ang="0">
                  <a:pos x="14" y="29"/>
                </a:cxn>
                <a:cxn ang="0">
                  <a:pos x="15" y="23"/>
                </a:cxn>
                <a:cxn ang="0">
                  <a:pos x="15" y="23"/>
                </a:cxn>
                <a:cxn ang="0">
                  <a:pos x="13" y="22"/>
                </a:cxn>
                <a:cxn ang="0">
                  <a:pos x="11" y="21"/>
                </a:cxn>
                <a:cxn ang="0">
                  <a:pos x="7" y="2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3" y="17"/>
                </a:cxn>
                <a:cxn ang="0">
                  <a:pos x="6" y="17"/>
                </a:cxn>
                <a:cxn ang="0">
                  <a:pos x="9" y="16"/>
                </a:cxn>
                <a:cxn ang="0">
                  <a:pos x="15" y="15"/>
                </a:cxn>
                <a:cxn ang="0">
                  <a:pos x="15" y="15"/>
                </a:cxn>
                <a:cxn ang="0">
                  <a:pos x="15" y="12"/>
                </a:cxn>
                <a:cxn ang="0">
                  <a:pos x="15" y="10"/>
                </a:cxn>
                <a:cxn ang="0">
                  <a:pos x="15" y="7"/>
                </a:cxn>
                <a:cxn ang="0">
                  <a:pos x="15" y="0"/>
                </a:cxn>
                <a:cxn ang="0">
                  <a:pos x="15" y="0"/>
                </a:cxn>
                <a:cxn ang="0">
                  <a:pos x="17" y="2"/>
                </a:cxn>
                <a:cxn ang="0">
                  <a:pos x="18" y="4"/>
                </a:cxn>
                <a:cxn ang="0">
                  <a:pos x="20" y="7"/>
                </a:cxn>
                <a:cxn ang="0">
                  <a:pos x="23" y="13"/>
                </a:cxn>
                <a:cxn ang="0">
                  <a:pos x="23" y="13"/>
                </a:cxn>
                <a:cxn ang="0">
                  <a:pos x="26" y="12"/>
                </a:cxn>
                <a:cxn ang="0">
                  <a:pos x="28" y="11"/>
                </a:cxn>
                <a:cxn ang="0">
                  <a:pos x="31" y="10"/>
                </a:cxn>
                <a:cxn ang="0">
                  <a:pos x="38" y="7"/>
                </a:cxn>
                <a:cxn ang="0">
                  <a:pos x="38" y="7"/>
                </a:cxn>
                <a:cxn ang="0">
                  <a:pos x="35" y="9"/>
                </a:cxn>
                <a:cxn ang="0">
                  <a:pos x="34" y="11"/>
                </a:cxn>
                <a:cxn ang="0">
                  <a:pos x="31" y="14"/>
                </a:cxn>
                <a:cxn ang="0">
                  <a:pos x="26" y="19"/>
                </a:cxn>
                <a:cxn ang="0">
                  <a:pos x="26" y="19"/>
                </a:cxn>
                <a:cxn ang="0">
                  <a:pos x="29" y="21"/>
                </a:cxn>
                <a:cxn ang="0">
                  <a:pos x="30" y="23"/>
                </a:cxn>
                <a:cxn ang="0">
                  <a:pos x="32" y="25"/>
                </a:cxn>
                <a:cxn ang="0">
                  <a:pos x="35" y="30"/>
                </a:cxn>
                <a:cxn ang="0">
                  <a:pos x="35" y="30"/>
                </a:cxn>
                <a:cxn ang="0">
                  <a:pos x="33" y="29"/>
                </a:cxn>
                <a:cxn ang="0">
                  <a:pos x="32" y="28"/>
                </a:cxn>
                <a:cxn ang="0">
                  <a:pos x="29" y="27"/>
                </a:cxn>
                <a:cxn ang="0">
                  <a:pos x="23" y="24"/>
                </a:cxn>
              </a:cxnLst>
              <a:rect l="0" t="0" r="r" b="b"/>
              <a:pathLst>
                <a:path w="38" h="36">
                  <a:moveTo>
                    <a:pt x="23" y="24"/>
                  </a:moveTo>
                  <a:lnTo>
                    <a:pt x="23" y="24"/>
                  </a:lnTo>
                  <a:lnTo>
                    <a:pt x="21" y="27"/>
                  </a:lnTo>
                  <a:lnTo>
                    <a:pt x="20" y="28"/>
                  </a:lnTo>
                  <a:lnTo>
                    <a:pt x="18" y="31"/>
                  </a:lnTo>
                  <a:lnTo>
                    <a:pt x="14" y="36"/>
                  </a:lnTo>
                  <a:lnTo>
                    <a:pt x="14" y="34"/>
                  </a:lnTo>
                  <a:lnTo>
                    <a:pt x="14" y="32"/>
                  </a:lnTo>
                  <a:lnTo>
                    <a:pt x="14" y="29"/>
                  </a:lnTo>
                  <a:lnTo>
                    <a:pt x="15" y="23"/>
                  </a:lnTo>
                  <a:lnTo>
                    <a:pt x="13" y="22"/>
                  </a:lnTo>
                  <a:lnTo>
                    <a:pt x="11" y="21"/>
                  </a:lnTo>
                  <a:lnTo>
                    <a:pt x="7" y="20"/>
                  </a:lnTo>
                  <a:lnTo>
                    <a:pt x="0" y="18"/>
                  </a:lnTo>
                  <a:lnTo>
                    <a:pt x="3" y="17"/>
                  </a:lnTo>
                  <a:lnTo>
                    <a:pt x="6" y="17"/>
                  </a:lnTo>
                  <a:lnTo>
                    <a:pt x="9" y="16"/>
                  </a:lnTo>
                  <a:lnTo>
                    <a:pt x="15" y="15"/>
                  </a:lnTo>
                  <a:lnTo>
                    <a:pt x="15" y="12"/>
                  </a:lnTo>
                  <a:lnTo>
                    <a:pt x="15" y="10"/>
                  </a:lnTo>
                  <a:lnTo>
                    <a:pt x="15" y="7"/>
                  </a:lnTo>
                  <a:lnTo>
                    <a:pt x="15" y="0"/>
                  </a:lnTo>
                  <a:lnTo>
                    <a:pt x="17" y="2"/>
                  </a:lnTo>
                  <a:lnTo>
                    <a:pt x="18" y="4"/>
                  </a:lnTo>
                  <a:lnTo>
                    <a:pt x="20" y="7"/>
                  </a:lnTo>
                  <a:lnTo>
                    <a:pt x="23" y="13"/>
                  </a:lnTo>
                  <a:lnTo>
                    <a:pt x="26" y="12"/>
                  </a:lnTo>
                  <a:lnTo>
                    <a:pt x="28" y="11"/>
                  </a:lnTo>
                  <a:lnTo>
                    <a:pt x="31" y="10"/>
                  </a:lnTo>
                  <a:lnTo>
                    <a:pt x="38" y="7"/>
                  </a:lnTo>
                  <a:lnTo>
                    <a:pt x="35" y="9"/>
                  </a:lnTo>
                  <a:lnTo>
                    <a:pt x="34" y="11"/>
                  </a:lnTo>
                  <a:lnTo>
                    <a:pt x="31" y="14"/>
                  </a:lnTo>
                  <a:lnTo>
                    <a:pt x="26" y="19"/>
                  </a:lnTo>
                  <a:lnTo>
                    <a:pt x="29" y="21"/>
                  </a:lnTo>
                  <a:lnTo>
                    <a:pt x="30" y="23"/>
                  </a:lnTo>
                  <a:lnTo>
                    <a:pt x="32" y="25"/>
                  </a:lnTo>
                  <a:lnTo>
                    <a:pt x="35" y="30"/>
                  </a:lnTo>
                  <a:lnTo>
                    <a:pt x="33" y="29"/>
                  </a:lnTo>
                  <a:lnTo>
                    <a:pt x="32" y="28"/>
                  </a:lnTo>
                  <a:lnTo>
                    <a:pt x="29" y="27"/>
                  </a:lnTo>
                  <a:lnTo>
                    <a:pt x="23" y="24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761" name="Freeform 737"/>
            <p:cNvSpPr>
              <a:spLocks/>
            </p:cNvSpPr>
            <p:nvPr/>
          </p:nvSpPr>
          <p:spPr bwMode="auto">
            <a:xfrm>
              <a:off x="2506" y="1377"/>
              <a:ext cx="38" cy="38"/>
            </a:xfrm>
            <a:custGeom>
              <a:avLst/>
              <a:gdLst/>
              <a:ahLst/>
              <a:cxnLst>
                <a:cxn ang="0">
                  <a:pos x="22" y="24"/>
                </a:cxn>
                <a:cxn ang="0">
                  <a:pos x="21" y="27"/>
                </a:cxn>
                <a:cxn ang="0">
                  <a:pos x="20" y="29"/>
                </a:cxn>
                <a:cxn ang="0">
                  <a:pos x="18" y="31"/>
                </a:cxn>
                <a:cxn ang="0">
                  <a:pos x="14" y="38"/>
                </a:cxn>
                <a:cxn ang="0">
                  <a:pos x="14" y="34"/>
                </a:cxn>
                <a:cxn ang="0">
                  <a:pos x="14" y="32"/>
                </a:cxn>
                <a:cxn ang="0">
                  <a:pos x="14" y="29"/>
                </a:cxn>
                <a:cxn ang="0">
                  <a:pos x="15" y="23"/>
                </a:cxn>
                <a:cxn ang="0">
                  <a:pos x="13" y="22"/>
                </a:cxn>
                <a:cxn ang="0">
                  <a:pos x="11" y="21"/>
                </a:cxn>
                <a:cxn ang="0">
                  <a:pos x="7" y="20"/>
                </a:cxn>
                <a:cxn ang="0">
                  <a:pos x="0" y="18"/>
                </a:cxn>
                <a:cxn ang="0">
                  <a:pos x="3" y="17"/>
                </a:cxn>
                <a:cxn ang="0">
                  <a:pos x="5" y="17"/>
                </a:cxn>
                <a:cxn ang="0">
                  <a:pos x="8" y="16"/>
                </a:cxn>
                <a:cxn ang="0">
                  <a:pos x="15" y="15"/>
                </a:cxn>
                <a:cxn ang="0">
                  <a:pos x="15" y="13"/>
                </a:cxn>
                <a:cxn ang="0">
                  <a:pos x="15" y="10"/>
                </a:cxn>
                <a:cxn ang="0">
                  <a:pos x="15" y="7"/>
                </a:cxn>
                <a:cxn ang="0">
                  <a:pos x="14" y="0"/>
                </a:cxn>
                <a:cxn ang="0">
                  <a:pos x="16" y="2"/>
                </a:cxn>
                <a:cxn ang="0">
                  <a:pos x="17" y="4"/>
                </a:cxn>
                <a:cxn ang="0">
                  <a:pos x="19" y="8"/>
                </a:cxn>
                <a:cxn ang="0">
                  <a:pos x="22" y="14"/>
                </a:cxn>
                <a:cxn ang="0">
                  <a:pos x="25" y="12"/>
                </a:cxn>
                <a:cxn ang="0">
                  <a:pos x="28" y="11"/>
                </a:cxn>
                <a:cxn ang="0">
                  <a:pos x="31" y="9"/>
                </a:cxn>
                <a:cxn ang="0">
                  <a:pos x="38" y="6"/>
                </a:cxn>
                <a:cxn ang="0">
                  <a:pos x="35" y="9"/>
                </a:cxn>
                <a:cxn ang="0">
                  <a:pos x="34" y="10"/>
                </a:cxn>
                <a:cxn ang="0">
                  <a:pos x="31" y="13"/>
                </a:cxn>
                <a:cxn ang="0">
                  <a:pos x="26" y="18"/>
                </a:cxn>
                <a:cxn ang="0">
                  <a:pos x="28" y="21"/>
                </a:cxn>
                <a:cxn ang="0">
                  <a:pos x="29" y="22"/>
                </a:cxn>
                <a:cxn ang="0">
                  <a:pos x="31" y="25"/>
                </a:cxn>
                <a:cxn ang="0">
                  <a:pos x="36" y="30"/>
                </a:cxn>
                <a:cxn ang="0">
                  <a:pos x="34" y="29"/>
                </a:cxn>
                <a:cxn ang="0">
                  <a:pos x="31" y="28"/>
                </a:cxn>
                <a:cxn ang="0">
                  <a:pos x="28" y="27"/>
                </a:cxn>
                <a:cxn ang="0">
                  <a:pos x="22" y="24"/>
                </a:cxn>
              </a:cxnLst>
              <a:rect l="0" t="0" r="r" b="b"/>
              <a:pathLst>
                <a:path w="38" h="38">
                  <a:moveTo>
                    <a:pt x="22" y="24"/>
                  </a:moveTo>
                  <a:lnTo>
                    <a:pt x="21" y="27"/>
                  </a:lnTo>
                  <a:lnTo>
                    <a:pt x="20" y="29"/>
                  </a:lnTo>
                  <a:lnTo>
                    <a:pt x="18" y="31"/>
                  </a:lnTo>
                  <a:lnTo>
                    <a:pt x="14" y="38"/>
                  </a:lnTo>
                  <a:lnTo>
                    <a:pt x="14" y="34"/>
                  </a:lnTo>
                  <a:lnTo>
                    <a:pt x="14" y="32"/>
                  </a:lnTo>
                  <a:lnTo>
                    <a:pt x="14" y="29"/>
                  </a:lnTo>
                  <a:lnTo>
                    <a:pt x="15" y="23"/>
                  </a:lnTo>
                  <a:lnTo>
                    <a:pt x="13" y="22"/>
                  </a:lnTo>
                  <a:lnTo>
                    <a:pt x="11" y="21"/>
                  </a:lnTo>
                  <a:lnTo>
                    <a:pt x="7" y="20"/>
                  </a:lnTo>
                  <a:lnTo>
                    <a:pt x="0" y="18"/>
                  </a:lnTo>
                  <a:lnTo>
                    <a:pt x="3" y="17"/>
                  </a:lnTo>
                  <a:lnTo>
                    <a:pt x="5" y="17"/>
                  </a:lnTo>
                  <a:lnTo>
                    <a:pt x="8" y="16"/>
                  </a:lnTo>
                  <a:lnTo>
                    <a:pt x="15" y="15"/>
                  </a:lnTo>
                  <a:lnTo>
                    <a:pt x="15" y="13"/>
                  </a:lnTo>
                  <a:lnTo>
                    <a:pt x="15" y="10"/>
                  </a:lnTo>
                  <a:lnTo>
                    <a:pt x="15" y="7"/>
                  </a:lnTo>
                  <a:lnTo>
                    <a:pt x="14" y="0"/>
                  </a:lnTo>
                  <a:lnTo>
                    <a:pt x="16" y="2"/>
                  </a:lnTo>
                  <a:lnTo>
                    <a:pt x="17" y="4"/>
                  </a:lnTo>
                  <a:lnTo>
                    <a:pt x="19" y="8"/>
                  </a:lnTo>
                  <a:lnTo>
                    <a:pt x="22" y="14"/>
                  </a:lnTo>
                  <a:lnTo>
                    <a:pt x="25" y="12"/>
                  </a:lnTo>
                  <a:lnTo>
                    <a:pt x="28" y="11"/>
                  </a:lnTo>
                  <a:lnTo>
                    <a:pt x="31" y="9"/>
                  </a:lnTo>
                  <a:lnTo>
                    <a:pt x="38" y="6"/>
                  </a:lnTo>
                  <a:lnTo>
                    <a:pt x="35" y="9"/>
                  </a:lnTo>
                  <a:lnTo>
                    <a:pt x="34" y="10"/>
                  </a:lnTo>
                  <a:lnTo>
                    <a:pt x="31" y="13"/>
                  </a:lnTo>
                  <a:lnTo>
                    <a:pt x="26" y="18"/>
                  </a:lnTo>
                  <a:lnTo>
                    <a:pt x="28" y="21"/>
                  </a:lnTo>
                  <a:lnTo>
                    <a:pt x="29" y="22"/>
                  </a:lnTo>
                  <a:lnTo>
                    <a:pt x="31" y="25"/>
                  </a:lnTo>
                  <a:lnTo>
                    <a:pt x="36" y="30"/>
                  </a:lnTo>
                  <a:lnTo>
                    <a:pt x="34" y="29"/>
                  </a:lnTo>
                  <a:lnTo>
                    <a:pt x="31" y="28"/>
                  </a:lnTo>
                  <a:lnTo>
                    <a:pt x="28" y="27"/>
                  </a:lnTo>
                  <a:lnTo>
                    <a:pt x="22" y="24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762" name="Freeform 738"/>
            <p:cNvSpPr>
              <a:spLocks/>
            </p:cNvSpPr>
            <p:nvPr/>
          </p:nvSpPr>
          <p:spPr bwMode="auto">
            <a:xfrm>
              <a:off x="2506" y="1377"/>
              <a:ext cx="38" cy="38"/>
            </a:xfrm>
            <a:custGeom>
              <a:avLst/>
              <a:gdLst/>
              <a:ahLst/>
              <a:cxnLst>
                <a:cxn ang="0">
                  <a:pos x="22" y="24"/>
                </a:cxn>
                <a:cxn ang="0">
                  <a:pos x="22" y="24"/>
                </a:cxn>
                <a:cxn ang="0">
                  <a:pos x="21" y="27"/>
                </a:cxn>
                <a:cxn ang="0">
                  <a:pos x="20" y="29"/>
                </a:cxn>
                <a:cxn ang="0">
                  <a:pos x="18" y="31"/>
                </a:cxn>
                <a:cxn ang="0">
                  <a:pos x="14" y="38"/>
                </a:cxn>
                <a:cxn ang="0">
                  <a:pos x="14" y="38"/>
                </a:cxn>
                <a:cxn ang="0">
                  <a:pos x="14" y="34"/>
                </a:cxn>
                <a:cxn ang="0">
                  <a:pos x="14" y="32"/>
                </a:cxn>
                <a:cxn ang="0">
                  <a:pos x="14" y="29"/>
                </a:cxn>
                <a:cxn ang="0">
                  <a:pos x="15" y="23"/>
                </a:cxn>
                <a:cxn ang="0">
                  <a:pos x="15" y="23"/>
                </a:cxn>
                <a:cxn ang="0">
                  <a:pos x="13" y="22"/>
                </a:cxn>
                <a:cxn ang="0">
                  <a:pos x="11" y="21"/>
                </a:cxn>
                <a:cxn ang="0">
                  <a:pos x="7" y="2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3" y="17"/>
                </a:cxn>
                <a:cxn ang="0">
                  <a:pos x="5" y="17"/>
                </a:cxn>
                <a:cxn ang="0">
                  <a:pos x="8" y="16"/>
                </a:cxn>
                <a:cxn ang="0">
                  <a:pos x="15" y="15"/>
                </a:cxn>
                <a:cxn ang="0">
                  <a:pos x="15" y="15"/>
                </a:cxn>
                <a:cxn ang="0">
                  <a:pos x="15" y="13"/>
                </a:cxn>
                <a:cxn ang="0">
                  <a:pos x="15" y="10"/>
                </a:cxn>
                <a:cxn ang="0">
                  <a:pos x="15" y="7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16" y="2"/>
                </a:cxn>
                <a:cxn ang="0">
                  <a:pos x="17" y="4"/>
                </a:cxn>
                <a:cxn ang="0">
                  <a:pos x="19" y="8"/>
                </a:cxn>
                <a:cxn ang="0">
                  <a:pos x="22" y="14"/>
                </a:cxn>
                <a:cxn ang="0">
                  <a:pos x="22" y="14"/>
                </a:cxn>
                <a:cxn ang="0">
                  <a:pos x="25" y="12"/>
                </a:cxn>
                <a:cxn ang="0">
                  <a:pos x="28" y="11"/>
                </a:cxn>
                <a:cxn ang="0">
                  <a:pos x="31" y="9"/>
                </a:cxn>
                <a:cxn ang="0">
                  <a:pos x="38" y="6"/>
                </a:cxn>
                <a:cxn ang="0">
                  <a:pos x="38" y="6"/>
                </a:cxn>
                <a:cxn ang="0">
                  <a:pos x="35" y="9"/>
                </a:cxn>
                <a:cxn ang="0">
                  <a:pos x="34" y="10"/>
                </a:cxn>
                <a:cxn ang="0">
                  <a:pos x="31" y="13"/>
                </a:cxn>
                <a:cxn ang="0">
                  <a:pos x="26" y="18"/>
                </a:cxn>
                <a:cxn ang="0">
                  <a:pos x="26" y="18"/>
                </a:cxn>
                <a:cxn ang="0">
                  <a:pos x="28" y="21"/>
                </a:cxn>
                <a:cxn ang="0">
                  <a:pos x="29" y="22"/>
                </a:cxn>
                <a:cxn ang="0">
                  <a:pos x="31" y="25"/>
                </a:cxn>
                <a:cxn ang="0">
                  <a:pos x="36" y="30"/>
                </a:cxn>
                <a:cxn ang="0">
                  <a:pos x="36" y="30"/>
                </a:cxn>
                <a:cxn ang="0">
                  <a:pos x="34" y="29"/>
                </a:cxn>
                <a:cxn ang="0">
                  <a:pos x="31" y="28"/>
                </a:cxn>
                <a:cxn ang="0">
                  <a:pos x="28" y="27"/>
                </a:cxn>
                <a:cxn ang="0">
                  <a:pos x="22" y="24"/>
                </a:cxn>
              </a:cxnLst>
              <a:rect l="0" t="0" r="r" b="b"/>
              <a:pathLst>
                <a:path w="38" h="38">
                  <a:moveTo>
                    <a:pt x="22" y="24"/>
                  </a:moveTo>
                  <a:lnTo>
                    <a:pt x="22" y="24"/>
                  </a:lnTo>
                  <a:lnTo>
                    <a:pt x="21" y="27"/>
                  </a:lnTo>
                  <a:lnTo>
                    <a:pt x="20" y="29"/>
                  </a:lnTo>
                  <a:lnTo>
                    <a:pt x="18" y="31"/>
                  </a:lnTo>
                  <a:lnTo>
                    <a:pt x="14" y="38"/>
                  </a:lnTo>
                  <a:lnTo>
                    <a:pt x="14" y="34"/>
                  </a:lnTo>
                  <a:lnTo>
                    <a:pt x="14" y="32"/>
                  </a:lnTo>
                  <a:lnTo>
                    <a:pt x="14" y="29"/>
                  </a:lnTo>
                  <a:lnTo>
                    <a:pt x="15" y="23"/>
                  </a:lnTo>
                  <a:lnTo>
                    <a:pt x="13" y="22"/>
                  </a:lnTo>
                  <a:lnTo>
                    <a:pt x="11" y="21"/>
                  </a:lnTo>
                  <a:lnTo>
                    <a:pt x="7" y="20"/>
                  </a:lnTo>
                  <a:lnTo>
                    <a:pt x="0" y="18"/>
                  </a:lnTo>
                  <a:lnTo>
                    <a:pt x="3" y="17"/>
                  </a:lnTo>
                  <a:lnTo>
                    <a:pt x="5" y="17"/>
                  </a:lnTo>
                  <a:lnTo>
                    <a:pt x="8" y="16"/>
                  </a:lnTo>
                  <a:lnTo>
                    <a:pt x="15" y="15"/>
                  </a:lnTo>
                  <a:lnTo>
                    <a:pt x="15" y="13"/>
                  </a:lnTo>
                  <a:lnTo>
                    <a:pt x="15" y="10"/>
                  </a:lnTo>
                  <a:lnTo>
                    <a:pt x="15" y="7"/>
                  </a:lnTo>
                  <a:lnTo>
                    <a:pt x="14" y="0"/>
                  </a:lnTo>
                  <a:lnTo>
                    <a:pt x="16" y="2"/>
                  </a:lnTo>
                  <a:lnTo>
                    <a:pt x="17" y="4"/>
                  </a:lnTo>
                  <a:lnTo>
                    <a:pt x="19" y="8"/>
                  </a:lnTo>
                  <a:lnTo>
                    <a:pt x="22" y="14"/>
                  </a:lnTo>
                  <a:lnTo>
                    <a:pt x="25" y="12"/>
                  </a:lnTo>
                  <a:lnTo>
                    <a:pt x="28" y="11"/>
                  </a:lnTo>
                  <a:lnTo>
                    <a:pt x="31" y="9"/>
                  </a:lnTo>
                  <a:lnTo>
                    <a:pt x="38" y="6"/>
                  </a:lnTo>
                  <a:lnTo>
                    <a:pt x="35" y="9"/>
                  </a:lnTo>
                  <a:lnTo>
                    <a:pt x="34" y="10"/>
                  </a:lnTo>
                  <a:lnTo>
                    <a:pt x="31" y="13"/>
                  </a:lnTo>
                  <a:lnTo>
                    <a:pt x="26" y="18"/>
                  </a:lnTo>
                  <a:lnTo>
                    <a:pt x="28" y="21"/>
                  </a:lnTo>
                  <a:lnTo>
                    <a:pt x="29" y="22"/>
                  </a:lnTo>
                  <a:lnTo>
                    <a:pt x="31" y="25"/>
                  </a:lnTo>
                  <a:lnTo>
                    <a:pt x="36" y="30"/>
                  </a:lnTo>
                  <a:lnTo>
                    <a:pt x="34" y="29"/>
                  </a:lnTo>
                  <a:lnTo>
                    <a:pt x="31" y="28"/>
                  </a:lnTo>
                  <a:lnTo>
                    <a:pt x="28" y="27"/>
                  </a:lnTo>
                  <a:lnTo>
                    <a:pt x="22" y="24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763" name="Freeform 739"/>
            <p:cNvSpPr>
              <a:spLocks/>
            </p:cNvSpPr>
            <p:nvPr/>
          </p:nvSpPr>
          <p:spPr bwMode="auto">
            <a:xfrm>
              <a:off x="2506" y="1339"/>
              <a:ext cx="38" cy="38"/>
            </a:xfrm>
            <a:custGeom>
              <a:avLst/>
              <a:gdLst/>
              <a:ahLst/>
              <a:cxnLst>
                <a:cxn ang="0">
                  <a:pos x="22" y="25"/>
                </a:cxn>
                <a:cxn ang="0">
                  <a:pos x="21" y="27"/>
                </a:cxn>
                <a:cxn ang="0">
                  <a:pos x="20" y="29"/>
                </a:cxn>
                <a:cxn ang="0">
                  <a:pos x="18" y="33"/>
                </a:cxn>
                <a:cxn ang="0">
                  <a:pos x="14" y="38"/>
                </a:cxn>
                <a:cxn ang="0">
                  <a:pos x="14" y="35"/>
                </a:cxn>
                <a:cxn ang="0">
                  <a:pos x="14" y="33"/>
                </a:cxn>
                <a:cxn ang="0">
                  <a:pos x="14" y="29"/>
                </a:cxn>
                <a:cxn ang="0">
                  <a:pos x="15" y="23"/>
                </a:cxn>
                <a:cxn ang="0">
                  <a:pos x="13" y="22"/>
                </a:cxn>
                <a:cxn ang="0">
                  <a:pos x="11" y="22"/>
                </a:cxn>
                <a:cxn ang="0">
                  <a:pos x="7" y="21"/>
                </a:cxn>
                <a:cxn ang="0">
                  <a:pos x="0" y="19"/>
                </a:cxn>
                <a:cxn ang="0">
                  <a:pos x="3" y="18"/>
                </a:cxn>
                <a:cxn ang="0">
                  <a:pos x="5" y="17"/>
                </a:cxn>
                <a:cxn ang="0">
                  <a:pos x="8" y="17"/>
                </a:cxn>
                <a:cxn ang="0">
                  <a:pos x="15" y="16"/>
                </a:cxn>
                <a:cxn ang="0">
                  <a:pos x="15" y="12"/>
                </a:cxn>
                <a:cxn ang="0">
                  <a:pos x="15" y="10"/>
                </a:cxn>
                <a:cxn ang="0">
                  <a:pos x="15" y="7"/>
                </a:cxn>
                <a:cxn ang="0">
                  <a:pos x="14" y="0"/>
                </a:cxn>
                <a:cxn ang="0">
                  <a:pos x="16" y="3"/>
                </a:cxn>
                <a:cxn ang="0">
                  <a:pos x="17" y="4"/>
                </a:cxn>
                <a:cxn ang="0">
                  <a:pos x="19" y="7"/>
                </a:cxn>
                <a:cxn ang="0">
                  <a:pos x="22" y="14"/>
                </a:cxn>
                <a:cxn ang="0">
                  <a:pos x="25" y="12"/>
                </a:cxn>
                <a:cxn ang="0">
                  <a:pos x="28" y="11"/>
                </a:cxn>
                <a:cxn ang="0">
                  <a:pos x="31" y="9"/>
                </a:cxn>
                <a:cxn ang="0">
                  <a:pos x="38" y="6"/>
                </a:cxn>
                <a:cxn ang="0">
                  <a:pos x="35" y="9"/>
                </a:cxn>
                <a:cxn ang="0">
                  <a:pos x="34" y="11"/>
                </a:cxn>
                <a:cxn ang="0">
                  <a:pos x="31" y="13"/>
                </a:cxn>
                <a:cxn ang="0">
                  <a:pos x="26" y="19"/>
                </a:cxn>
                <a:cxn ang="0">
                  <a:pos x="28" y="21"/>
                </a:cxn>
                <a:cxn ang="0">
                  <a:pos x="29" y="23"/>
                </a:cxn>
                <a:cxn ang="0">
                  <a:pos x="31" y="26"/>
                </a:cxn>
                <a:cxn ang="0">
                  <a:pos x="36" y="32"/>
                </a:cxn>
                <a:cxn ang="0">
                  <a:pos x="34" y="29"/>
                </a:cxn>
                <a:cxn ang="0">
                  <a:pos x="31" y="28"/>
                </a:cxn>
                <a:cxn ang="0">
                  <a:pos x="28" y="27"/>
                </a:cxn>
                <a:cxn ang="0">
                  <a:pos x="22" y="25"/>
                </a:cxn>
              </a:cxnLst>
              <a:rect l="0" t="0" r="r" b="b"/>
              <a:pathLst>
                <a:path w="38" h="38">
                  <a:moveTo>
                    <a:pt x="22" y="25"/>
                  </a:moveTo>
                  <a:lnTo>
                    <a:pt x="21" y="27"/>
                  </a:lnTo>
                  <a:lnTo>
                    <a:pt x="20" y="29"/>
                  </a:lnTo>
                  <a:lnTo>
                    <a:pt x="18" y="33"/>
                  </a:lnTo>
                  <a:lnTo>
                    <a:pt x="14" y="38"/>
                  </a:lnTo>
                  <a:lnTo>
                    <a:pt x="14" y="35"/>
                  </a:lnTo>
                  <a:lnTo>
                    <a:pt x="14" y="33"/>
                  </a:lnTo>
                  <a:lnTo>
                    <a:pt x="14" y="29"/>
                  </a:lnTo>
                  <a:lnTo>
                    <a:pt x="15" y="23"/>
                  </a:lnTo>
                  <a:lnTo>
                    <a:pt x="13" y="22"/>
                  </a:lnTo>
                  <a:lnTo>
                    <a:pt x="11" y="22"/>
                  </a:lnTo>
                  <a:lnTo>
                    <a:pt x="7" y="21"/>
                  </a:lnTo>
                  <a:lnTo>
                    <a:pt x="0" y="19"/>
                  </a:lnTo>
                  <a:lnTo>
                    <a:pt x="3" y="18"/>
                  </a:lnTo>
                  <a:lnTo>
                    <a:pt x="5" y="17"/>
                  </a:lnTo>
                  <a:lnTo>
                    <a:pt x="8" y="17"/>
                  </a:lnTo>
                  <a:lnTo>
                    <a:pt x="15" y="16"/>
                  </a:lnTo>
                  <a:lnTo>
                    <a:pt x="15" y="12"/>
                  </a:lnTo>
                  <a:lnTo>
                    <a:pt x="15" y="10"/>
                  </a:lnTo>
                  <a:lnTo>
                    <a:pt x="15" y="7"/>
                  </a:lnTo>
                  <a:lnTo>
                    <a:pt x="14" y="0"/>
                  </a:lnTo>
                  <a:lnTo>
                    <a:pt x="16" y="3"/>
                  </a:lnTo>
                  <a:lnTo>
                    <a:pt x="17" y="4"/>
                  </a:lnTo>
                  <a:lnTo>
                    <a:pt x="19" y="7"/>
                  </a:lnTo>
                  <a:lnTo>
                    <a:pt x="22" y="14"/>
                  </a:lnTo>
                  <a:lnTo>
                    <a:pt x="25" y="12"/>
                  </a:lnTo>
                  <a:lnTo>
                    <a:pt x="28" y="11"/>
                  </a:lnTo>
                  <a:lnTo>
                    <a:pt x="31" y="9"/>
                  </a:lnTo>
                  <a:lnTo>
                    <a:pt x="38" y="6"/>
                  </a:lnTo>
                  <a:lnTo>
                    <a:pt x="35" y="9"/>
                  </a:lnTo>
                  <a:lnTo>
                    <a:pt x="34" y="11"/>
                  </a:lnTo>
                  <a:lnTo>
                    <a:pt x="31" y="13"/>
                  </a:lnTo>
                  <a:lnTo>
                    <a:pt x="26" y="19"/>
                  </a:lnTo>
                  <a:lnTo>
                    <a:pt x="28" y="21"/>
                  </a:lnTo>
                  <a:lnTo>
                    <a:pt x="29" y="23"/>
                  </a:lnTo>
                  <a:lnTo>
                    <a:pt x="31" y="26"/>
                  </a:lnTo>
                  <a:lnTo>
                    <a:pt x="36" y="32"/>
                  </a:lnTo>
                  <a:lnTo>
                    <a:pt x="34" y="29"/>
                  </a:lnTo>
                  <a:lnTo>
                    <a:pt x="31" y="28"/>
                  </a:lnTo>
                  <a:lnTo>
                    <a:pt x="28" y="27"/>
                  </a:lnTo>
                  <a:lnTo>
                    <a:pt x="22" y="25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764" name="Freeform 740"/>
            <p:cNvSpPr>
              <a:spLocks/>
            </p:cNvSpPr>
            <p:nvPr/>
          </p:nvSpPr>
          <p:spPr bwMode="auto">
            <a:xfrm>
              <a:off x="2506" y="1339"/>
              <a:ext cx="38" cy="38"/>
            </a:xfrm>
            <a:custGeom>
              <a:avLst/>
              <a:gdLst/>
              <a:ahLst/>
              <a:cxnLst>
                <a:cxn ang="0">
                  <a:pos x="22" y="25"/>
                </a:cxn>
                <a:cxn ang="0">
                  <a:pos x="22" y="25"/>
                </a:cxn>
                <a:cxn ang="0">
                  <a:pos x="21" y="27"/>
                </a:cxn>
                <a:cxn ang="0">
                  <a:pos x="20" y="29"/>
                </a:cxn>
                <a:cxn ang="0">
                  <a:pos x="18" y="33"/>
                </a:cxn>
                <a:cxn ang="0">
                  <a:pos x="14" y="38"/>
                </a:cxn>
                <a:cxn ang="0">
                  <a:pos x="14" y="38"/>
                </a:cxn>
                <a:cxn ang="0">
                  <a:pos x="14" y="35"/>
                </a:cxn>
                <a:cxn ang="0">
                  <a:pos x="14" y="33"/>
                </a:cxn>
                <a:cxn ang="0">
                  <a:pos x="14" y="29"/>
                </a:cxn>
                <a:cxn ang="0">
                  <a:pos x="15" y="23"/>
                </a:cxn>
                <a:cxn ang="0">
                  <a:pos x="15" y="23"/>
                </a:cxn>
                <a:cxn ang="0">
                  <a:pos x="13" y="22"/>
                </a:cxn>
                <a:cxn ang="0">
                  <a:pos x="11" y="22"/>
                </a:cxn>
                <a:cxn ang="0">
                  <a:pos x="7" y="21"/>
                </a:cxn>
                <a:cxn ang="0">
                  <a:pos x="0" y="19"/>
                </a:cxn>
                <a:cxn ang="0">
                  <a:pos x="0" y="19"/>
                </a:cxn>
                <a:cxn ang="0">
                  <a:pos x="3" y="18"/>
                </a:cxn>
                <a:cxn ang="0">
                  <a:pos x="5" y="17"/>
                </a:cxn>
                <a:cxn ang="0">
                  <a:pos x="8" y="17"/>
                </a:cxn>
                <a:cxn ang="0">
                  <a:pos x="15" y="16"/>
                </a:cxn>
                <a:cxn ang="0">
                  <a:pos x="15" y="16"/>
                </a:cxn>
                <a:cxn ang="0">
                  <a:pos x="15" y="12"/>
                </a:cxn>
                <a:cxn ang="0">
                  <a:pos x="15" y="10"/>
                </a:cxn>
                <a:cxn ang="0">
                  <a:pos x="15" y="7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16" y="3"/>
                </a:cxn>
                <a:cxn ang="0">
                  <a:pos x="17" y="4"/>
                </a:cxn>
                <a:cxn ang="0">
                  <a:pos x="19" y="7"/>
                </a:cxn>
                <a:cxn ang="0">
                  <a:pos x="22" y="14"/>
                </a:cxn>
                <a:cxn ang="0">
                  <a:pos x="22" y="14"/>
                </a:cxn>
                <a:cxn ang="0">
                  <a:pos x="25" y="12"/>
                </a:cxn>
                <a:cxn ang="0">
                  <a:pos x="28" y="11"/>
                </a:cxn>
                <a:cxn ang="0">
                  <a:pos x="31" y="9"/>
                </a:cxn>
                <a:cxn ang="0">
                  <a:pos x="38" y="6"/>
                </a:cxn>
                <a:cxn ang="0">
                  <a:pos x="38" y="6"/>
                </a:cxn>
                <a:cxn ang="0">
                  <a:pos x="35" y="9"/>
                </a:cxn>
                <a:cxn ang="0">
                  <a:pos x="34" y="11"/>
                </a:cxn>
                <a:cxn ang="0">
                  <a:pos x="31" y="13"/>
                </a:cxn>
                <a:cxn ang="0">
                  <a:pos x="26" y="19"/>
                </a:cxn>
                <a:cxn ang="0">
                  <a:pos x="26" y="19"/>
                </a:cxn>
                <a:cxn ang="0">
                  <a:pos x="28" y="21"/>
                </a:cxn>
                <a:cxn ang="0">
                  <a:pos x="29" y="23"/>
                </a:cxn>
                <a:cxn ang="0">
                  <a:pos x="31" y="26"/>
                </a:cxn>
                <a:cxn ang="0">
                  <a:pos x="36" y="32"/>
                </a:cxn>
                <a:cxn ang="0">
                  <a:pos x="36" y="32"/>
                </a:cxn>
                <a:cxn ang="0">
                  <a:pos x="34" y="29"/>
                </a:cxn>
                <a:cxn ang="0">
                  <a:pos x="31" y="28"/>
                </a:cxn>
                <a:cxn ang="0">
                  <a:pos x="28" y="27"/>
                </a:cxn>
                <a:cxn ang="0">
                  <a:pos x="22" y="25"/>
                </a:cxn>
              </a:cxnLst>
              <a:rect l="0" t="0" r="r" b="b"/>
              <a:pathLst>
                <a:path w="38" h="38">
                  <a:moveTo>
                    <a:pt x="22" y="25"/>
                  </a:moveTo>
                  <a:lnTo>
                    <a:pt x="22" y="25"/>
                  </a:lnTo>
                  <a:lnTo>
                    <a:pt x="21" y="27"/>
                  </a:lnTo>
                  <a:lnTo>
                    <a:pt x="20" y="29"/>
                  </a:lnTo>
                  <a:lnTo>
                    <a:pt x="18" y="33"/>
                  </a:lnTo>
                  <a:lnTo>
                    <a:pt x="14" y="38"/>
                  </a:lnTo>
                  <a:lnTo>
                    <a:pt x="14" y="35"/>
                  </a:lnTo>
                  <a:lnTo>
                    <a:pt x="14" y="33"/>
                  </a:lnTo>
                  <a:lnTo>
                    <a:pt x="14" y="29"/>
                  </a:lnTo>
                  <a:lnTo>
                    <a:pt x="15" y="23"/>
                  </a:lnTo>
                  <a:lnTo>
                    <a:pt x="13" y="22"/>
                  </a:lnTo>
                  <a:lnTo>
                    <a:pt x="11" y="22"/>
                  </a:lnTo>
                  <a:lnTo>
                    <a:pt x="7" y="21"/>
                  </a:lnTo>
                  <a:lnTo>
                    <a:pt x="0" y="19"/>
                  </a:lnTo>
                  <a:lnTo>
                    <a:pt x="3" y="18"/>
                  </a:lnTo>
                  <a:lnTo>
                    <a:pt x="5" y="17"/>
                  </a:lnTo>
                  <a:lnTo>
                    <a:pt x="8" y="17"/>
                  </a:lnTo>
                  <a:lnTo>
                    <a:pt x="15" y="16"/>
                  </a:lnTo>
                  <a:lnTo>
                    <a:pt x="15" y="12"/>
                  </a:lnTo>
                  <a:lnTo>
                    <a:pt x="15" y="10"/>
                  </a:lnTo>
                  <a:lnTo>
                    <a:pt x="15" y="7"/>
                  </a:lnTo>
                  <a:lnTo>
                    <a:pt x="14" y="0"/>
                  </a:lnTo>
                  <a:lnTo>
                    <a:pt x="16" y="3"/>
                  </a:lnTo>
                  <a:lnTo>
                    <a:pt x="17" y="4"/>
                  </a:lnTo>
                  <a:lnTo>
                    <a:pt x="19" y="7"/>
                  </a:lnTo>
                  <a:lnTo>
                    <a:pt x="22" y="14"/>
                  </a:lnTo>
                  <a:lnTo>
                    <a:pt x="25" y="12"/>
                  </a:lnTo>
                  <a:lnTo>
                    <a:pt x="28" y="11"/>
                  </a:lnTo>
                  <a:lnTo>
                    <a:pt x="31" y="9"/>
                  </a:lnTo>
                  <a:lnTo>
                    <a:pt x="38" y="6"/>
                  </a:lnTo>
                  <a:lnTo>
                    <a:pt x="35" y="9"/>
                  </a:lnTo>
                  <a:lnTo>
                    <a:pt x="34" y="11"/>
                  </a:lnTo>
                  <a:lnTo>
                    <a:pt x="31" y="13"/>
                  </a:lnTo>
                  <a:lnTo>
                    <a:pt x="26" y="19"/>
                  </a:lnTo>
                  <a:lnTo>
                    <a:pt x="28" y="21"/>
                  </a:lnTo>
                  <a:lnTo>
                    <a:pt x="29" y="23"/>
                  </a:lnTo>
                  <a:lnTo>
                    <a:pt x="31" y="26"/>
                  </a:lnTo>
                  <a:lnTo>
                    <a:pt x="36" y="32"/>
                  </a:lnTo>
                  <a:lnTo>
                    <a:pt x="34" y="29"/>
                  </a:lnTo>
                  <a:lnTo>
                    <a:pt x="31" y="28"/>
                  </a:lnTo>
                  <a:lnTo>
                    <a:pt x="28" y="27"/>
                  </a:lnTo>
                  <a:lnTo>
                    <a:pt x="22" y="25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765" name="Freeform 741"/>
            <p:cNvSpPr>
              <a:spLocks/>
            </p:cNvSpPr>
            <p:nvPr/>
          </p:nvSpPr>
          <p:spPr bwMode="auto">
            <a:xfrm>
              <a:off x="2506" y="1302"/>
              <a:ext cx="38" cy="37"/>
            </a:xfrm>
            <a:custGeom>
              <a:avLst/>
              <a:gdLst/>
              <a:ahLst/>
              <a:cxnLst>
                <a:cxn ang="0">
                  <a:pos x="22" y="25"/>
                </a:cxn>
                <a:cxn ang="0">
                  <a:pos x="21" y="28"/>
                </a:cxn>
                <a:cxn ang="0">
                  <a:pos x="20" y="29"/>
                </a:cxn>
                <a:cxn ang="0">
                  <a:pos x="18" y="32"/>
                </a:cxn>
                <a:cxn ang="0">
                  <a:pos x="14" y="37"/>
                </a:cxn>
                <a:cxn ang="0">
                  <a:pos x="14" y="35"/>
                </a:cxn>
                <a:cxn ang="0">
                  <a:pos x="14" y="33"/>
                </a:cxn>
                <a:cxn ang="0">
                  <a:pos x="14" y="29"/>
                </a:cxn>
                <a:cxn ang="0">
                  <a:pos x="15" y="23"/>
                </a:cxn>
                <a:cxn ang="0">
                  <a:pos x="13" y="21"/>
                </a:cxn>
                <a:cxn ang="0">
                  <a:pos x="11" y="21"/>
                </a:cxn>
                <a:cxn ang="0">
                  <a:pos x="7" y="20"/>
                </a:cxn>
                <a:cxn ang="0">
                  <a:pos x="0" y="18"/>
                </a:cxn>
                <a:cxn ang="0">
                  <a:pos x="3" y="18"/>
                </a:cxn>
                <a:cxn ang="0">
                  <a:pos x="5" y="18"/>
                </a:cxn>
                <a:cxn ang="0">
                  <a:pos x="8" y="17"/>
                </a:cxn>
                <a:cxn ang="0">
                  <a:pos x="15" y="15"/>
                </a:cxn>
                <a:cxn ang="0">
                  <a:pos x="15" y="12"/>
                </a:cxn>
                <a:cxn ang="0">
                  <a:pos x="15" y="10"/>
                </a:cxn>
                <a:cxn ang="0">
                  <a:pos x="15" y="7"/>
                </a:cxn>
                <a:cxn ang="0">
                  <a:pos x="14" y="0"/>
                </a:cxn>
                <a:cxn ang="0">
                  <a:pos x="16" y="2"/>
                </a:cxn>
                <a:cxn ang="0">
                  <a:pos x="17" y="4"/>
                </a:cxn>
                <a:cxn ang="0">
                  <a:pos x="19" y="7"/>
                </a:cxn>
                <a:cxn ang="0">
                  <a:pos x="22" y="12"/>
                </a:cxn>
                <a:cxn ang="0">
                  <a:pos x="25" y="11"/>
                </a:cxn>
                <a:cxn ang="0">
                  <a:pos x="28" y="11"/>
                </a:cxn>
                <a:cxn ang="0">
                  <a:pos x="31" y="10"/>
                </a:cxn>
                <a:cxn ang="0">
                  <a:pos x="38" y="7"/>
                </a:cxn>
                <a:cxn ang="0">
                  <a:pos x="35" y="9"/>
                </a:cxn>
                <a:cxn ang="0">
                  <a:pos x="34" y="10"/>
                </a:cxn>
                <a:cxn ang="0">
                  <a:pos x="31" y="13"/>
                </a:cxn>
                <a:cxn ang="0">
                  <a:pos x="26" y="18"/>
                </a:cxn>
                <a:cxn ang="0">
                  <a:pos x="28" y="20"/>
                </a:cxn>
                <a:cxn ang="0">
                  <a:pos x="29" y="23"/>
                </a:cxn>
                <a:cxn ang="0">
                  <a:pos x="32" y="26"/>
                </a:cxn>
                <a:cxn ang="0">
                  <a:pos x="38" y="31"/>
                </a:cxn>
                <a:cxn ang="0">
                  <a:pos x="35" y="30"/>
                </a:cxn>
                <a:cxn ang="0">
                  <a:pos x="31" y="29"/>
                </a:cxn>
                <a:cxn ang="0">
                  <a:pos x="28" y="28"/>
                </a:cxn>
                <a:cxn ang="0">
                  <a:pos x="22" y="25"/>
                </a:cxn>
              </a:cxnLst>
              <a:rect l="0" t="0" r="r" b="b"/>
              <a:pathLst>
                <a:path w="38" h="37">
                  <a:moveTo>
                    <a:pt x="22" y="25"/>
                  </a:moveTo>
                  <a:lnTo>
                    <a:pt x="21" y="28"/>
                  </a:lnTo>
                  <a:lnTo>
                    <a:pt x="20" y="29"/>
                  </a:lnTo>
                  <a:lnTo>
                    <a:pt x="18" y="32"/>
                  </a:lnTo>
                  <a:lnTo>
                    <a:pt x="14" y="37"/>
                  </a:lnTo>
                  <a:lnTo>
                    <a:pt x="14" y="35"/>
                  </a:lnTo>
                  <a:lnTo>
                    <a:pt x="14" y="33"/>
                  </a:lnTo>
                  <a:lnTo>
                    <a:pt x="14" y="29"/>
                  </a:lnTo>
                  <a:lnTo>
                    <a:pt x="15" y="23"/>
                  </a:lnTo>
                  <a:lnTo>
                    <a:pt x="13" y="21"/>
                  </a:lnTo>
                  <a:lnTo>
                    <a:pt x="11" y="21"/>
                  </a:lnTo>
                  <a:lnTo>
                    <a:pt x="7" y="20"/>
                  </a:lnTo>
                  <a:lnTo>
                    <a:pt x="0" y="18"/>
                  </a:lnTo>
                  <a:lnTo>
                    <a:pt x="3" y="18"/>
                  </a:lnTo>
                  <a:lnTo>
                    <a:pt x="5" y="18"/>
                  </a:lnTo>
                  <a:lnTo>
                    <a:pt x="8" y="17"/>
                  </a:lnTo>
                  <a:lnTo>
                    <a:pt x="15" y="15"/>
                  </a:lnTo>
                  <a:lnTo>
                    <a:pt x="15" y="12"/>
                  </a:lnTo>
                  <a:lnTo>
                    <a:pt x="15" y="10"/>
                  </a:lnTo>
                  <a:lnTo>
                    <a:pt x="15" y="7"/>
                  </a:lnTo>
                  <a:lnTo>
                    <a:pt x="14" y="0"/>
                  </a:lnTo>
                  <a:lnTo>
                    <a:pt x="16" y="2"/>
                  </a:lnTo>
                  <a:lnTo>
                    <a:pt x="17" y="4"/>
                  </a:lnTo>
                  <a:lnTo>
                    <a:pt x="19" y="7"/>
                  </a:lnTo>
                  <a:lnTo>
                    <a:pt x="22" y="12"/>
                  </a:lnTo>
                  <a:lnTo>
                    <a:pt x="25" y="11"/>
                  </a:lnTo>
                  <a:lnTo>
                    <a:pt x="28" y="11"/>
                  </a:lnTo>
                  <a:lnTo>
                    <a:pt x="31" y="10"/>
                  </a:lnTo>
                  <a:lnTo>
                    <a:pt x="38" y="7"/>
                  </a:lnTo>
                  <a:lnTo>
                    <a:pt x="35" y="9"/>
                  </a:lnTo>
                  <a:lnTo>
                    <a:pt x="34" y="10"/>
                  </a:lnTo>
                  <a:lnTo>
                    <a:pt x="31" y="13"/>
                  </a:lnTo>
                  <a:lnTo>
                    <a:pt x="26" y="18"/>
                  </a:lnTo>
                  <a:lnTo>
                    <a:pt x="28" y="20"/>
                  </a:lnTo>
                  <a:lnTo>
                    <a:pt x="29" y="23"/>
                  </a:lnTo>
                  <a:lnTo>
                    <a:pt x="32" y="26"/>
                  </a:lnTo>
                  <a:lnTo>
                    <a:pt x="38" y="31"/>
                  </a:lnTo>
                  <a:lnTo>
                    <a:pt x="35" y="30"/>
                  </a:lnTo>
                  <a:lnTo>
                    <a:pt x="31" y="29"/>
                  </a:lnTo>
                  <a:lnTo>
                    <a:pt x="28" y="28"/>
                  </a:lnTo>
                  <a:lnTo>
                    <a:pt x="22" y="25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766" name="Freeform 742"/>
            <p:cNvSpPr>
              <a:spLocks/>
            </p:cNvSpPr>
            <p:nvPr/>
          </p:nvSpPr>
          <p:spPr bwMode="auto">
            <a:xfrm>
              <a:off x="2506" y="1302"/>
              <a:ext cx="38" cy="37"/>
            </a:xfrm>
            <a:custGeom>
              <a:avLst/>
              <a:gdLst/>
              <a:ahLst/>
              <a:cxnLst>
                <a:cxn ang="0">
                  <a:pos x="22" y="25"/>
                </a:cxn>
                <a:cxn ang="0">
                  <a:pos x="22" y="25"/>
                </a:cxn>
                <a:cxn ang="0">
                  <a:pos x="21" y="28"/>
                </a:cxn>
                <a:cxn ang="0">
                  <a:pos x="20" y="29"/>
                </a:cxn>
                <a:cxn ang="0">
                  <a:pos x="18" y="32"/>
                </a:cxn>
                <a:cxn ang="0">
                  <a:pos x="14" y="37"/>
                </a:cxn>
                <a:cxn ang="0">
                  <a:pos x="14" y="37"/>
                </a:cxn>
                <a:cxn ang="0">
                  <a:pos x="14" y="35"/>
                </a:cxn>
                <a:cxn ang="0">
                  <a:pos x="14" y="33"/>
                </a:cxn>
                <a:cxn ang="0">
                  <a:pos x="14" y="29"/>
                </a:cxn>
                <a:cxn ang="0">
                  <a:pos x="15" y="23"/>
                </a:cxn>
                <a:cxn ang="0">
                  <a:pos x="15" y="23"/>
                </a:cxn>
                <a:cxn ang="0">
                  <a:pos x="13" y="21"/>
                </a:cxn>
                <a:cxn ang="0">
                  <a:pos x="11" y="21"/>
                </a:cxn>
                <a:cxn ang="0">
                  <a:pos x="7" y="20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3" y="18"/>
                </a:cxn>
                <a:cxn ang="0">
                  <a:pos x="5" y="18"/>
                </a:cxn>
                <a:cxn ang="0">
                  <a:pos x="8" y="17"/>
                </a:cxn>
                <a:cxn ang="0">
                  <a:pos x="15" y="15"/>
                </a:cxn>
                <a:cxn ang="0">
                  <a:pos x="15" y="15"/>
                </a:cxn>
                <a:cxn ang="0">
                  <a:pos x="15" y="12"/>
                </a:cxn>
                <a:cxn ang="0">
                  <a:pos x="15" y="10"/>
                </a:cxn>
                <a:cxn ang="0">
                  <a:pos x="15" y="7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16" y="2"/>
                </a:cxn>
                <a:cxn ang="0">
                  <a:pos x="17" y="4"/>
                </a:cxn>
                <a:cxn ang="0">
                  <a:pos x="19" y="7"/>
                </a:cxn>
                <a:cxn ang="0">
                  <a:pos x="22" y="12"/>
                </a:cxn>
                <a:cxn ang="0">
                  <a:pos x="22" y="12"/>
                </a:cxn>
                <a:cxn ang="0">
                  <a:pos x="25" y="11"/>
                </a:cxn>
                <a:cxn ang="0">
                  <a:pos x="28" y="11"/>
                </a:cxn>
                <a:cxn ang="0">
                  <a:pos x="31" y="10"/>
                </a:cxn>
                <a:cxn ang="0">
                  <a:pos x="38" y="7"/>
                </a:cxn>
                <a:cxn ang="0">
                  <a:pos x="38" y="7"/>
                </a:cxn>
                <a:cxn ang="0">
                  <a:pos x="35" y="9"/>
                </a:cxn>
                <a:cxn ang="0">
                  <a:pos x="34" y="10"/>
                </a:cxn>
                <a:cxn ang="0">
                  <a:pos x="31" y="13"/>
                </a:cxn>
                <a:cxn ang="0">
                  <a:pos x="26" y="18"/>
                </a:cxn>
                <a:cxn ang="0">
                  <a:pos x="26" y="18"/>
                </a:cxn>
                <a:cxn ang="0">
                  <a:pos x="28" y="20"/>
                </a:cxn>
                <a:cxn ang="0">
                  <a:pos x="29" y="23"/>
                </a:cxn>
                <a:cxn ang="0">
                  <a:pos x="32" y="26"/>
                </a:cxn>
                <a:cxn ang="0">
                  <a:pos x="38" y="31"/>
                </a:cxn>
                <a:cxn ang="0">
                  <a:pos x="38" y="31"/>
                </a:cxn>
                <a:cxn ang="0">
                  <a:pos x="35" y="30"/>
                </a:cxn>
                <a:cxn ang="0">
                  <a:pos x="31" y="29"/>
                </a:cxn>
                <a:cxn ang="0">
                  <a:pos x="28" y="28"/>
                </a:cxn>
                <a:cxn ang="0">
                  <a:pos x="22" y="25"/>
                </a:cxn>
              </a:cxnLst>
              <a:rect l="0" t="0" r="r" b="b"/>
              <a:pathLst>
                <a:path w="38" h="37">
                  <a:moveTo>
                    <a:pt x="22" y="25"/>
                  </a:moveTo>
                  <a:lnTo>
                    <a:pt x="22" y="25"/>
                  </a:lnTo>
                  <a:lnTo>
                    <a:pt x="21" y="28"/>
                  </a:lnTo>
                  <a:lnTo>
                    <a:pt x="20" y="29"/>
                  </a:lnTo>
                  <a:lnTo>
                    <a:pt x="18" y="32"/>
                  </a:lnTo>
                  <a:lnTo>
                    <a:pt x="14" y="37"/>
                  </a:lnTo>
                  <a:lnTo>
                    <a:pt x="14" y="35"/>
                  </a:lnTo>
                  <a:lnTo>
                    <a:pt x="14" y="33"/>
                  </a:lnTo>
                  <a:lnTo>
                    <a:pt x="14" y="29"/>
                  </a:lnTo>
                  <a:lnTo>
                    <a:pt x="15" y="23"/>
                  </a:lnTo>
                  <a:lnTo>
                    <a:pt x="13" y="21"/>
                  </a:lnTo>
                  <a:lnTo>
                    <a:pt x="11" y="21"/>
                  </a:lnTo>
                  <a:lnTo>
                    <a:pt x="7" y="20"/>
                  </a:lnTo>
                  <a:lnTo>
                    <a:pt x="0" y="18"/>
                  </a:lnTo>
                  <a:lnTo>
                    <a:pt x="3" y="18"/>
                  </a:lnTo>
                  <a:lnTo>
                    <a:pt x="5" y="18"/>
                  </a:lnTo>
                  <a:lnTo>
                    <a:pt x="8" y="17"/>
                  </a:lnTo>
                  <a:lnTo>
                    <a:pt x="15" y="15"/>
                  </a:lnTo>
                  <a:lnTo>
                    <a:pt x="15" y="12"/>
                  </a:lnTo>
                  <a:lnTo>
                    <a:pt x="15" y="10"/>
                  </a:lnTo>
                  <a:lnTo>
                    <a:pt x="15" y="7"/>
                  </a:lnTo>
                  <a:lnTo>
                    <a:pt x="14" y="0"/>
                  </a:lnTo>
                  <a:lnTo>
                    <a:pt x="16" y="2"/>
                  </a:lnTo>
                  <a:lnTo>
                    <a:pt x="17" y="4"/>
                  </a:lnTo>
                  <a:lnTo>
                    <a:pt x="19" y="7"/>
                  </a:lnTo>
                  <a:lnTo>
                    <a:pt x="22" y="12"/>
                  </a:lnTo>
                  <a:lnTo>
                    <a:pt x="25" y="11"/>
                  </a:lnTo>
                  <a:lnTo>
                    <a:pt x="28" y="11"/>
                  </a:lnTo>
                  <a:lnTo>
                    <a:pt x="31" y="10"/>
                  </a:lnTo>
                  <a:lnTo>
                    <a:pt x="38" y="7"/>
                  </a:lnTo>
                  <a:lnTo>
                    <a:pt x="35" y="9"/>
                  </a:lnTo>
                  <a:lnTo>
                    <a:pt x="34" y="10"/>
                  </a:lnTo>
                  <a:lnTo>
                    <a:pt x="31" y="13"/>
                  </a:lnTo>
                  <a:lnTo>
                    <a:pt x="26" y="18"/>
                  </a:lnTo>
                  <a:lnTo>
                    <a:pt x="28" y="20"/>
                  </a:lnTo>
                  <a:lnTo>
                    <a:pt x="29" y="23"/>
                  </a:lnTo>
                  <a:lnTo>
                    <a:pt x="32" y="26"/>
                  </a:lnTo>
                  <a:lnTo>
                    <a:pt x="38" y="31"/>
                  </a:lnTo>
                  <a:lnTo>
                    <a:pt x="35" y="30"/>
                  </a:lnTo>
                  <a:lnTo>
                    <a:pt x="31" y="29"/>
                  </a:lnTo>
                  <a:lnTo>
                    <a:pt x="28" y="28"/>
                  </a:lnTo>
                  <a:lnTo>
                    <a:pt x="22" y="25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767" name="Freeform 743"/>
            <p:cNvSpPr>
              <a:spLocks/>
            </p:cNvSpPr>
            <p:nvPr/>
          </p:nvSpPr>
          <p:spPr bwMode="auto">
            <a:xfrm>
              <a:off x="2506" y="1264"/>
              <a:ext cx="38" cy="38"/>
            </a:xfrm>
            <a:custGeom>
              <a:avLst/>
              <a:gdLst/>
              <a:ahLst/>
              <a:cxnLst>
                <a:cxn ang="0">
                  <a:pos x="22" y="25"/>
                </a:cxn>
                <a:cxn ang="0">
                  <a:pos x="21" y="28"/>
                </a:cxn>
                <a:cxn ang="0">
                  <a:pos x="20" y="30"/>
                </a:cxn>
                <a:cxn ang="0">
                  <a:pos x="18" y="32"/>
                </a:cxn>
                <a:cxn ang="0">
                  <a:pos x="14" y="38"/>
                </a:cxn>
                <a:cxn ang="0">
                  <a:pos x="14" y="35"/>
                </a:cxn>
                <a:cxn ang="0">
                  <a:pos x="14" y="33"/>
                </a:cxn>
                <a:cxn ang="0">
                  <a:pos x="14" y="30"/>
                </a:cxn>
                <a:cxn ang="0">
                  <a:pos x="15" y="24"/>
                </a:cxn>
                <a:cxn ang="0">
                  <a:pos x="13" y="23"/>
                </a:cxn>
                <a:cxn ang="0">
                  <a:pos x="11" y="22"/>
                </a:cxn>
                <a:cxn ang="0">
                  <a:pos x="7" y="21"/>
                </a:cxn>
                <a:cxn ang="0">
                  <a:pos x="0" y="19"/>
                </a:cxn>
                <a:cxn ang="0">
                  <a:pos x="3" y="19"/>
                </a:cxn>
                <a:cxn ang="0">
                  <a:pos x="5" y="19"/>
                </a:cxn>
                <a:cxn ang="0">
                  <a:pos x="8" y="18"/>
                </a:cxn>
                <a:cxn ang="0">
                  <a:pos x="15" y="16"/>
                </a:cxn>
                <a:cxn ang="0">
                  <a:pos x="14" y="13"/>
                </a:cxn>
                <a:cxn ang="0">
                  <a:pos x="14" y="10"/>
                </a:cxn>
                <a:cxn ang="0">
                  <a:pos x="14" y="7"/>
                </a:cxn>
                <a:cxn ang="0">
                  <a:pos x="14" y="0"/>
                </a:cxn>
                <a:cxn ang="0">
                  <a:pos x="16" y="2"/>
                </a:cxn>
                <a:cxn ang="0">
                  <a:pos x="17" y="4"/>
                </a:cxn>
                <a:cxn ang="0">
                  <a:pos x="19" y="7"/>
                </a:cxn>
                <a:cxn ang="0">
                  <a:pos x="22" y="12"/>
                </a:cxn>
                <a:cxn ang="0">
                  <a:pos x="24" y="11"/>
                </a:cxn>
                <a:cxn ang="0">
                  <a:pos x="27" y="11"/>
                </a:cxn>
                <a:cxn ang="0">
                  <a:pos x="30" y="10"/>
                </a:cxn>
                <a:cxn ang="0">
                  <a:pos x="38" y="7"/>
                </a:cxn>
                <a:cxn ang="0">
                  <a:pos x="35" y="9"/>
                </a:cxn>
                <a:cxn ang="0">
                  <a:pos x="34" y="11"/>
                </a:cxn>
                <a:cxn ang="0">
                  <a:pos x="30" y="13"/>
                </a:cxn>
                <a:cxn ang="0">
                  <a:pos x="26" y="19"/>
                </a:cxn>
                <a:cxn ang="0">
                  <a:pos x="28" y="21"/>
                </a:cxn>
                <a:cxn ang="0">
                  <a:pos x="29" y="23"/>
                </a:cxn>
                <a:cxn ang="0">
                  <a:pos x="32" y="26"/>
                </a:cxn>
                <a:cxn ang="0">
                  <a:pos x="38" y="31"/>
                </a:cxn>
                <a:cxn ang="0">
                  <a:pos x="35" y="29"/>
                </a:cxn>
                <a:cxn ang="0">
                  <a:pos x="31" y="29"/>
                </a:cxn>
                <a:cxn ang="0">
                  <a:pos x="28" y="28"/>
                </a:cxn>
                <a:cxn ang="0">
                  <a:pos x="22" y="25"/>
                </a:cxn>
              </a:cxnLst>
              <a:rect l="0" t="0" r="r" b="b"/>
              <a:pathLst>
                <a:path w="38" h="38">
                  <a:moveTo>
                    <a:pt x="22" y="25"/>
                  </a:moveTo>
                  <a:lnTo>
                    <a:pt x="21" y="28"/>
                  </a:lnTo>
                  <a:lnTo>
                    <a:pt x="20" y="30"/>
                  </a:lnTo>
                  <a:lnTo>
                    <a:pt x="18" y="32"/>
                  </a:lnTo>
                  <a:lnTo>
                    <a:pt x="14" y="38"/>
                  </a:lnTo>
                  <a:lnTo>
                    <a:pt x="14" y="35"/>
                  </a:lnTo>
                  <a:lnTo>
                    <a:pt x="14" y="33"/>
                  </a:lnTo>
                  <a:lnTo>
                    <a:pt x="14" y="30"/>
                  </a:lnTo>
                  <a:lnTo>
                    <a:pt x="15" y="24"/>
                  </a:lnTo>
                  <a:lnTo>
                    <a:pt x="13" y="23"/>
                  </a:lnTo>
                  <a:lnTo>
                    <a:pt x="11" y="22"/>
                  </a:lnTo>
                  <a:lnTo>
                    <a:pt x="7" y="21"/>
                  </a:lnTo>
                  <a:lnTo>
                    <a:pt x="0" y="19"/>
                  </a:lnTo>
                  <a:lnTo>
                    <a:pt x="3" y="19"/>
                  </a:lnTo>
                  <a:lnTo>
                    <a:pt x="5" y="19"/>
                  </a:lnTo>
                  <a:lnTo>
                    <a:pt x="8" y="18"/>
                  </a:lnTo>
                  <a:lnTo>
                    <a:pt x="15" y="16"/>
                  </a:lnTo>
                  <a:lnTo>
                    <a:pt x="14" y="13"/>
                  </a:lnTo>
                  <a:lnTo>
                    <a:pt x="14" y="10"/>
                  </a:lnTo>
                  <a:lnTo>
                    <a:pt x="14" y="7"/>
                  </a:lnTo>
                  <a:lnTo>
                    <a:pt x="14" y="0"/>
                  </a:lnTo>
                  <a:lnTo>
                    <a:pt x="16" y="2"/>
                  </a:lnTo>
                  <a:lnTo>
                    <a:pt x="17" y="4"/>
                  </a:lnTo>
                  <a:lnTo>
                    <a:pt x="19" y="7"/>
                  </a:lnTo>
                  <a:lnTo>
                    <a:pt x="22" y="12"/>
                  </a:lnTo>
                  <a:lnTo>
                    <a:pt x="24" y="11"/>
                  </a:lnTo>
                  <a:lnTo>
                    <a:pt x="27" y="11"/>
                  </a:lnTo>
                  <a:lnTo>
                    <a:pt x="30" y="10"/>
                  </a:lnTo>
                  <a:lnTo>
                    <a:pt x="38" y="7"/>
                  </a:lnTo>
                  <a:lnTo>
                    <a:pt x="35" y="9"/>
                  </a:lnTo>
                  <a:lnTo>
                    <a:pt x="34" y="11"/>
                  </a:lnTo>
                  <a:lnTo>
                    <a:pt x="30" y="13"/>
                  </a:lnTo>
                  <a:lnTo>
                    <a:pt x="26" y="19"/>
                  </a:lnTo>
                  <a:lnTo>
                    <a:pt x="28" y="21"/>
                  </a:lnTo>
                  <a:lnTo>
                    <a:pt x="29" y="23"/>
                  </a:lnTo>
                  <a:lnTo>
                    <a:pt x="32" y="26"/>
                  </a:lnTo>
                  <a:lnTo>
                    <a:pt x="38" y="31"/>
                  </a:lnTo>
                  <a:lnTo>
                    <a:pt x="35" y="29"/>
                  </a:lnTo>
                  <a:lnTo>
                    <a:pt x="31" y="29"/>
                  </a:lnTo>
                  <a:lnTo>
                    <a:pt x="28" y="28"/>
                  </a:lnTo>
                  <a:lnTo>
                    <a:pt x="22" y="25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768" name="Freeform 744"/>
            <p:cNvSpPr>
              <a:spLocks/>
            </p:cNvSpPr>
            <p:nvPr/>
          </p:nvSpPr>
          <p:spPr bwMode="auto">
            <a:xfrm>
              <a:off x="2506" y="1264"/>
              <a:ext cx="38" cy="38"/>
            </a:xfrm>
            <a:custGeom>
              <a:avLst/>
              <a:gdLst/>
              <a:ahLst/>
              <a:cxnLst>
                <a:cxn ang="0">
                  <a:pos x="22" y="25"/>
                </a:cxn>
                <a:cxn ang="0">
                  <a:pos x="22" y="25"/>
                </a:cxn>
                <a:cxn ang="0">
                  <a:pos x="21" y="28"/>
                </a:cxn>
                <a:cxn ang="0">
                  <a:pos x="20" y="30"/>
                </a:cxn>
                <a:cxn ang="0">
                  <a:pos x="18" y="32"/>
                </a:cxn>
                <a:cxn ang="0">
                  <a:pos x="14" y="38"/>
                </a:cxn>
                <a:cxn ang="0">
                  <a:pos x="14" y="38"/>
                </a:cxn>
                <a:cxn ang="0">
                  <a:pos x="14" y="35"/>
                </a:cxn>
                <a:cxn ang="0">
                  <a:pos x="14" y="33"/>
                </a:cxn>
                <a:cxn ang="0">
                  <a:pos x="14" y="30"/>
                </a:cxn>
                <a:cxn ang="0">
                  <a:pos x="15" y="24"/>
                </a:cxn>
                <a:cxn ang="0">
                  <a:pos x="15" y="24"/>
                </a:cxn>
                <a:cxn ang="0">
                  <a:pos x="13" y="23"/>
                </a:cxn>
                <a:cxn ang="0">
                  <a:pos x="11" y="22"/>
                </a:cxn>
                <a:cxn ang="0">
                  <a:pos x="7" y="21"/>
                </a:cxn>
                <a:cxn ang="0">
                  <a:pos x="0" y="19"/>
                </a:cxn>
                <a:cxn ang="0">
                  <a:pos x="0" y="19"/>
                </a:cxn>
                <a:cxn ang="0">
                  <a:pos x="3" y="19"/>
                </a:cxn>
                <a:cxn ang="0">
                  <a:pos x="5" y="19"/>
                </a:cxn>
                <a:cxn ang="0">
                  <a:pos x="8" y="18"/>
                </a:cxn>
                <a:cxn ang="0">
                  <a:pos x="15" y="16"/>
                </a:cxn>
                <a:cxn ang="0">
                  <a:pos x="15" y="16"/>
                </a:cxn>
                <a:cxn ang="0">
                  <a:pos x="14" y="13"/>
                </a:cxn>
                <a:cxn ang="0">
                  <a:pos x="14" y="10"/>
                </a:cxn>
                <a:cxn ang="0">
                  <a:pos x="14" y="7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16" y="2"/>
                </a:cxn>
                <a:cxn ang="0">
                  <a:pos x="17" y="4"/>
                </a:cxn>
                <a:cxn ang="0">
                  <a:pos x="19" y="7"/>
                </a:cxn>
                <a:cxn ang="0">
                  <a:pos x="22" y="12"/>
                </a:cxn>
                <a:cxn ang="0">
                  <a:pos x="22" y="12"/>
                </a:cxn>
                <a:cxn ang="0">
                  <a:pos x="24" y="11"/>
                </a:cxn>
                <a:cxn ang="0">
                  <a:pos x="27" y="11"/>
                </a:cxn>
                <a:cxn ang="0">
                  <a:pos x="30" y="10"/>
                </a:cxn>
                <a:cxn ang="0">
                  <a:pos x="38" y="7"/>
                </a:cxn>
                <a:cxn ang="0">
                  <a:pos x="38" y="7"/>
                </a:cxn>
                <a:cxn ang="0">
                  <a:pos x="35" y="9"/>
                </a:cxn>
                <a:cxn ang="0">
                  <a:pos x="34" y="11"/>
                </a:cxn>
                <a:cxn ang="0">
                  <a:pos x="30" y="13"/>
                </a:cxn>
                <a:cxn ang="0">
                  <a:pos x="26" y="19"/>
                </a:cxn>
                <a:cxn ang="0">
                  <a:pos x="26" y="19"/>
                </a:cxn>
                <a:cxn ang="0">
                  <a:pos x="28" y="21"/>
                </a:cxn>
                <a:cxn ang="0">
                  <a:pos x="29" y="23"/>
                </a:cxn>
                <a:cxn ang="0">
                  <a:pos x="32" y="26"/>
                </a:cxn>
                <a:cxn ang="0">
                  <a:pos x="38" y="31"/>
                </a:cxn>
                <a:cxn ang="0">
                  <a:pos x="38" y="31"/>
                </a:cxn>
                <a:cxn ang="0">
                  <a:pos x="35" y="29"/>
                </a:cxn>
                <a:cxn ang="0">
                  <a:pos x="31" y="29"/>
                </a:cxn>
                <a:cxn ang="0">
                  <a:pos x="28" y="28"/>
                </a:cxn>
                <a:cxn ang="0">
                  <a:pos x="22" y="25"/>
                </a:cxn>
              </a:cxnLst>
              <a:rect l="0" t="0" r="r" b="b"/>
              <a:pathLst>
                <a:path w="38" h="38">
                  <a:moveTo>
                    <a:pt x="22" y="25"/>
                  </a:moveTo>
                  <a:lnTo>
                    <a:pt x="22" y="25"/>
                  </a:lnTo>
                  <a:lnTo>
                    <a:pt x="21" y="28"/>
                  </a:lnTo>
                  <a:lnTo>
                    <a:pt x="20" y="30"/>
                  </a:lnTo>
                  <a:lnTo>
                    <a:pt x="18" y="32"/>
                  </a:lnTo>
                  <a:lnTo>
                    <a:pt x="14" y="38"/>
                  </a:lnTo>
                  <a:lnTo>
                    <a:pt x="14" y="35"/>
                  </a:lnTo>
                  <a:lnTo>
                    <a:pt x="14" y="33"/>
                  </a:lnTo>
                  <a:lnTo>
                    <a:pt x="14" y="30"/>
                  </a:lnTo>
                  <a:lnTo>
                    <a:pt x="15" y="24"/>
                  </a:lnTo>
                  <a:lnTo>
                    <a:pt x="13" y="23"/>
                  </a:lnTo>
                  <a:lnTo>
                    <a:pt x="11" y="22"/>
                  </a:lnTo>
                  <a:lnTo>
                    <a:pt x="7" y="21"/>
                  </a:lnTo>
                  <a:lnTo>
                    <a:pt x="0" y="19"/>
                  </a:lnTo>
                  <a:lnTo>
                    <a:pt x="3" y="19"/>
                  </a:lnTo>
                  <a:lnTo>
                    <a:pt x="5" y="19"/>
                  </a:lnTo>
                  <a:lnTo>
                    <a:pt x="8" y="18"/>
                  </a:lnTo>
                  <a:lnTo>
                    <a:pt x="15" y="16"/>
                  </a:lnTo>
                  <a:lnTo>
                    <a:pt x="14" y="13"/>
                  </a:lnTo>
                  <a:lnTo>
                    <a:pt x="14" y="10"/>
                  </a:lnTo>
                  <a:lnTo>
                    <a:pt x="14" y="7"/>
                  </a:lnTo>
                  <a:lnTo>
                    <a:pt x="14" y="0"/>
                  </a:lnTo>
                  <a:lnTo>
                    <a:pt x="16" y="2"/>
                  </a:lnTo>
                  <a:lnTo>
                    <a:pt x="17" y="4"/>
                  </a:lnTo>
                  <a:lnTo>
                    <a:pt x="19" y="7"/>
                  </a:lnTo>
                  <a:lnTo>
                    <a:pt x="22" y="12"/>
                  </a:lnTo>
                  <a:lnTo>
                    <a:pt x="24" y="11"/>
                  </a:lnTo>
                  <a:lnTo>
                    <a:pt x="27" y="11"/>
                  </a:lnTo>
                  <a:lnTo>
                    <a:pt x="30" y="10"/>
                  </a:lnTo>
                  <a:lnTo>
                    <a:pt x="38" y="7"/>
                  </a:lnTo>
                  <a:lnTo>
                    <a:pt x="35" y="9"/>
                  </a:lnTo>
                  <a:lnTo>
                    <a:pt x="34" y="11"/>
                  </a:lnTo>
                  <a:lnTo>
                    <a:pt x="30" y="13"/>
                  </a:lnTo>
                  <a:lnTo>
                    <a:pt x="26" y="19"/>
                  </a:lnTo>
                  <a:lnTo>
                    <a:pt x="28" y="21"/>
                  </a:lnTo>
                  <a:lnTo>
                    <a:pt x="29" y="23"/>
                  </a:lnTo>
                  <a:lnTo>
                    <a:pt x="32" y="26"/>
                  </a:lnTo>
                  <a:lnTo>
                    <a:pt x="38" y="31"/>
                  </a:lnTo>
                  <a:lnTo>
                    <a:pt x="35" y="29"/>
                  </a:lnTo>
                  <a:lnTo>
                    <a:pt x="31" y="29"/>
                  </a:lnTo>
                  <a:lnTo>
                    <a:pt x="28" y="28"/>
                  </a:lnTo>
                  <a:lnTo>
                    <a:pt x="22" y="25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769" name="Freeform 745"/>
            <p:cNvSpPr>
              <a:spLocks/>
            </p:cNvSpPr>
            <p:nvPr/>
          </p:nvSpPr>
          <p:spPr bwMode="auto">
            <a:xfrm>
              <a:off x="2506" y="1226"/>
              <a:ext cx="38" cy="38"/>
            </a:xfrm>
            <a:custGeom>
              <a:avLst/>
              <a:gdLst/>
              <a:ahLst/>
              <a:cxnLst>
                <a:cxn ang="0">
                  <a:pos x="22" y="24"/>
                </a:cxn>
                <a:cxn ang="0">
                  <a:pos x="21" y="27"/>
                </a:cxn>
                <a:cxn ang="0">
                  <a:pos x="20" y="29"/>
                </a:cxn>
                <a:cxn ang="0">
                  <a:pos x="18" y="33"/>
                </a:cxn>
                <a:cxn ang="0">
                  <a:pos x="14" y="38"/>
                </a:cxn>
                <a:cxn ang="0">
                  <a:pos x="14" y="35"/>
                </a:cxn>
                <a:cxn ang="0">
                  <a:pos x="14" y="32"/>
                </a:cxn>
                <a:cxn ang="0">
                  <a:pos x="14" y="29"/>
                </a:cxn>
                <a:cxn ang="0">
                  <a:pos x="15" y="23"/>
                </a:cxn>
                <a:cxn ang="0">
                  <a:pos x="13" y="22"/>
                </a:cxn>
                <a:cxn ang="0">
                  <a:pos x="11" y="21"/>
                </a:cxn>
                <a:cxn ang="0">
                  <a:pos x="7" y="20"/>
                </a:cxn>
                <a:cxn ang="0">
                  <a:pos x="0" y="19"/>
                </a:cxn>
                <a:cxn ang="0">
                  <a:pos x="3" y="19"/>
                </a:cxn>
                <a:cxn ang="0">
                  <a:pos x="5" y="18"/>
                </a:cxn>
                <a:cxn ang="0">
                  <a:pos x="8" y="17"/>
                </a:cxn>
                <a:cxn ang="0">
                  <a:pos x="15" y="15"/>
                </a:cxn>
                <a:cxn ang="0">
                  <a:pos x="14" y="12"/>
                </a:cxn>
                <a:cxn ang="0">
                  <a:pos x="14" y="10"/>
                </a:cxn>
                <a:cxn ang="0">
                  <a:pos x="14" y="6"/>
                </a:cxn>
                <a:cxn ang="0">
                  <a:pos x="14" y="0"/>
                </a:cxn>
                <a:cxn ang="0">
                  <a:pos x="16" y="2"/>
                </a:cxn>
                <a:cxn ang="0">
                  <a:pos x="17" y="3"/>
                </a:cxn>
                <a:cxn ang="0">
                  <a:pos x="19" y="6"/>
                </a:cxn>
                <a:cxn ang="0">
                  <a:pos x="22" y="13"/>
                </a:cxn>
                <a:cxn ang="0">
                  <a:pos x="24" y="12"/>
                </a:cxn>
                <a:cxn ang="0">
                  <a:pos x="27" y="11"/>
                </a:cxn>
                <a:cxn ang="0">
                  <a:pos x="30" y="10"/>
                </a:cxn>
                <a:cxn ang="0">
                  <a:pos x="38" y="6"/>
                </a:cxn>
                <a:cxn ang="0">
                  <a:pos x="35" y="9"/>
                </a:cxn>
                <a:cxn ang="0">
                  <a:pos x="34" y="11"/>
                </a:cxn>
                <a:cxn ang="0">
                  <a:pos x="30" y="14"/>
                </a:cxn>
                <a:cxn ang="0">
                  <a:pos x="26" y="19"/>
                </a:cxn>
                <a:cxn ang="0">
                  <a:pos x="28" y="21"/>
                </a:cxn>
                <a:cxn ang="0">
                  <a:pos x="29" y="23"/>
                </a:cxn>
                <a:cxn ang="0">
                  <a:pos x="32" y="25"/>
                </a:cxn>
                <a:cxn ang="0">
                  <a:pos x="38" y="30"/>
                </a:cxn>
                <a:cxn ang="0">
                  <a:pos x="35" y="29"/>
                </a:cxn>
                <a:cxn ang="0">
                  <a:pos x="31" y="28"/>
                </a:cxn>
                <a:cxn ang="0">
                  <a:pos x="28" y="27"/>
                </a:cxn>
                <a:cxn ang="0">
                  <a:pos x="22" y="24"/>
                </a:cxn>
              </a:cxnLst>
              <a:rect l="0" t="0" r="r" b="b"/>
              <a:pathLst>
                <a:path w="38" h="38">
                  <a:moveTo>
                    <a:pt x="22" y="24"/>
                  </a:moveTo>
                  <a:lnTo>
                    <a:pt x="21" y="27"/>
                  </a:lnTo>
                  <a:lnTo>
                    <a:pt x="20" y="29"/>
                  </a:lnTo>
                  <a:lnTo>
                    <a:pt x="18" y="33"/>
                  </a:lnTo>
                  <a:lnTo>
                    <a:pt x="14" y="38"/>
                  </a:lnTo>
                  <a:lnTo>
                    <a:pt x="14" y="35"/>
                  </a:lnTo>
                  <a:lnTo>
                    <a:pt x="14" y="32"/>
                  </a:lnTo>
                  <a:lnTo>
                    <a:pt x="14" y="29"/>
                  </a:lnTo>
                  <a:lnTo>
                    <a:pt x="15" y="23"/>
                  </a:lnTo>
                  <a:lnTo>
                    <a:pt x="13" y="22"/>
                  </a:lnTo>
                  <a:lnTo>
                    <a:pt x="11" y="21"/>
                  </a:lnTo>
                  <a:lnTo>
                    <a:pt x="7" y="20"/>
                  </a:lnTo>
                  <a:lnTo>
                    <a:pt x="0" y="19"/>
                  </a:lnTo>
                  <a:lnTo>
                    <a:pt x="3" y="19"/>
                  </a:lnTo>
                  <a:lnTo>
                    <a:pt x="5" y="18"/>
                  </a:lnTo>
                  <a:lnTo>
                    <a:pt x="8" y="17"/>
                  </a:lnTo>
                  <a:lnTo>
                    <a:pt x="15" y="15"/>
                  </a:lnTo>
                  <a:lnTo>
                    <a:pt x="14" y="12"/>
                  </a:lnTo>
                  <a:lnTo>
                    <a:pt x="14" y="10"/>
                  </a:lnTo>
                  <a:lnTo>
                    <a:pt x="14" y="6"/>
                  </a:lnTo>
                  <a:lnTo>
                    <a:pt x="14" y="0"/>
                  </a:lnTo>
                  <a:lnTo>
                    <a:pt x="16" y="2"/>
                  </a:lnTo>
                  <a:lnTo>
                    <a:pt x="17" y="3"/>
                  </a:lnTo>
                  <a:lnTo>
                    <a:pt x="19" y="6"/>
                  </a:lnTo>
                  <a:lnTo>
                    <a:pt x="22" y="13"/>
                  </a:lnTo>
                  <a:lnTo>
                    <a:pt x="24" y="12"/>
                  </a:lnTo>
                  <a:lnTo>
                    <a:pt x="27" y="11"/>
                  </a:lnTo>
                  <a:lnTo>
                    <a:pt x="30" y="10"/>
                  </a:lnTo>
                  <a:lnTo>
                    <a:pt x="38" y="6"/>
                  </a:lnTo>
                  <a:lnTo>
                    <a:pt x="35" y="9"/>
                  </a:lnTo>
                  <a:lnTo>
                    <a:pt x="34" y="11"/>
                  </a:lnTo>
                  <a:lnTo>
                    <a:pt x="30" y="14"/>
                  </a:lnTo>
                  <a:lnTo>
                    <a:pt x="26" y="19"/>
                  </a:lnTo>
                  <a:lnTo>
                    <a:pt x="28" y="21"/>
                  </a:lnTo>
                  <a:lnTo>
                    <a:pt x="29" y="23"/>
                  </a:lnTo>
                  <a:lnTo>
                    <a:pt x="32" y="25"/>
                  </a:lnTo>
                  <a:lnTo>
                    <a:pt x="38" y="30"/>
                  </a:lnTo>
                  <a:lnTo>
                    <a:pt x="35" y="29"/>
                  </a:lnTo>
                  <a:lnTo>
                    <a:pt x="31" y="28"/>
                  </a:lnTo>
                  <a:lnTo>
                    <a:pt x="28" y="27"/>
                  </a:lnTo>
                  <a:lnTo>
                    <a:pt x="22" y="24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770" name="Freeform 746"/>
            <p:cNvSpPr>
              <a:spLocks/>
            </p:cNvSpPr>
            <p:nvPr/>
          </p:nvSpPr>
          <p:spPr bwMode="auto">
            <a:xfrm>
              <a:off x="2506" y="1226"/>
              <a:ext cx="38" cy="38"/>
            </a:xfrm>
            <a:custGeom>
              <a:avLst/>
              <a:gdLst/>
              <a:ahLst/>
              <a:cxnLst>
                <a:cxn ang="0">
                  <a:pos x="22" y="24"/>
                </a:cxn>
                <a:cxn ang="0">
                  <a:pos x="22" y="24"/>
                </a:cxn>
                <a:cxn ang="0">
                  <a:pos x="21" y="27"/>
                </a:cxn>
                <a:cxn ang="0">
                  <a:pos x="20" y="29"/>
                </a:cxn>
                <a:cxn ang="0">
                  <a:pos x="18" y="33"/>
                </a:cxn>
                <a:cxn ang="0">
                  <a:pos x="14" y="38"/>
                </a:cxn>
                <a:cxn ang="0">
                  <a:pos x="14" y="38"/>
                </a:cxn>
                <a:cxn ang="0">
                  <a:pos x="14" y="35"/>
                </a:cxn>
                <a:cxn ang="0">
                  <a:pos x="14" y="32"/>
                </a:cxn>
                <a:cxn ang="0">
                  <a:pos x="14" y="29"/>
                </a:cxn>
                <a:cxn ang="0">
                  <a:pos x="15" y="23"/>
                </a:cxn>
                <a:cxn ang="0">
                  <a:pos x="15" y="23"/>
                </a:cxn>
                <a:cxn ang="0">
                  <a:pos x="13" y="22"/>
                </a:cxn>
                <a:cxn ang="0">
                  <a:pos x="11" y="21"/>
                </a:cxn>
                <a:cxn ang="0">
                  <a:pos x="7" y="20"/>
                </a:cxn>
                <a:cxn ang="0">
                  <a:pos x="0" y="19"/>
                </a:cxn>
                <a:cxn ang="0">
                  <a:pos x="0" y="19"/>
                </a:cxn>
                <a:cxn ang="0">
                  <a:pos x="3" y="19"/>
                </a:cxn>
                <a:cxn ang="0">
                  <a:pos x="5" y="18"/>
                </a:cxn>
                <a:cxn ang="0">
                  <a:pos x="8" y="17"/>
                </a:cxn>
                <a:cxn ang="0">
                  <a:pos x="15" y="15"/>
                </a:cxn>
                <a:cxn ang="0">
                  <a:pos x="15" y="15"/>
                </a:cxn>
                <a:cxn ang="0">
                  <a:pos x="14" y="12"/>
                </a:cxn>
                <a:cxn ang="0">
                  <a:pos x="14" y="10"/>
                </a:cxn>
                <a:cxn ang="0">
                  <a:pos x="14" y="6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16" y="2"/>
                </a:cxn>
                <a:cxn ang="0">
                  <a:pos x="17" y="3"/>
                </a:cxn>
                <a:cxn ang="0">
                  <a:pos x="19" y="6"/>
                </a:cxn>
                <a:cxn ang="0">
                  <a:pos x="22" y="13"/>
                </a:cxn>
                <a:cxn ang="0">
                  <a:pos x="22" y="13"/>
                </a:cxn>
                <a:cxn ang="0">
                  <a:pos x="24" y="12"/>
                </a:cxn>
                <a:cxn ang="0">
                  <a:pos x="27" y="11"/>
                </a:cxn>
                <a:cxn ang="0">
                  <a:pos x="30" y="10"/>
                </a:cxn>
                <a:cxn ang="0">
                  <a:pos x="38" y="6"/>
                </a:cxn>
                <a:cxn ang="0">
                  <a:pos x="38" y="6"/>
                </a:cxn>
                <a:cxn ang="0">
                  <a:pos x="35" y="9"/>
                </a:cxn>
                <a:cxn ang="0">
                  <a:pos x="34" y="11"/>
                </a:cxn>
                <a:cxn ang="0">
                  <a:pos x="30" y="14"/>
                </a:cxn>
                <a:cxn ang="0">
                  <a:pos x="26" y="19"/>
                </a:cxn>
                <a:cxn ang="0">
                  <a:pos x="26" y="19"/>
                </a:cxn>
                <a:cxn ang="0">
                  <a:pos x="28" y="21"/>
                </a:cxn>
                <a:cxn ang="0">
                  <a:pos x="29" y="23"/>
                </a:cxn>
                <a:cxn ang="0">
                  <a:pos x="32" y="25"/>
                </a:cxn>
                <a:cxn ang="0">
                  <a:pos x="38" y="30"/>
                </a:cxn>
                <a:cxn ang="0">
                  <a:pos x="38" y="30"/>
                </a:cxn>
                <a:cxn ang="0">
                  <a:pos x="35" y="29"/>
                </a:cxn>
                <a:cxn ang="0">
                  <a:pos x="31" y="28"/>
                </a:cxn>
                <a:cxn ang="0">
                  <a:pos x="28" y="27"/>
                </a:cxn>
                <a:cxn ang="0">
                  <a:pos x="22" y="24"/>
                </a:cxn>
              </a:cxnLst>
              <a:rect l="0" t="0" r="r" b="b"/>
              <a:pathLst>
                <a:path w="38" h="38">
                  <a:moveTo>
                    <a:pt x="22" y="24"/>
                  </a:moveTo>
                  <a:lnTo>
                    <a:pt x="22" y="24"/>
                  </a:lnTo>
                  <a:lnTo>
                    <a:pt x="21" y="27"/>
                  </a:lnTo>
                  <a:lnTo>
                    <a:pt x="20" y="29"/>
                  </a:lnTo>
                  <a:lnTo>
                    <a:pt x="18" y="33"/>
                  </a:lnTo>
                  <a:lnTo>
                    <a:pt x="14" y="38"/>
                  </a:lnTo>
                  <a:lnTo>
                    <a:pt x="14" y="35"/>
                  </a:lnTo>
                  <a:lnTo>
                    <a:pt x="14" y="32"/>
                  </a:lnTo>
                  <a:lnTo>
                    <a:pt x="14" y="29"/>
                  </a:lnTo>
                  <a:lnTo>
                    <a:pt x="15" y="23"/>
                  </a:lnTo>
                  <a:lnTo>
                    <a:pt x="13" y="22"/>
                  </a:lnTo>
                  <a:lnTo>
                    <a:pt x="11" y="21"/>
                  </a:lnTo>
                  <a:lnTo>
                    <a:pt x="7" y="20"/>
                  </a:lnTo>
                  <a:lnTo>
                    <a:pt x="0" y="19"/>
                  </a:lnTo>
                  <a:lnTo>
                    <a:pt x="3" y="19"/>
                  </a:lnTo>
                  <a:lnTo>
                    <a:pt x="5" y="18"/>
                  </a:lnTo>
                  <a:lnTo>
                    <a:pt x="8" y="17"/>
                  </a:lnTo>
                  <a:lnTo>
                    <a:pt x="15" y="15"/>
                  </a:lnTo>
                  <a:lnTo>
                    <a:pt x="14" y="12"/>
                  </a:lnTo>
                  <a:lnTo>
                    <a:pt x="14" y="10"/>
                  </a:lnTo>
                  <a:lnTo>
                    <a:pt x="14" y="6"/>
                  </a:lnTo>
                  <a:lnTo>
                    <a:pt x="14" y="0"/>
                  </a:lnTo>
                  <a:lnTo>
                    <a:pt x="16" y="2"/>
                  </a:lnTo>
                  <a:lnTo>
                    <a:pt x="17" y="3"/>
                  </a:lnTo>
                  <a:lnTo>
                    <a:pt x="19" y="6"/>
                  </a:lnTo>
                  <a:lnTo>
                    <a:pt x="22" y="13"/>
                  </a:lnTo>
                  <a:lnTo>
                    <a:pt x="24" y="12"/>
                  </a:lnTo>
                  <a:lnTo>
                    <a:pt x="27" y="11"/>
                  </a:lnTo>
                  <a:lnTo>
                    <a:pt x="30" y="10"/>
                  </a:lnTo>
                  <a:lnTo>
                    <a:pt x="38" y="6"/>
                  </a:lnTo>
                  <a:lnTo>
                    <a:pt x="35" y="9"/>
                  </a:lnTo>
                  <a:lnTo>
                    <a:pt x="34" y="11"/>
                  </a:lnTo>
                  <a:lnTo>
                    <a:pt x="30" y="14"/>
                  </a:lnTo>
                  <a:lnTo>
                    <a:pt x="26" y="19"/>
                  </a:lnTo>
                  <a:lnTo>
                    <a:pt x="28" y="21"/>
                  </a:lnTo>
                  <a:lnTo>
                    <a:pt x="29" y="23"/>
                  </a:lnTo>
                  <a:lnTo>
                    <a:pt x="32" y="25"/>
                  </a:lnTo>
                  <a:lnTo>
                    <a:pt x="38" y="30"/>
                  </a:lnTo>
                  <a:lnTo>
                    <a:pt x="35" y="29"/>
                  </a:lnTo>
                  <a:lnTo>
                    <a:pt x="31" y="28"/>
                  </a:lnTo>
                  <a:lnTo>
                    <a:pt x="28" y="27"/>
                  </a:lnTo>
                  <a:lnTo>
                    <a:pt x="22" y="24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771" name="Freeform 747"/>
            <p:cNvSpPr>
              <a:spLocks/>
            </p:cNvSpPr>
            <p:nvPr/>
          </p:nvSpPr>
          <p:spPr bwMode="auto">
            <a:xfrm>
              <a:off x="2506" y="1188"/>
              <a:ext cx="38" cy="38"/>
            </a:xfrm>
            <a:custGeom>
              <a:avLst/>
              <a:gdLst/>
              <a:ahLst/>
              <a:cxnLst>
                <a:cxn ang="0">
                  <a:pos x="22" y="26"/>
                </a:cxn>
                <a:cxn ang="0">
                  <a:pos x="21" y="28"/>
                </a:cxn>
                <a:cxn ang="0">
                  <a:pos x="20" y="30"/>
                </a:cxn>
                <a:cxn ang="0">
                  <a:pos x="18" y="33"/>
                </a:cxn>
                <a:cxn ang="0">
                  <a:pos x="14" y="38"/>
                </a:cxn>
                <a:cxn ang="0">
                  <a:pos x="14" y="36"/>
                </a:cxn>
                <a:cxn ang="0">
                  <a:pos x="14" y="34"/>
                </a:cxn>
                <a:cxn ang="0">
                  <a:pos x="14" y="30"/>
                </a:cxn>
                <a:cxn ang="0">
                  <a:pos x="15" y="24"/>
                </a:cxn>
                <a:cxn ang="0">
                  <a:pos x="13" y="23"/>
                </a:cxn>
                <a:cxn ang="0">
                  <a:pos x="11" y="23"/>
                </a:cxn>
                <a:cxn ang="0">
                  <a:pos x="7" y="22"/>
                </a:cxn>
                <a:cxn ang="0">
                  <a:pos x="0" y="20"/>
                </a:cxn>
                <a:cxn ang="0">
                  <a:pos x="3" y="19"/>
                </a:cxn>
                <a:cxn ang="0">
                  <a:pos x="5" y="19"/>
                </a:cxn>
                <a:cxn ang="0">
                  <a:pos x="8" y="18"/>
                </a:cxn>
                <a:cxn ang="0">
                  <a:pos x="15" y="17"/>
                </a:cxn>
                <a:cxn ang="0">
                  <a:pos x="14" y="14"/>
                </a:cxn>
                <a:cxn ang="0">
                  <a:pos x="14" y="12"/>
                </a:cxn>
                <a:cxn ang="0">
                  <a:pos x="14" y="8"/>
                </a:cxn>
                <a:cxn ang="0">
                  <a:pos x="14" y="0"/>
                </a:cxn>
                <a:cxn ang="0">
                  <a:pos x="16" y="4"/>
                </a:cxn>
                <a:cxn ang="0">
                  <a:pos x="17" y="6"/>
                </a:cxn>
                <a:cxn ang="0">
                  <a:pos x="18" y="8"/>
                </a:cxn>
                <a:cxn ang="0">
                  <a:pos x="22" y="14"/>
                </a:cxn>
                <a:cxn ang="0">
                  <a:pos x="24" y="13"/>
                </a:cxn>
                <a:cxn ang="0">
                  <a:pos x="27" y="12"/>
                </a:cxn>
                <a:cxn ang="0">
                  <a:pos x="30" y="11"/>
                </a:cxn>
                <a:cxn ang="0">
                  <a:pos x="38" y="8"/>
                </a:cxn>
                <a:cxn ang="0">
                  <a:pos x="35" y="10"/>
                </a:cxn>
                <a:cxn ang="0">
                  <a:pos x="34" y="11"/>
                </a:cxn>
                <a:cxn ang="0">
                  <a:pos x="30" y="14"/>
                </a:cxn>
                <a:cxn ang="0">
                  <a:pos x="26" y="20"/>
                </a:cxn>
                <a:cxn ang="0">
                  <a:pos x="28" y="22"/>
                </a:cxn>
                <a:cxn ang="0">
                  <a:pos x="29" y="23"/>
                </a:cxn>
                <a:cxn ang="0">
                  <a:pos x="32" y="26"/>
                </a:cxn>
                <a:cxn ang="0">
                  <a:pos x="38" y="30"/>
                </a:cxn>
                <a:cxn ang="0">
                  <a:pos x="35" y="30"/>
                </a:cxn>
                <a:cxn ang="0">
                  <a:pos x="31" y="29"/>
                </a:cxn>
                <a:cxn ang="0">
                  <a:pos x="28" y="28"/>
                </a:cxn>
                <a:cxn ang="0">
                  <a:pos x="22" y="26"/>
                </a:cxn>
              </a:cxnLst>
              <a:rect l="0" t="0" r="r" b="b"/>
              <a:pathLst>
                <a:path w="38" h="38">
                  <a:moveTo>
                    <a:pt x="22" y="26"/>
                  </a:moveTo>
                  <a:lnTo>
                    <a:pt x="21" y="28"/>
                  </a:lnTo>
                  <a:lnTo>
                    <a:pt x="20" y="30"/>
                  </a:lnTo>
                  <a:lnTo>
                    <a:pt x="18" y="33"/>
                  </a:lnTo>
                  <a:lnTo>
                    <a:pt x="14" y="38"/>
                  </a:lnTo>
                  <a:lnTo>
                    <a:pt x="14" y="36"/>
                  </a:lnTo>
                  <a:lnTo>
                    <a:pt x="14" y="34"/>
                  </a:lnTo>
                  <a:lnTo>
                    <a:pt x="14" y="30"/>
                  </a:lnTo>
                  <a:lnTo>
                    <a:pt x="15" y="24"/>
                  </a:lnTo>
                  <a:lnTo>
                    <a:pt x="13" y="23"/>
                  </a:lnTo>
                  <a:lnTo>
                    <a:pt x="11" y="23"/>
                  </a:lnTo>
                  <a:lnTo>
                    <a:pt x="7" y="22"/>
                  </a:lnTo>
                  <a:lnTo>
                    <a:pt x="0" y="20"/>
                  </a:lnTo>
                  <a:lnTo>
                    <a:pt x="3" y="19"/>
                  </a:lnTo>
                  <a:lnTo>
                    <a:pt x="5" y="19"/>
                  </a:lnTo>
                  <a:lnTo>
                    <a:pt x="8" y="18"/>
                  </a:lnTo>
                  <a:lnTo>
                    <a:pt x="15" y="17"/>
                  </a:lnTo>
                  <a:lnTo>
                    <a:pt x="14" y="14"/>
                  </a:lnTo>
                  <a:lnTo>
                    <a:pt x="14" y="12"/>
                  </a:lnTo>
                  <a:lnTo>
                    <a:pt x="14" y="8"/>
                  </a:lnTo>
                  <a:lnTo>
                    <a:pt x="14" y="0"/>
                  </a:lnTo>
                  <a:lnTo>
                    <a:pt x="16" y="4"/>
                  </a:lnTo>
                  <a:lnTo>
                    <a:pt x="17" y="6"/>
                  </a:lnTo>
                  <a:lnTo>
                    <a:pt x="18" y="8"/>
                  </a:lnTo>
                  <a:lnTo>
                    <a:pt x="22" y="14"/>
                  </a:lnTo>
                  <a:lnTo>
                    <a:pt x="24" y="13"/>
                  </a:lnTo>
                  <a:lnTo>
                    <a:pt x="27" y="12"/>
                  </a:lnTo>
                  <a:lnTo>
                    <a:pt x="30" y="11"/>
                  </a:lnTo>
                  <a:lnTo>
                    <a:pt x="38" y="8"/>
                  </a:lnTo>
                  <a:lnTo>
                    <a:pt x="35" y="10"/>
                  </a:lnTo>
                  <a:lnTo>
                    <a:pt x="34" y="11"/>
                  </a:lnTo>
                  <a:lnTo>
                    <a:pt x="30" y="14"/>
                  </a:lnTo>
                  <a:lnTo>
                    <a:pt x="26" y="20"/>
                  </a:lnTo>
                  <a:lnTo>
                    <a:pt x="28" y="22"/>
                  </a:lnTo>
                  <a:lnTo>
                    <a:pt x="29" y="23"/>
                  </a:lnTo>
                  <a:lnTo>
                    <a:pt x="32" y="26"/>
                  </a:lnTo>
                  <a:lnTo>
                    <a:pt x="38" y="30"/>
                  </a:lnTo>
                  <a:lnTo>
                    <a:pt x="35" y="30"/>
                  </a:lnTo>
                  <a:lnTo>
                    <a:pt x="31" y="29"/>
                  </a:lnTo>
                  <a:lnTo>
                    <a:pt x="28" y="28"/>
                  </a:lnTo>
                  <a:lnTo>
                    <a:pt x="22" y="26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772" name="Freeform 748"/>
            <p:cNvSpPr>
              <a:spLocks/>
            </p:cNvSpPr>
            <p:nvPr/>
          </p:nvSpPr>
          <p:spPr bwMode="auto">
            <a:xfrm>
              <a:off x="2506" y="1188"/>
              <a:ext cx="38" cy="38"/>
            </a:xfrm>
            <a:custGeom>
              <a:avLst/>
              <a:gdLst/>
              <a:ahLst/>
              <a:cxnLst>
                <a:cxn ang="0">
                  <a:pos x="22" y="26"/>
                </a:cxn>
                <a:cxn ang="0">
                  <a:pos x="22" y="26"/>
                </a:cxn>
                <a:cxn ang="0">
                  <a:pos x="21" y="28"/>
                </a:cxn>
                <a:cxn ang="0">
                  <a:pos x="20" y="30"/>
                </a:cxn>
                <a:cxn ang="0">
                  <a:pos x="18" y="33"/>
                </a:cxn>
                <a:cxn ang="0">
                  <a:pos x="14" y="38"/>
                </a:cxn>
                <a:cxn ang="0">
                  <a:pos x="14" y="38"/>
                </a:cxn>
                <a:cxn ang="0">
                  <a:pos x="14" y="36"/>
                </a:cxn>
                <a:cxn ang="0">
                  <a:pos x="14" y="34"/>
                </a:cxn>
                <a:cxn ang="0">
                  <a:pos x="14" y="30"/>
                </a:cxn>
                <a:cxn ang="0">
                  <a:pos x="15" y="24"/>
                </a:cxn>
                <a:cxn ang="0">
                  <a:pos x="15" y="24"/>
                </a:cxn>
                <a:cxn ang="0">
                  <a:pos x="13" y="23"/>
                </a:cxn>
                <a:cxn ang="0">
                  <a:pos x="11" y="23"/>
                </a:cxn>
                <a:cxn ang="0">
                  <a:pos x="7" y="22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3" y="19"/>
                </a:cxn>
                <a:cxn ang="0">
                  <a:pos x="5" y="19"/>
                </a:cxn>
                <a:cxn ang="0">
                  <a:pos x="8" y="18"/>
                </a:cxn>
                <a:cxn ang="0">
                  <a:pos x="15" y="17"/>
                </a:cxn>
                <a:cxn ang="0">
                  <a:pos x="15" y="17"/>
                </a:cxn>
                <a:cxn ang="0">
                  <a:pos x="14" y="14"/>
                </a:cxn>
                <a:cxn ang="0">
                  <a:pos x="14" y="12"/>
                </a:cxn>
                <a:cxn ang="0">
                  <a:pos x="14" y="8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16" y="4"/>
                </a:cxn>
                <a:cxn ang="0">
                  <a:pos x="17" y="6"/>
                </a:cxn>
                <a:cxn ang="0">
                  <a:pos x="18" y="8"/>
                </a:cxn>
                <a:cxn ang="0">
                  <a:pos x="22" y="14"/>
                </a:cxn>
                <a:cxn ang="0">
                  <a:pos x="22" y="14"/>
                </a:cxn>
                <a:cxn ang="0">
                  <a:pos x="24" y="13"/>
                </a:cxn>
                <a:cxn ang="0">
                  <a:pos x="27" y="12"/>
                </a:cxn>
                <a:cxn ang="0">
                  <a:pos x="30" y="11"/>
                </a:cxn>
                <a:cxn ang="0">
                  <a:pos x="38" y="8"/>
                </a:cxn>
                <a:cxn ang="0">
                  <a:pos x="38" y="8"/>
                </a:cxn>
                <a:cxn ang="0">
                  <a:pos x="35" y="10"/>
                </a:cxn>
                <a:cxn ang="0">
                  <a:pos x="34" y="11"/>
                </a:cxn>
                <a:cxn ang="0">
                  <a:pos x="30" y="14"/>
                </a:cxn>
                <a:cxn ang="0">
                  <a:pos x="26" y="20"/>
                </a:cxn>
                <a:cxn ang="0">
                  <a:pos x="26" y="20"/>
                </a:cxn>
                <a:cxn ang="0">
                  <a:pos x="28" y="22"/>
                </a:cxn>
                <a:cxn ang="0">
                  <a:pos x="29" y="23"/>
                </a:cxn>
                <a:cxn ang="0">
                  <a:pos x="32" y="26"/>
                </a:cxn>
                <a:cxn ang="0">
                  <a:pos x="38" y="30"/>
                </a:cxn>
                <a:cxn ang="0">
                  <a:pos x="38" y="30"/>
                </a:cxn>
                <a:cxn ang="0">
                  <a:pos x="35" y="30"/>
                </a:cxn>
                <a:cxn ang="0">
                  <a:pos x="31" y="29"/>
                </a:cxn>
                <a:cxn ang="0">
                  <a:pos x="28" y="28"/>
                </a:cxn>
                <a:cxn ang="0">
                  <a:pos x="22" y="26"/>
                </a:cxn>
              </a:cxnLst>
              <a:rect l="0" t="0" r="r" b="b"/>
              <a:pathLst>
                <a:path w="38" h="38">
                  <a:moveTo>
                    <a:pt x="22" y="26"/>
                  </a:moveTo>
                  <a:lnTo>
                    <a:pt x="22" y="26"/>
                  </a:lnTo>
                  <a:lnTo>
                    <a:pt x="21" y="28"/>
                  </a:lnTo>
                  <a:lnTo>
                    <a:pt x="20" y="30"/>
                  </a:lnTo>
                  <a:lnTo>
                    <a:pt x="18" y="33"/>
                  </a:lnTo>
                  <a:lnTo>
                    <a:pt x="14" y="38"/>
                  </a:lnTo>
                  <a:lnTo>
                    <a:pt x="14" y="36"/>
                  </a:lnTo>
                  <a:lnTo>
                    <a:pt x="14" y="34"/>
                  </a:lnTo>
                  <a:lnTo>
                    <a:pt x="14" y="30"/>
                  </a:lnTo>
                  <a:lnTo>
                    <a:pt x="15" y="24"/>
                  </a:lnTo>
                  <a:lnTo>
                    <a:pt x="13" y="23"/>
                  </a:lnTo>
                  <a:lnTo>
                    <a:pt x="11" y="23"/>
                  </a:lnTo>
                  <a:lnTo>
                    <a:pt x="7" y="22"/>
                  </a:lnTo>
                  <a:lnTo>
                    <a:pt x="0" y="20"/>
                  </a:lnTo>
                  <a:lnTo>
                    <a:pt x="3" y="19"/>
                  </a:lnTo>
                  <a:lnTo>
                    <a:pt x="5" y="19"/>
                  </a:lnTo>
                  <a:lnTo>
                    <a:pt x="8" y="18"/>
                  </a:lnTo>
                  <a:lnTo>
                    <a:pt x="15" y="17"/>
                  </a:lnTo>
                  <a:lnTo>
                    <a:pt x="14" y="14"/>
                  </a:lnTo>
                  <a:lnTo>
                    <a:pt x="14" y="12"/>
                  </a:lnTo>
                  <a:lnTo>
                    <a:pt x="14" y="8"/>
                  </a:lnTo>
                  <a:lnTo>
                    <a:pt x="14" y="0"/>
                  </a:lnTo>
                  <a:lnTo>
                    <a:pt x="16" y="4"/>
                  </a:lnTo>
                  <a:lnTo>
                    <a:pt x="17" y="6"/>
                  </a:lnTo>
                  <a:lnTo>
                    <a:pt x="18" y="8"/>
                  </a:lnTo>
                  <a:lnTo>
                    <a:pt x="22" y="14"/>
                  </a:lnTo>
                  <a:lnTo>
                    <a:pt x="24" y="13"/>
                  </a:lnTo>
                  <a:lnTo>
                    <a:pt x="27" y="12"/>
                  </a:lnTo>
                  <a:lnTo>
                    <a:pt x="30" y="11"/>
                  </a:lnTo>
                  <a:lnTo>
                    <a:pt x="38" y="8"/>
                  </a:lnTo>
                  <a:lnTo>
                    <a:pt x="35" y="10"/>
                  </a:lnTo>
                  <a:lnTo>
                    <a:pt x="34" y="11"/>
                  </a:lnTo>
                  <a:lnTo>
                    <a:pt x="30" y="14"/>
                  </a:lnTo>
                  <a:lnTo>
                    <a:pt x="26" y="20"/>
                  </a:lnTo>
                  <a:lnTo>
                    <a:pt x="28" y="22"/>
                  </a:lnTo>
                  <a:lnTo>
                    <a:pt x="29" y="23"/>
                  </a:lnTo>
                  <a:lnTo>
                    <a:pt x="32" y="26"/>
                  </a:lnTo>
                  <a:lnTo>
                    <a:pt x="38" y="30"/>
                  </a:lnTo>
                  <a:lnTo>
                    <a:pt x="35" y="30"/>
                  </a:lnTo>
                  <a:lnTo>
                    <a:pt x="31" y="29"/>
                  </a:lnTo>
                  <a:lnTo>
                    <a:pt x="28" y="28"/>
                  </a:lnTo>
                  <a:lnTo>
                    <a:pt x="22" y="26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773" name="Freeform 749"/>
            <p:cNvSpPr>
              <a:spLocks/>
            </p:cNvSpPr>
            <p:nvPr/>
          </p:nvSpPr>
          <p:spPr bwMode="auto">
            <a:xfrm>
              <a:off x="2506" y="1150"/>
              <a:ext cx="38" cy="37"/>
            </a:xfrm>
            <a:custGeom>
              <a:avLst/>
              <a:gdLst/>
              <a:ahLst/>
              <a:cxnLst>
                <a:cxn ang="0">
                  <a:pos x="22" y="25"/>
                </a:cxn>
                <a:cxn ang="0">
                  <a:pos x="21" y="27"/>
                </a:cxn>
                <a:cxn ang="0">
                  <a:pos x="20" y="29"/>
                </a:cxn>
                <a:cxn ang="0">
                  <a:pos x="18" y="32"/>
                </a:cxn>
                <a:cxn ang="0">
                  <a:pos x="14" y="37"/>
                </a:cxn>
                <a:cxn ang="0">
                  <a:pos x="14" y="34"/>
                </a:cxn>
                <a:cxn ang="0">
                  <a:pos x="14" y="32"/>
                </a:cxn>
                <a:cxn ang="0">
                  <a:pos x="14" y="29"/>
                </a:cxn>
                <a:cxn ang="0">
                  <a:pos x="15" y="23"/>
                </a:cxn>
                <a:cxn ang="0">
                  <a:pos x="13" y="22"/>
                </a:cxn>
                <a:cxn ang="0">
                  <a:pos x="11" y="22"/>
                </a:cxn>
                <a:cxn ang="0">
                  <a:pos x="7" y="21"/>
                </a:cxn>
                <a:cxn ang="0">
                  <a:pos x="0" y="20"/>
                </a:cxn>
                <a:cxn ang="0">
                  <a:pos x="3" y="19"/>
                </a:cxn>
                <a:cxn ang="0">
                  <a:pos x="5" y="19"/>
                </a:cxn>
                <a:cxn ang="0">
                  <a:pos x="8" y="17"/>
                </a:cxn>
                <a:cxn ang="0">
                  <a:pos x="14" y="15"/>
                </a:cxn>
                <a:cxn ang="0">
                  <a:pos x="14" y="13"/>
                </a:cxn>
                <a:cxn ang="0">
                  <a:pos x="14" y="10"/>
                </a:cxn>
                <a:cxn ang="0">
                  <a:pos x="14" y="7"/>
                </a:cxn>
                <a:cxn ang="0">
                  <a:pos x="14" y="0"/>
                </a:cxn>
                <a:cxn ang="0">
                  <a:pos x="16" y="3"/>
                </a:cxn>
                <a:cxn ang="0">
                  <a:pos x="17" y="5"/>
                </a:cxn>
                <a:cxn ang="0">
                  <a:pos x="18" y="8"/>
                </a:cxn>
                <a:cxn ang="0">
                  <a:pos x="22" y="14"/>
                </a:cxn>
                <a:cxn ang="0">
                  <a:pos x="24" y="12"/>
                </a:cxn>
                <a:cxn ang="0">
                  <a:pos x="26" y="11"/>
                </a:cxn>
                <a:cxn ang="0">
                  <a:pos x="29" y="9"/>
                </a:cxn>
                <a:cxn ang="0">
                  <a:pos x="36" y="6"/>
                </a:cxn>
                <a:cxn ang="0">
                  <a:pos x="34" y="9"/>
                </a:cxn>
                <a:cxn ang="0">
                  <a:pos x="32" y="11"/>
                </a:cxn>
                <a:cxn ang="0">
                  <a:pos x="30" y="13"/>
                </a:cxn>
                <a:cxn ang="0">
                  <a:pos x="26" y="19"/>
                </a:cxn>
                <a:cxn ang="0">
                  <a:pos x="28" y="21"/>
                </a:cxn>
                <a:cxn ang="0">
                  <a:pos x="29" y="23"/>
                </a:cxn>
                <a:cxn ang="0">
                  <a:pos x="32" y="25"/>
                </a:cxn>
                <a:cxn ang="0">
                  <a:pos x="38" y="29"/>
                </a:cxn>
                <a:cxn ang="0">
                  <a:pos x="35" y="28"/>
                </a:cxn>
                <a:cxn ang="0">
                  <a:pos x="31" y="28"/>
                </a:cxn>
                <a:cxn ang="0">
                  <a:pos x="28" y="27"/>
                </a:cxn>
                <a:cxn ang="0">
                  <a:pos x="22" y="25"/>
                </a:cxn>
              </a:cxnLst>
              <a:rect l="0" t="0" r="r" b="b"/>
              <a:pathLst>
                <a:path w="38" h="37">
                  <a:moveTo>
                    <a:pt x="22" y="25"/>
                  </a:moveTo>
                  <a:lnTo>
                    <a:pt x="21" y="27"/>
                  </a:lnTo>
                  <a:lnTo>
                    <a:pt x="20" y="29"/>
                  </a:lnTo>
                  <a:lnTo>
                    <a:pt x="18" y="32"/>
                  </a:lnTo>
                  <a:lnTo>
                    <a:pt x="14" y="37"/>
                  </a:lnTo>
                  <a:lnTo>
                    <a:pt x="14" y="34"/>
                  </a:lnTo>
                  <a:lnTo>
                    <a:pt x="14" y="32"/>
                  </a:lnTo>
                  <a:lnTo>
                    <a:pt x="14" y="29"/>
                  </a:lnTo>
                  <a:lnTo>
                    <a:pt x="15" y="23"/>
                  </a:lnTo>
                  <a:lnTo>
                    <a:pt x="13" y="22"/>
                  </a:lnTo>
                  <a:lnTo>
                    <a:pt x="11" y="22"/>
                  </a:lnTo>
                  <a:lnTo>
                    <a:pt x="7" y="21"/>
                  </a:lnTo>
                  <a:lnTo>
                    <a:pt x="0" y="20"/>
                  </a:lnTo>
                  <a:lnTo>
                    <a:pt x="3" y="19"/>
                  </a:lnTo>
                  <a:lnTo>
                    <a:pt x="5" y="19"/>
                  </a:lnTo>
                  <a:lnTo>
                    <a:pt x="8" y="17"/>
                  </a:lnTo>
                  <a:lnTo>
                    <a:pt x="14" y="15"/>
                  </a:lnTo>
                  <a:lnTo>
                    <a:pt x="14" y="13"/>
                  </a:lnTo>
                  <a:lnTo>
                    <a:pt x="14" y="10"/>
                  </a:lnTo>
                  <a:lnTo>
                    <a:pt x="14" y="7"/>
                  </a:lnTo>
                  <a:lnTo>
                    <a:pt x="14" y="0"/>
                  </a:lnTo>
                  <a:lnTo>
                    <a:pt x="16" y="3"/>
                  </a:lnTo>
                  <a:lnTo>
                    <a:pt x="17" y="5"/>
                  </a:lnTo>
                  <a:lnTo>
                    <a:pt x="18" y="8"/>
                  </a:lnTo>
                  <a:lnTo>
                    <a:pt x="22" y="14"/>
                  </a:lnTo>
                  <a:lnTo>
                    <a:pt x="24" y="12"/>
                  </a:lnTo>
                  <a:lnTo>
                    <a:pt x="26" y="11"/>
                  </a:lnTo>
                  <a:lnTo>
                    <a:pt x="29" y="9"/>
                  </a:lnTo>
                  <a:lnTo>
                    <a:pt x="36" y="6"/>
                  </a:lnTo>
                  <a:lnTo>
                    <a:pt x="34" y="9"/>
                  </a:lnTo>
                  <a:lnTo>
                    <a:pt x="32" y="11"/>
                  </a:lnTo>
                  <a:lnTo>
                    <a:pt x="30" y="13"/>
                  </a:lnTo>
                  <a:lnTo>
                    <a:pt x="26" y="19"/>
                  </a:lnTo>
                  <a:lnTo>
                    <a:pt x="28" y="21"/>
                  </a:lnTo>
                  <a:lnTo>
                    <a:pt x="29" y="23"/>
                  </a:lnTo>
                  <a:lnTo>
                    <a:pt x="32" y="25"/>
                  </a:lnTo>
                  <a:lnTo>
                    <a:pt x="38" y="29"/>
                  </a:lnTo>
                  <a:lnTo>
                    <a:pt x="35" y="28"/>
                  </a:lnTo>
                  <a:lnTo>
                    <a:pt x="31" y="28"/>
                  </a:lnTo>
                  <a:lnTo>
                    <a:pt x="28" y="27"/>
                  </a:lnTo>
                  <a:lnTo>
                    <a:pt x="22" y="25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774" name="Freeform 750"/>
            <p:cNvSpPr>
              <a:spLocks/>
            </p:cNvSpPr>
            <p:nvPr/>
          </p:nvSpPr>
          <p:spPr bwMode="auto">
            <a:xfrm>
              <a:off x="2506" y="1150"/>
              <a:ext cx="38" cy="37"/>
            </a:xfrm>
            <a:custGeom>
              <a:avLst/>
              <a:gdLst/>
              <a:ahLst/>
              <a:cxnLst>
                <a:cxn ang="0">
                  <a:pos x="22" y="25"/>
                </a:cxn>
                <a:cxn ang="0">
                  <a:pos x="22" y="25"/>
                </a:cxn>
                <a:cxn ang="0">
                  <a:pos x="21" y="27"/>
                </a:cxn>
                <a:cxn ang="0">
                  <a:pos x="20" y="29"/>
                </a:cxn>
                <a:cxn ang="0">
                  <a:pos x="18" y="32"/>
                </a:cxn>
                <a:cxn ang="0">
                  <a:pos x="14" y="37"/>
                </a:cxn>
                <a:cxn ang="0">
                  <a:pos x="14" y="37"/>
                </a:cxn>
                <a:cxn ang="0">
                  <a:pos x="14" y="34"/>
                </a:cxn>
                <a:cxn ang="0">
                  <a:pos x="14" y="32"/>
                </a:cxn>
                <a:cxn ang="0">
                  <a:pos x="14" y="29"/>
                </a:cxn>
                <a:cxn ang="0">
                  <a:pos x="15" y="23"/>
                </a:cxn>
                <a:cxn ang="0">
                  <a:pos x="15" y="23"/>
                </a:cxn>
                <a:cxn ang="0">
                  <a:pos x="13" y="22"/>
                </a:cxn>
                <a:cxn ang="0">
                  <a:pos x="11" y="22"/>
                </a:cxn>
                <a:cxn ang="0">
                  <a:pos x="7" y="21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3" y="19"/>
                </a:cxn>
                <a:cxn ang="0">
                  <a:pos x="5" y="19"/>
                </a:cxn>
                <a:cxn ang="0">
                  <a:pos x="8" y="17"/>
                </a:cxn>
                <a:cxn ang="0">
                  <a:pos x="14" y="15"/>
                </a:cxn>
                <a:cxn ang="0">
                  <a:pos x="14" y="15"/>
                </a:cxn>
                <a:cxn ang="0">
                  <a:pos x="14" y="13"/>
                </a:cxn>
                <a:cxn ang="0">
                  <a:pos x="14" y="10"/>
                </a:cxn>
                <a:cxn ang="0">
                  <a:pos x="14" y="7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16" y="3"/>
                </a:cxn>
                <a:cxn ang="0">
                  <a:pos x="17" y="5"/>
                </a:cxn>
                <a:cxn ang="0">
                  <a:pos x="18" y="8"/>
                </a:cxn>
                <a:cxn ang="0">
                  <a:pos x="22" y="14"/>
                </a:cxn>
                <a:cxn ang="0">
                  <a:pos x="22" y="14"/>
                </a:cxn>
                <a:cxn ang="0">
                  <a:pos x="24" y="12"/>
                </a:cxn>
                <a:cxn ang="0">
                  <a:pos x="26" y="11"/>
                </a:cxn>
                <a:cxn ang="0">
                  <a:pos x="29" y="9"/>
                </a:cxn>
                <a:cxn ang="0">
                  <a:pos x="36" y="6"/>
                </a:cxn>
                <a:cxn ang="0">
                  <a:pos x="36" y="6"/>
                </a:cxn>
                <a:cxn ang="0">
                  <a:pos x="34" y="9"/>
                </a:cxn>
                <a:cxn ang="0">
                  <a:pos x="32" y="11"/>
                </a:cxn>
                <a:cxn ang="0">
                  <a:pos x="30" y="13"/>
                </a:cxn>
                <a:cxn ang="0">
                  <a:pos x="26" y="19"/>
                </a:cxn>
                <a:cxn ang="0">
                  <a:pos x="26" y="19"/>
                </a:cxn>
                <a:cxn ang="0">
                  <a:pos x="28" y="21"/>
                </a:cxn>
                <a:cxn ang="0">
                  <a:pos x="29" y="23"/>
                </a:cxn>
                <a:cxn ang="0">
                  <a:pos x="32" y="25"/>
                </a:cxn>
                <a:cxn ang="0">
                  <a:pos x="38" y="29"/>
                </a:cxn>
                <a:cxn ang="0">
                  <a:pos x="38" y="29"/>
                </a:cxn>
                <a:cxn ang="0">
                  <a:pos x="35" y="28"/>
                </a:cxn>
                <a:cxn ang="0">
                  <a:pos x="31" y="28"/>
                </a:cxn>
                <a:cxn ang="0">
                  <a:pos x="28" y="27"/>
                </a:cxn>
                <a:cxn ang="0">
                  <a:pos x="22" y="25"/>
                </a:cxn>
              </a:cxnLst>
              <a:rect l="0" t="0" r="r" b="b"/>
              <a:pathLst>
                <a:path w="38" h="37">
                  <a:moveTo>
                    <a:pt x="22" y="25"/>
                  </a:moveTo>
                  <a:lnTo>
                    <a:pt x="22" y="25"/>
                  </a:lnTo>
                  <a:lnTo>
                    <a:pt x="21" y="27"/>
                  </a:lnTo>
                  <a:lnTo>
                    <a:pt x="20" y="29"/>
                  </a:lnTo>
                  <a:lnTo>
                    <a:pt x="18" y="32"/>
                  </a:lnTo>
                  <a:lnTo>
                    <a:pt x="14" y="37"/>
                  </a:lnTo>
                  <a:lnTo>
                    <a:pt x="14" y="34"/>
                  </a:lnTo>
                  <a:lnTo>
                    <a:pt x="14" y="32"/>
                  </a:lnTo>
                  <a:lnTo>
                    <a:pt x="14" y="29"/>
                  </a:lnTo>
                  <a:lnTo>
                    <a:pt x="15" y="23"/>
                  </a:lnTo>
                  <a:lnTo>
                    <a:pt x="13" y="22"/>
                  </a:lnTo>
                  <a:lnTo>
                    <a:pt x="11" y="22"/>
                  </a:lnTo>
                  <a:lnTo>
                    <a:pt x="7" y="21"/>
                  </a:lnTo>
                  <a:lnTo>
                    <a:pt x="0" y="20"/>
                  </a:lnTo>
                  <a:lnTo>
                    <a:pt x="3" y="19"/>
                  </a:lnTo>
                  <a:lnTo>
                    <a:pt x="5" y="19"/>
                  </a:lnTo>
                  <a:lnTo>
                    <a:pt x="8" y="17"/>
                  </a:lnTo>
                  <a:lnTo>
                    <a:pt x="14" y="15"/>
                  </a:lnTo>
                  <a:lnTo>
                    <a:pt x="14" y="13"/>
                  </a:lnTo>
                  <a:lnTo>
                    <a:pt x="14" y="10"/>
                  </a:lnTo>
                  <a:lnTo>
                    <a:pt x="14" y="7"/>
                  </a:lnTo>
                  <a:lnTo>
                    <a:pt x="14" y="0"/>
                  </a:lnTo>
                  <a:lnTo>
                    <a:pt x="16" y="3"/>
                  </a:lnTo>
                  <a:lnTo>
                    <a:pt x="17" y="5"/>
                  </a:lnTo>
                  <a:lnTo>
                    <a:pt x="18" y="8"/>
                  </a:lnTo>
                  <a:lnTo>
                    <a:pt x="22" y="14"/>
                  </a:lnTo>
                  <a:lnTo>
                    <a:pt x="24" y="12"/>
                  </a:lnTo>
                  <a:lnTo>
                    <a:pt x="26" y="11"/>
                  </a:lnTo>
                  <a:lnTo>
                    <a:pt x="29" y="9"/>
                  </a:lnTo>
                  <a:lnTo>
                    <a:pt x="36" y="6"/>
                  </a:lnTo>
                  <a:lnTo>
                    <a:pt x="34" y="9"/>
                  </a:lnTo>
                  <a:lnTo>
                    <a:pt x="32" y="11"/>
                  </a:lnTo>
                  <a:lnTo>
                    <a:pt x="30" y="13"/>
                  </a:lnTo>
                  <a:lnTo>
                    <a:pt x="26" y="19"/>
                  </a:lnTo>
                  <a:lnTo>
                    <a:pt x="28" y="21"/>
                  </a:lnTo>
                  <a:lnTo>
                    <a:pt x="29" y="23"/>
                  </a:lnTo>
                  <a:lnTo>
                    <a:pt x="32" y="25"/>
                  </a:lnTo>
                  <a:lnTo>
                    <a:pt x="38" y="29"/>
                  </a:lnTo>
                  <a:lnTo>
                    <a:pt x="35" y="28"/>
                  </a:lnTo>
                  <a:lnTo>
                    <a:pt x="31" y="28"/>
                  </a:lnTo>
                  <a:lnTo>
                    <a:pt x="28" y="27"/>
                  </a:lnTo>
                  <a:lnTo>
                    <a:pt x="22" y="25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775" name="Freeform 751"/>
            <p:cNvSpPr>
              <a:spLocks/>
            </p:cNvSpPr>
            <p:nvPr/>
          </p:nvSpPr>
          <p:spPr bwMode="auto">
            <a:xfrm>
              <a:off x="2506" y="1114"/>
              <a:ext cx="38" cy="38"/>
            </a:xfrm>
            <a:custGeom>
              <a:avLst/>
              <a:gdLst/>
              <a:ahLst/>
              <a:cxnLst>
                <a:cxn ang="0">
                  <a:pos x="22" y="24"/>
                </a:cxn>
                <a:cxn ang="0">
                  <a:pos x="21" y="26"/>
                </a:cxn>
                <a:cxn ang="0">
                  <a:pos x="20" y="29"/>
                </a:cxn>
                <a:cxn ang="0">
                  <a:pos x="18" y="33"/>
                </a:cxn>
                <a:cxn ang="0">
                  <a:pos x="14" y="38"/>
                </a:cxn>
                <a:cxn ang="0">
                  <a:pos x="14" y="35"/>
                </a:cxn>
                <a:cxn ang="0">
                  <a:pos x="14" y="33"/>
                </a:cxn>
                <a:cxn ang="0">
                  <a:pos x="14" y="29"/>
                </a:cxn>
                <a:cxn ang="0">
                  <a:pos x="15" y="23"/>
                </a:cxn>
                <a:cxn ang="0">
                  <a:pos x="13" y="21"/>
                </a:cxn>
                <a:cxn ang="0">
                  <a:pos x="11" y="20"/>
                </a:cxn>
                <a:cxn ang="0">
                  <a:pos x="7" y="19"/>
                </a:cxn>
                <a:cxn ang="0">
                  <a:pos x="0" y="18"/>
                </a:cxn>
                <a:cxn ang="0">
                  <a:pos x="3" y="18"/>
                </a:cxn>
                <a:cxn ang="0">
                  <a:pos x="5" y="17"/>
                </a:cxn>
                <a:cxn ang="0">
                  <a:pos x="8" y="17"/>
                </a:cxn>
                <a:cxn ang="0">
                  <a:pos x="14" y="15"/>
                </a:cxn>
                <a:cxn ang="0">
                  <a:pos x="14" y="12"/>
                </a:cxn>
                <a:cxn ang="0">
                  <a:pos x="14" y="9"/>
                </a:cxn>
                <a:cxn ang="0">
                  <a:pos x="14" y="6"/>
                </a:cxn>
                <a:cxn ang="0">
                  <a:pos x="14" y="0"/>
                </a:cxn>
                <a:cxn ang="0">
                  <a:pos x="16" y="3"/>
                </a:cxn>
                <a:cxn ang="0">
                  <a:pos x="17" y="4"/>
                </a:cxn>
                <a:cxn ang="0">
                  <a:pos x="18" y="7"/>
                </a:cxn>
                <a:cxn ang="0">
                  <a:pos x="22" y="12"/>
                </a:cxn>
                <a:cxn ang="0">
                  <a:pos x="24" y="11"/>
                </a:cxn>
                <a:cxn ang="0">
                  <a:pos x="26" y="10"/>
                </a:cxn>
                <a:cxn ang="0">
                  <a:pos x="29" y="9"/>
                </a:cxn>
                <a:cxn ang="0">
                  <a:pos x="36" y="6"/>
                </a:cxn>
                <a:cxn ang="0">
                  <a:pos x="34" y="8"/>
                </a:cxn>
                <a:cxn ang="0">
                  <a:pos x="32" y="9"/>
                </a:cxn>
                <a:cxn ang="0">
                  <a:pos x="30" y="12"/>
                </a:cxn>
                <a:cxn ang="0">
                  <a:pos x="26" y="18"/>
                </a:cxn>
                <a:cxn ang="0">
                  <a:pos x="28" y="20"/>
                </a:cxn>
                <a:cxn ang="0">
                  <a:pos x="29" y="21"/>
                </a:cxn>
                <a:cxn ang="0">
                  <a:pos x="32" y="24"/>
                </a:cxn>
                <a:cxn ang="0">
                  <a:pos x="38" y="29"/>
                </a:cxn>
                <a:cxn ang="0">
                  <a:pos x="35" y="28"/>
                </a:cxn>
                <a:cxn ang="0">
                  <a:pos x="31" y="28"/>
                </a:cxn>
                <a:cxn ang="0">
                  <a:pos x="28" y="26"/>
                </a:cxn>
                <a:cxn ang="0">
                  <a:pos x="22" y="24"/>
                </a:cxn>
              </a:cxnLst>
              <a:rect l="0" t="0" r="r" b="b"/>
              <a:pathLst>
                <a:path w="38" h="38">
                  <a:moveTo>
                    <a:pt x="22" y="24"/>
                  </a:moveTo>
                  <a:lnTo>
                    <a:pt x="21" y="26"/>
                  </a:lnTo>
                  <a:lnTo>
                    <a:pt x="20" y="29"/>
                  </a:lnTo>
                  <a:lnTo>
                    <a:pt x="18" y="33"/>
                  </a:lnTo>
                  <a:lnTo>
                    <a:pt x="14" y="38"/>
                  </a:lnTo>
                  <a:lnTo>
                    <a:pt x="14" y="35"/>
                  </a:lnTo>
                  <a:lnTo>
                    <a:pt x="14" y="33"/>
                  </a:lnTo>
                  <a:lnTo>
                    <a:pt x="14" y="29"/>
                  </a:lnTo>
                  <a:lnTo>
                    <a:pt x="15" y="23"/>
                  </a:lnTo>
                  <a:lnTo>
                    <a:pt x="13" y="21"/>
                  </a:lnTo>
                  <a:lnTo>
                    <a:pt x="11" y="20"/>
                  </a:lnTo>
                  <a:lnTo>
                    <a:pt x="7" y="19"/>
                  </a:lnTo>
                  <a:lnTo>
                    <a:pt x="0" y="18"/>
                  </a:lnTo>
                  <a:lnTo>
                    <a:pt x="3" y="18"/>
                  </a:lnTo>
                  <a:lnTo>
                    <a:pt x="5" y="17"/>
                  </a:lnTo>
                  <a:lnTo>
                    <a:pt x="8" y="17"/>
                  </a:lnTo>
                  <a:lnTo>
                    <a:pt x="14" y="15"/>
                  </a:lnTo>
                  <a:lnTo>
                    <a:pt x="14" y="12"/>
                  </a:lnTo>
                  <a:lnTo>
                    <a:pt x="14" y="9"/>
                  </a:lnTo>
                  <a:lnTo>
                    <a:pt x="14" y="6"/>
                  </a:lnTo>
                  <a:lnTo>
                    <a:pt x="14" y="0"/>
                  </a:lnTo>
                  <a:lnTo>
                    <a:pt x="16" y="3"/>
                  </a:lnTo>
                  <a:lnTo>
                    <a:pt x="17" y="4"/>
                  </a:lnTo>
                  <a:lnTo>
                    <a:pt x="18" y="7"/>
                  </a:lnTo>
                  <a:lnTo>
                    <a:pt x="22" y="12"/>
                  </a:lnTo>
                  <a:lnTo>
                    <a:pt x="24" y="11"/>
                  </a:lnTo>
                  <a:lnTo>
                    <a:pt x="26" y="10"/>
                  </a:lnTo>
                  <a:lnTo>
                    <a:pt x="29" y="9"/>
                  </a:lnTo>
                  <a:lnTo>
                    <a:pt x="36" y="6"/>
                  </a:lnTo>
                  <a:lnTo>
                    <a:pt x="34" y="8"/>
                  </a:lnTo>
                  <a:lnTo>
                    <a:pt x="32" y="9"/>
                  </a:lnTo>
                  <a:lnTo>
                    <a:pt x="30" y="12"/>
                  </a:lnTo>
                  <a:lnTo>
                    <a:pt x="26" y="18"/>
                  </a:lnTo>
                  <a:lnTo>
                    <a:pt x="28" y="20"/>
                  </a:lnTo>
                  <a:lnTo>
                    <a:pt x="29" y="21"/>
                  </a:lnTo>
                  <a:lnTo>
                    <a:pt x="32" y="24"/>
                  </a:lnTo>
                  <a:lnTo>
                    <a:pt x="38" y="29"/>
                  </a:lnTo>
                  <a:lnTo>
                    <a:pt x="35" y="28"/>
                  </a:lnTo>
                  <a:lnTo>
                    <a:pt x="31" y="28"/>
                  </a:lnTo>
                  <a:lnTo>
                    <a:pt x="28" y="26"/>
                  </a:lnTo>
                  <a:lnTo>
                    <a:pt x="22" y="24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776" name="Freeform 752"/>
            <p:cNvSpPr>
              <a:spLocks/>
            </p:cNvSpPr>
            <p:nvPr/>
          </p:nvSpPr>
          <p:spPr bwMode="auto">
            <a:xfrm>
              <a:off x="2506" y="1114"/>
              <a:ext cx="38" cy="38"/>
            </a:xfrm>
            <a:custGeom>
              <a:avLst/>
              <a:gdLst/>
              <a:ahLst/>
              <a:cxnLst>
                <a:cxn ang="0">
                  <a:pos x="22" y="24"/>
                </a:cxn>
                <a:cxn ang="0">
                  <a:pos x="22" y="24"/>
                </a:cxn>
                <a:cxn ang="0">
                  <a:pos x="21" y="26"/>
                </a:cxn>
                <a:cxn ang="0">
                  <a:pos x="20" y="29"/>
                </a:cxn>
                <a:cxn ang="0">
                  <a:pos x="18" y="33"/>
                </a:cxn>
                <a:cxn ang="0">
                  <a:pos x="14" y="38"/>
                </a:cxn>
                <a:cxn ang="0">
                  <a:pos x="14" y="38"/>
                </a:cxn>
                <a:cxn ang="0">
                  <a:pos x="14" y="35"/>
                </a:cxn>
                <a:cxn ang="0">
                  <a:pos x="14" y="33"/>
                </a:cxn>
                <a:cxn ang="0">
                  <a:pos x="14" y="29"/>
                </a:cxn>
                <a:cxn ang="0">
                  <a:pos x="15" y="23"/>
                </a:cxn>
                <a:cxn ang="0">
                  <a:pos x="15" y="23"/>
                </a:cxn>
                <a:cxn ang="0">
                  <a:pos x="13" y="21"/>
                </a:cxn>
                <a:cxn ang="0">
                  <a:pos x="11" y="20"/>
                </a:cxn>
                <a:cxn ang="0">
                  <a:pos x="7" y="19"/>
                </a:cxn>
                <a:cxn ang="0">
                  <a:pos x="0" y="18"/>
                </a:cxn>
                <a:cxn ang="0">
                  <a:pos x="0" y="18"/>
                </a:cxn>
                <a:cxn ang="0">
                  <a:pos x="3" y="18"/>
                </a:cxn>
                <a:cxn ang="0">
                  <a:pos x="5" y="17"/>
                </a:cxn>
                <a:cxn ang="0">
                  <a:pos x="8" y="17"/>
                </a:cxn>
                <a:cxn ang="0">
                  <a:pos x="14" y="15"/>
                </a:cxn>
                <a:cxn ang="0">
                  <a:pos x="14" y="15"/>
                </a:cxn>
                <a:cxn ang="0">
                  <a:pos x="14" y="12"/>
                </a:cxn>
                <a:cxn ang="0">
                  <a:pos x="14" y="9"/>
                </a:cxn>
                <a:cxn ang="0">
                  <a:pos x="14" y="6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16" y="3"/>
                </a:cxn>
                <a:cxn ang="0">
                  <a:pos x="17" y="4"/>
                </a:cxn>
                <a:cxn ang="0">
                  <a:pos x="18" y="7"/>
                </a:cxn>
                <a:cxn ang="0">
                  <a:pos x="22" y="12"/>
                </a:cxn>
                <a:cxn ang="0">
                  <a:pos x="22" y="12"/>
                </a:cxn>
                <a:cxn ang="0">
                  <a:pos x="24" y="11"/>
                </a:cxn>
                <a:cxn ang="0">
                  <a:pos x="26" y="10"/>
                </a:cxn>
                <a:cxn ang="0">
                  <a:pos x="29" y="9"/>
                </a:cxn>
                <a:cxn ang="0">
                  <a:pos x="36" y="6"/>
                </a:cxn>
                <a:cxn ang="0">
                  <a:pos x="36" y="6"/>
                </a:cxn>
                <a:cxn ang="0">
                  <a:pos x="34" y="8"/>
                </a:cxn>
                <a:cxn ang="0">
                  <a:pos x="32" y="9"/>
                </a:cxn>
                <a:cxn ang="0">
                  <a:pos x="30" y="12"/>
                </a:cxn>
                <a:cxn ang="0">
                  <a:pos x="26" y="18"/>
                </a:cxn>
                <a:cxn ang="0">
                  <a:pos x="26" y="18"/>
                </a:cxn>
                <a:cxn ang="0">
                  <a:pos x="28" y="20"/>
                </a:cxn>
                <a:cxn ang="0">
                  <a:pos x="29" y="21"/>
                </a:cxn>
                <a:cxn ang="0">
                  <a:pos x="32" y="24"/>
                </a:cxn>
                <a:cxn ang="0">
                  <a:pos x="38" y="29"/>
                </a:cxn>
                <a:cxn ang="0">
                  <a:pos x="38" y="29"/>
                </a:cxn>
                <a:cxn ang="0">
                  <a:pos x="35" y="28"/>
                </a:cxn>
                <a:cxn ang="0">
                  <a:pos x="31" y="28"/>
                </a:cxn>
                <a:cxn ang="0">
                  <a:pos x="28" y="26"/>
                </a:cxn>
                <a:cxn ang="0">
                  <a:pos x="22" y="24"/>
                </a:cxn>
              </a:cxnLst>
              <a:rect l="0" t="0" r="r" b="b"/>
              <a:pathLst>
                <a:path w="38" h="38">
                  <a:moveTo>
                    <a:pt x="22" y="24"/>
                  </a:moveTo>
                  <a:lnTo>
                    <a:pt x="22" y="24"/>
                  </a:lnTo>
                  <a:lnTo>
                    <a:pt x="21" y="26"/>
                  </a:lnTo>
                  <a:lnTo>
                    <a:pt x="20" y="29"/>
                  </a:lnTo>
                  <a:lnTo>
                    <a:pt x="18" y="33"/>
                  </a:lnTo>
                  <a:lnTo>
                    <a:pt x="14" y="38"/>
                  </a:lnTo>
                  <a:lnTo>
                    <a:pt x="14" y="35"/>
                  </a:lnTo>
                  <a:lnTo>
                    <a:pt x="14" y="33"/>
                  </a:lnTo>
                  <a:lnTo>
                    <a:pt x="14" y="29"/>
                  </a:lnTo>
                  <a:lnTo>
                    <a:pt x="15" y="23"/>
                  </a:lnTo>
                  <a:lnTo>
                    <a:pt x="13" y="21"/>
                  </a:lnTo>
                  <a:lnTo>
                    <a:pt x="11" y="20"/>
                  </a:lnTo>
                  <a:lnTo>
                    <a:pt x="7" y="19"/>
                  </a:lnTo>
                  <a:lnTo>
                    <a:pt x="0" y="18"/>
                  </a:lnTo>
                  <a:lnTo>
                    <a:pt x="3" y="18"/>
                  </a:lnTo>
                  <a:lnTo>
                    <a:pt x="5" y="17"/>
                  </a:lnTo>
                  <a:lnTo>
                    <a:pt x="8" y="17"/>
                  </a:lnTo>
                  <a:lnTo>
                    <a:pt x="14" y="15"/>
                  </a:lnTo>
                  <a:lnTo>
                    <a:pt x="14" y="12"/>
                  </a:lnTo>
                  <a:lnTo>
                    <a:pt x="14" y="9"/>
                  </a:lnTo>
                  <a:lnTo>
                    <a:pt x="14" y="6"/>
                  </a:lnTo>
                  <a:lnTo>
                    <a:pt x="14" y="0"/>
                  </a:lnTo>
                  <a:lnTo>
                    <a:pt x="16" y="3"/>
                  </a:lnTo>
                  <a:lnTo>
                    <a:pt x="17" y="4"/>
                  </a:lnTo>
                  <a:lnTo>
                    <a:pt x="18" y="7"/>
                  </a:lnTo>
                  <a:lnTo>
                    <a:pt x="22" y="12"/>
                  </a:lnTo>
                  <a:lnTo>
                    <a:pt x="24" y="11"/>
                  </a:lnTo>
                  <a:lnTo>
                    <a:pt x="26" y="10"/>
                  </a:lnTo>
                  <a:lnTo>
                    <a:pt x="29" y="9"/>
                  </a:lnTo>
                  <a:lnTo>
                    <a:pt x="36" y="6"/>
                  </a:lnTo>
                  <a:lnTo>
                    <a:pt x="34" y="8"/>
                  </a:lnTo>
                  <a:lnTo>
                    <a:pt x="32" y="9"/>
                  </a:lnTo>
                  <a:lnTo>
                    <a:pt x="30" y="12"/>
                  </a:lnTo>
                  <a:lnTo>
                    <a:pt x="26" y="18"/>
                  </a:lnTo>
                  <a:lnTo>
                    <a:pt x="28" y="20"/>
                  </a:lnTo>
                  <a:lnTo>
                    <a:pt x="29" y="21"/>
                  </a:lnTo>
                  <a:lnTo>
                    <a:pt x="32" y="24"/>
                  </a:lnTo>
                  <a:lnTo>
                    <a:pt x="38" y="29"/>
                  </a:lnTo>
                  <a:lnTo>
                    <a:pt x="35" y="28"/>
                  </a:lnTo>
                  <a:lnTo>
                    <a:pt x="31" y="28"/>
                  </a:lnTo>
                  <a:lnTo>
                    <a:pt x="28" y="26"/>
                  </a:lnTo>
                  <a:lnTo>
                    <a:pt x="22" y="24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777" name="Freeform 753"/>
            <p:cNvSpPr>
              <a:spLocks/>
            </p:cNvSpPr>
            <p:nvPr/>
          </p:nvSpPr>
          <p:spPr bwMode="auto">
            <a:xfrm>
              <a:off x="2506" y="1075"/>
              <a:ext cx="38" cy="38"/>
            </a:xfrm>
            <a:custGeom>
              <a:avLst/>
              <a:gdLst/>
              <a:ahLst/>
              <a:cxnLst>
                <a:cxn ang="0">
                  <a:pos x="22" y="25"/>
                </a:cxn>
                <a:cxn ang="0">
                  <a:pos x="21" y="28"/>
                </a:cxn>
                <a:cxn ang="0">
                  <a:pos x="20" y="30"/>
                </a:cxn>
                <a:cxn ang="0">
                  <a:pos x="18" y="32"/>
                </a:cxn>
                <a:cxn ang="0">
                  <a:pos x="14" y="38"/>
                </a:cxn>
                <a:cxn ang="0">
                  <a:pos x="14" y="35"/>
                </a:cxn>
                <a:cxn ang="0">
                  <a:pos x="14" y="33"/>
                </a:cxn>
                <a:cxn ang="0">
                  <a:pos x="14" y="30"/>
                </a:cxn>
                <a:cxn ang="0">
                  <a:pos x="15" y="23"/>
                </a:cxn>
                <a:cxn ang="0">
                  <a:pos x="13" y="22"/>
                </a:cxn>
                <a:cxn ang="0">
                  <a:pos x="11" y="21"/>
                </a:cxn>
                <a:cxn ang="0">
                  <a:pos x="7" y="21"/>
                </a:cxn>
                <a:cxn ang="0">
                  <a:pos x="0" y="20"/>
                </a:cxn>
                <a:cxn ang="0">
                  <a:pos x="3" y="19"/>
                </a:cxn>
                <a:cxn ang="0">
                  <a:pos x="5" y="18"/>
                </a:cxn>
                <a:cxn ang="0">
                  <a:pos x="8" y="17"/>
                </a:cxn>
                <a:cxn ang="0">
                  <a:pos x="14" y="15"/>
                </a:cxn>
                <a:cxn ang="0">
                  <a:pos x="14" y="13"/>
                </a:cxn>
                <a:cxn ang="0">
                  <a:pos x="14" y="10"/>
                </a:cxn>
                <a:cxn ang="0">
                  <a:pos x="13" y="7"/>
                </a:cxn>
                <a:cxn ang="0">
                  <a:pos x="12" y="0"/>
                </a:cxn>
                <a:cxn ang="0">
                  <a:pos x="15" y="2"/>
                </a:cxn>
                <a:cxn ang="0">
                  <a:pos x="16" y="4"/>
                </a:cxn>
                <a:cxn ang="0">
                  <a:pos x="18" y="7"/>
                </a:cxn>
                <a:cxn ang="0">
                  <a:pos x="22" y="12"/>
                </a:cxn>
                <a:cxn ang="0">
                  <a:pos x="24" y="11"/>
                </a:cxn>
                <a:cxn ang="0">
                  <a:pos x="26" y="10"/>
                </a:cxn>
                <a:cxn ang="0">
                  <a:pos x="29" y="9"/>
                </a:cxn>
                <a:cxn ang="0">
                  <a:pos x="36" y="6"/>
                </a:cxn>
                <a:cxn ang="0">
                  <a:pos x="34" y="9"/>
                </a:cxn>
                <a:cxn ang="0">
                  <a:pos x="32" y="10"/>
                </a:cxn>
                <a:cxn ang="0">
                  <a:pos x="30" y="13"/>
                </a:cxn>
                <a:cxn ang="0">
                  <a:pos x="26" y="18"/>
                </a:cxn>
                <a:cxn ang="0">
                  <a:pos x="28" y="20"/>
                </a:cxn>
                <a:cxn ang="0">
                  <a:pos x="29" y="22"/>
                </a:cxn>
                <a:cxn ang="0">
                  <a:pos x="32" y="25"/>
                </a:cxn>
                <a:cxn ang="0">
                  <a:pos x="38" y="30"/>
                </a:cxn>
                <a:cxn ang="0">
                  <a:pos x="35" y="29"/>
                </a:cxn>
                <a:cxn ang="0">
                  <a:pos x="31" y="28"/>
                </a:cxn>
                <a:cxn ang="0">
                  <a:pos x="28" y="27"/>
                </a:cxn>
                <a:cxn ang="0">
                  <a:pos x="22" y="25"/>
                </a:cxn>
              </a:cxnLst>
              <a:rect l="0" t="0" r="r" b="b"/>
              <a:pathLst>
                <a:path w="38" h="38">
                  <a:moveTo>
                    <a:pt x="22" y="25"/>
                  </a:moveTo>
                  <a:lnTo>
                    <a:pt x="21" y="28"/>
                  </a:lnTo>
                  <a:lnTo>
                    <a:pt x="20" y="30"/>
                  </a:lnTo>
                  <a:lnTo>
                    <a:pt x="18" y="32"/>
                  </a:lnTo>
                  <a:lnTo>
                    <a:pt x="14" y="38"/>
                  </a:lnTo>
                  <a:lnTo>
                    <a:pt x="14" y="35"/>
                  </a:lnTo>
                  <a:lnTo>
                    <a:pt x="14" y="33"/>
                  </a:lnTo>
                  <a:lnTo>
                    <a:pt x="14" y="30"/>
                  </a:lnTo>
                  <a:lnTo>
                    <a:pt x="15" y="23"/>
                  </a:lnTo>
                  <a:lnTo>
                    <a:pt x="13" y="22"/>
                  </a:lnTo>
                  <a:lnTo>
                    <a:pt x="11" y="21"/>
                  </a:lnTo>
                  <a:lnTo>
                    <a:pt x="7" y="21"/>
                  </a:lnTo>
                  <a:lnTo>
                    <a:pt x="0" y="20"/>
                  </a:lnTo>
                  <a:lnTo>
                    <a:pt x="3" y="19"/>
                  </a:lnTo>
                  <a:lnTo>
                    <a:pt x="5" y="18"/>
                  </a:lnTo>
                  <a:lnTo>
                    <a:pt x="8" y="17"/>
                  </a:lnTo>
                  <a:lnTo>
                    <a:pt x="14" y="15"/>
                  </a:lnTo>
                  <a:lnTo>
                    <a:pt x="14" y="13"/>
                  </a:lnTo>
                  <a:lnTo>
                    <a:pt x="14" y="10"/>
                  </a:lnTo>
                  <a:lnTo>
                    <a:pt x="13" y="7"/>
                  </a:lnTo>
                  <a:lnTo>
                    <a:pt x="12" y="0"/>
                  </a:lnTo>
                  <a:lnTo>
                    <a:pt x="15" y="2"/>
                  </a:lnTo>
                  <a:lnTo>
                    <a:pt x="16" y="4"/>
                  </a:lnTo>
                  <a:lnTo>
                    <a:pt x="18" y="7"/>
                  </a:lnTo>
                  <a:lnTo>
                    <a:pt x="22" y="12"/>
                  </a:lnTo>
                  <a:lnTo>
                    <a:pt x="24" y="11"/>
                  </a:lnTo>
                  <a:lnTo>
                    <a:pt x="26" y="10"/>
                  </a:lnTo>
                  <a:lnTo>
                    <a:pt x="29" y="9"/>
                  </a:lnTo>
                  <a:lnTo>
                    <a:pt x="36" y="6"/>
                  </a:lnTo>
                  <a:lnTo>
                    <a:pt x="34" y="9"/>
                  </a:lnTo>
                  <a:lnTo>
                    <a:pt x="32" y="10"/>
                  </a:lnTo>
                  <a:lnTo>
                    <a:pt x="30" y="13"/>
                  </a:lnTo>
                  <a:lnTo>
                    <a:pt x="26" y="18"/>
                  </a:lnTo>
                  <a:lnTo>
                    <a:pt x="28" y="20"/>
                  </a:lnTo>
                  <a:lnTo>
                    <a:pt x="29" y="22"/>
                  </a:lnTo>
                  <a:lnTo>
                    <a:pt x="32" y="25"/>
                  </a:lnTo>
                  <a:lnTo>
                    <a:pt x="38" y="30"/>
                  </a:lnTo>
                  <a:lnTo>
                    <a:pt x="35" y="29"/>
                  </a:lnTo>
                  <a:lnTo>
                    <a:pt x="31" y="28"/>
                  </a:lnTo>
                  <a:lnTo>
                    <a:pt x="28" y="27"/>
                  </a:lnTo>
                  <a:lnTo>
                    <a:pt x="22" y="25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778" name="Freeform 754"/>
            <p:cNvSpPr>
              <a:spLocks/>
            </p:cNvSpPr>
            <p:nvPr/>
          </p:nvSpPr>
          <p:spPr bwMode="auto">
            <a:xfrm>
              <a:off x="2506" y="1075"/>
              <a:ext cx="38" cy="38"/>
            </a:xfrm>
            <a:custGeom>
              <a:avLst/>
              <a:gdLst/>
              <a:ahLst/>
              <a:cxnLst>
                <a:cxn ang="0">
                  <a:pos x="22" y="25"/>
                </a:cxn>
                <a:cxn ang="0">
                  <a:pos x="22" y="25"/>
                </a:cxn>
                <a:cxn ang="0">
                  <a:pos x="21" y="28"/>
                </a:cxn>
                <a:cxn ang="0">
                  <a:pos x="20" y="30"/>
                </a:cxn>
                <a:cxn ang="0">
                  <a:pos x="18" y="32"/>
                </a:cxn>
                <a:cxn ang="0">
                  <a:pos x="14" y="38"/>
                </a:cxn>
                <a:cxn ang="0">
                  <a:pos x="14" y="38"/>
                </a:cxn>
                <a:cxn ang="0">
                  <a:pos x="14" y="35"/>
                </a:cxn>
                <a:cxn ang="0">
                  <a:pos x="14" y="33"/>
                </a:cxn>
                <a:cxn ang="0">
                  <a:pos x="14" y="30"/>
                </a:cxn>
                <a:cxn ang="0">
                  <a:pos x="15" y="23"/>
                </a:cxn>
                <a:cxn ang="0">
                  <a:pos x="15" y="23"/>
                </a:cxn>
                <a:cxn ang="0">
                  <a:pos x="13" y="22"/>
                </a:cxn>
                <a:cxn ang="0">
                  <a:pos x="11" y="21"/>
                </a:cxn>
                <a:cxn ang="0">
                  <a:pos x="7" y="21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3" y="19"/>
                </a:cxn>
                <a:cxn ang="0">
                  <a:pos x="5" y="18"/>
                </a:cxn>
                <a:cxn ang="0">
                  <a:pos x="8" y="17"/>
                </a:cxn>
                <a:cxn ang="0">
                  <a:pos x="14" y="15"/>
                </a:cxn>
                <a:cxn ang="0">
                  <a:pos x="14" y="15"/>
                </a:cxn>
                <a:cxn ang="0">
                  <a:pos x="14" y="13"/>
                </a:cxn>
                <a:cxn ang="0">
                  <a:pos x="14" y="10"/>
                </a:cxn>
                <a:cxn ang="0">
                  <a:pos x="13" y="7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15" y="2"/>
                </a:cxn>
                <a:cxn ang="0">
                  <a:pos x="16" y="4"/>
                </a:cxn>
                <a:cxn ang="0">
                  <a:pos x="18" y="7"/>
                </a:cxn>
                <a:cxn ang="0">
                  <a:pos x="22" y="12"/>
                </a:cxn>
                <a:cxn ang="0">
                  <a:pos x="22" y="12"/>
                </a:cxn>
                <a:cxn ang="0">
                  <a:pos x="24" y="11"/>
                </a:cxn>
                <a:cxn ang="0">
                  <a:pos x="26" y="10"/>
                </a:cxn>
                <a:cxn ang="0">
                  <a:pos x="29" y="9"/>
                </a:cxn>
                <a:cxn ang="0">
                  <a:pos x="36" y="6"/>
                </a:cxn>
                <a:cxn ang="0">
                  <a:pos x="36" y="6"/>
                </a:cxn>
                <a:cxn ang="0">
                  <a:pos x="34" y="9"/>
                </a:cxn>
                <a:cxn ang="0">
                  <a:pos x="32" y="10"/>
                </a:cxn>
                <a:cxn ang="0">
                  <a:pos x="30" y="13"/>
                </a:cxn>
                <a:cxn ang="0">
                  <a:pos x="26" y="18"/>
                </a:cxn>
                <a:cxn ang="0">
                  <a:pos x="26" y="18"/>
                </a:cxn>
                <a:cxn ang="0">
                  <a:pos x="28" y="20"/>
                </a:cxn>
                <a:cxn ang="0">
                  <a:pos x="29" y="22"/>
                </a:cxn>
                <a:cxn ang="0">
                  <a:pos x="32" y="25"/>
                </a:cxn>
                <a:cxn ang="0">
                  <a:pos x="38" y="30"/>
                </a:cxn>
                <a:cxn ang="0">
                  <a:pos x="38" y="30"/>
                </a:cxn>
                <a:cxn ang="0">
                  <a:pos x="35" y="29"/>
                </a:cxn>
                <a:cxn ang="0">
                  <a:pos x="31" y="28"/>
                </a:cxn>
                <a:cxn ang="0">
                  <a:pos x="28" y="27"/>
                </a:cxn>
                <a:cxn ang="0">
                  <a:pos x="22" y="25"/>
                </a:cxn>
              </a:cxnLst>
              <a:rect l="0" t="0" r="r" b="b"/>
              <a:pathLst>
                <a:path w="38" h="38">
                  <a:moveTo>
                    <a:pt x="22" y="25"/>
                  </a:moveTo>
                  <a:lnTo>
                    <a:pt x="22" y="25"/>
                  </a:lnTo>
                  <a:lnTo>
                    <a:pt x="21" y="28"/>
                  </a:lnTo>
                  <a:lnTo>
                    <a:pt x="20" y="30"/>
                  </a:lnTo>
                  <a:lnTo>
                    <a:pt x="18" y="32"/>
                  </a:lnTo>
                  <a:lnTo>
                    <a:pt x="14" y="38"/>
                  </a:lnTo>
                  <a:lnTo>
                    <a:pt x="14" y="35"/>
                  </a:lnTo>
                  <a:lnTo>
                    <a:pt x="14" y="33"/>
                  </a:lnTo>
                  <a:lnTo>
                    <a:pt x="14" y="30"/>
                  </a:lnTo>
                  <a:lnTo>
                    <a:pt x="15" y="23"/>
                  </a:lnTo>
                  <a:lnTo>
                    <a:pt x="13" y="22"/>
                  </a:lnTo>
                  <a:lnTo>
                    <a:pt x="11" y="21"/>
                  </a:lnTo>
                  <a:lnTo>
                    <a:pt x="7" y="21"/>
                  </a:lnTo>
                  <a:lnTo>
                    <a:pt x="0" y="20"/>
                  </a:lnTo>
                  <a:lnTo>
                    <a:pt x="3" y="19"/>
                  </a:lnTo>
                  <a:lnTo>
                    <a:pt x="5" y="18"/>
                  </a:lnTo>
                  <a:lnTo>
                    <a:pt x="8" y="17"/>
                  </a:lnTo>
                  <a:lnTo>
                    <a:pt x="14" y="15"/>
                  </a:lnTo>
                  <a:lnTo>
                    <a:pt x="14" y="13"/>
                  </a:lnTo>
                  <a:lnTo>
                    <a:pt x="14" y="10"/>
                  </a:lnTo>
                  <a:lnTo>
                    <a:pt x="13" y="7"/>
                  </a:lnTo>
                  <a:lnTo>
                    <a:pt x="12" y="0"/>
                  </a:lnTo>
                  <a:lnTo>
                    <a:pt x="15" y="2"/>
                  </a:lnTo>
                  <a:lnTo>
                    <a:pt x="16" y="4"/>
                  </a:lnTo>
                  <a:lnTo>
                    <a:pt x="18" y="7"/>
                  </a:lnTo>
                  <a:lnTo>
                    <a:pt x="22" y="12"/>
                  </a:lnTo>
                  <a:lnTo>
                    <a:pt x="24" y="11"/>
                  </a:lnTo>
                  <a:lnTo>
                    <a:pt x="26" y="10"/>
                  </a:lnTo>
                  <a:lnTo>
                    <a:pt x="29" y="9"/>
                  </a:lnTo>
                  <a:lnTo>
                    <a:pt x="36" y="6"/>
                  </a:lnTo>
                  <a:lnTo>
                    <a:pt x="34" y="9"/>
                  </a:lnTo>
                  <a:lnTo>
                    <a:pt x="32" y="10"/>
                  </a:lnTo>
                  <a:lnTo>
                    <a:pt x="30" y="13"/>
                  </a:lnTo>
                  <a:lnTo>
                    <a:pt x="26" y="18"/>
                  </a:lnTo>
                  <a:lnTo>
                    <a:pt x="28" y="20"/>
                  </a:lnTo>
                  <a:lnTo>
                    <a:pt x="29" y="22"/>
                  </a:lnTo>
                  <a:lnTo>
                    <a:pt x="32" y="25"/>
                  </a:lnTo>
                  <a:lnTo>
                    <a:pt x="38" y="30"/>
                  </a:lnTo>
                  <a:lnTo>
                    <a:pt x="35" y="29"/>
                  </a:lnTo>
                  <a:lnTo>
                    <a:pt x="31" y="28"/>
                  </a:lnTo>
                  <a:lnTo>
                    <a:pt x="28" y="27"/>
                  </a:lnTo>
                  <a:lnTo>
                    <a:pt x="22" y="25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779" name="Freeform 755"/>
            <p:cNvSpPr>
              <a:spLocks/>
            </p:cNvSpPr>
            <p:nvPr/>
          </p:nvSpPr>
          <p:spPr bwMode="auto">
            <a:xfrm>
              <a:off x="2506" y="1037"/>
              <a:ext cx="38" cy="39"/>
            </a:xfrm>
            <a:custGeom>
              <a:avLst/>
              <a:gdLst/>
              <a:ahLst/>
              <a:cxnLst>
                <a:cxn ang="0">
                  <a:pos x="22" y="26"/>
                </a:cxn>
                <a:cxn ang="0">
                  <a:pos x="21" y="28"/>
                </a:cxn>
                <a:cxn ang="0">
                  <a:pos x="20" y="30"/>
                </a:cxn>
                <a:cxn ang="0">
                  <a:pos x="18" y="33"/>
                </a:cxn>
                <a:cxn ang="0">
                  <a:pos x="14" y="39"/>
                </a:cxn>
                <a:cxn ang="0">
                  <a:pos x="14" y="36"/>
                </a:cxn>
                <a:cxn ang="0">
                  <a:pos x="14" y="33"/>
                </a:cxn>
                <a:cxn ang="0">
                  <a:pos x="14" y="30"/>
                </a:cxn>
                <a:cxn ang="0">
                  <a:pos x="14" y="24"/>
                </a:cxn>
                <a:cxn ang="0">
                  <a:pos x="11" y="23"/>
                </a:cxn>
                <a:cxn ang="0">
                  <a:pos x="9" y="23"/>
                </a:cxn>
                <a:cxn ang="0">
                  <a:pos x="6" y="22"/>
                </a:cxn>
                <a:cxn ang="0">
                  <a:pos x="0" y="21"/>
                </a:cxn>
                <a:cxn ang="0">
                  <a:pos x="3" y="20"/>
                </a:cxn>
                <a:cxn ang="0">
                  <a:pos x="5" y="19"/>
                </a:cxn>
                <a:cxn ang="0">
                  <a:pos x="8" y="18"/>
                </a:cxn>
                <a:cxn ang="0">
                  <a:pos x="14" y="15"/>
                </a:cxn>
                <a:cxn ang="0">
                  <a:pos x="14" y="13"/>
                </a:cxn>
                <a:cxn ang="0">
                  <a:pos x="14" y="10"/>
                </a:cxn>
                <a:cxn ang="0">
                  <a:pos x="13" y="7"/>
                </a:cxn>
                <a:cxn ang="0">
                  <a:pos x="12" y="0"/>
                </a:cxn>
                <a:cxn ang="0">
                  <a:pos x="15" y="3"/>
                </a:cxn>
                <a:cxn ang="0">
                  <a:pos x="16" y="4"/>
                </a:cxn>
                <a:cxn ang="0">
                  <a:pos x="18" y="7"/>
                </a:cxn>
                <a:cxn ang="0">
                  <a:pos x="22" y="12"/>
                </a:cxn>
                <a:cxn ang="0">
                  <a:pos x="24" y="11"/>
                </a:cxn>
                <a:cxn ang="0">
                  <a:pos x="26" y="10"/>
                </a:cxn>
                <a:cxn ang="0">
                  <a:pos x="29" y="9"/>
                </a:cxn>
                <a:cxn ang="0">
                  <a:pos x="36" y="6"/>
                </a:cxn>
                <a:cxn ang="0">
                  <a:pos x="34" y="8"/>
                </a:cxn>
                <a:cxn ang="0">
                  <a:pos x="32" y="9"/>
                </a:cxn>
                <a:cxn ang="0">
                  <a:pos x="30" y="12"/>
                </a:cxn>
                <a:cxn ang="0">
                  <a:pos x="26" y="19"/>
                </a:cxn>
                <a:cxn ang="0">
                  <a:pos x="28" y="21"/>
                </a:cxn>
                <a:cxn ang="0">
                  <a:pos x="29" y="23"/>
                </a:cxn>
                <a:cxn ang="0">
                  <a:pos x="32" y="25"/>
                </a:cxn>
                <a:cxn ang="0">
                  <a:pos x="38" y="30"/>
                </a:cxn>
                <a:cxn ang="0">
                  <a:pos x="35" y="29"/>
                </a:cxn>
                <a:cxn ang="0">
                  <a:pos x="31" y="29"/>
                </a:cxn>
                <a:cxn ang="0">
                  <a:pos x="28" y="28"/>
                </a:cxn>
                <a:cxn ang="0">
                  <a:pos x="22" y="26"/>
                </a:cxn>
              </a:cxnLst>
              <a:rect l="0" t="0" r="r" b="b"/>
              <a:pathLst>
                <a:path w="38" h="39">
                  <a:moveTo>
                    <a:pt x="22" y="26"/>
                  </a:moveTo>
                  <a:lnTo>
                    <a:pt x="21" y="28"/>
                  </a:lnTo>
                  <a:lnTo>
                    <a:pt x="20" y="30"/>
                  </a:lnTo>
                  <a:lnTo>
                    <a:pt x="18" y="33"/>
                  </a:lnTo>
                  <a:lnTo>
                    <a:pt x="14" y="39"/>
                  </a:lnTo>
                  <a:lnTo>
                    <a:pt x="14" y="36"/>
                  </a:lnTo>
                  <a:lnTo>
                    <a:pt x="14" y="33"/>
                  </a:lnTo>
                  <a:lnTo>
                    <a:pt x="14" y="30"/>
                  </a:lnTo>
                  <a:lnTo>
                    <a:pt x="14" y="24"/>
                  </a:lnTo>
                  <a:lnTo>
                    <a:pt x="11" y="23"/>
                  </a:lnTo>
                  <a:lnTo>
                    <a:pt x="9" y="23"/>
                  </a:lnTo>
                  <a:lnTo>
                    <a:pt x="6" y="22"/>
                  </a:lnTo>
                  <a:lnTo>
                    <a:pt x="0" y="21"/>
                  </a:lnTo>
                  <a:lnTo>
                    <a:pt x="3" y="20"/>
                  </a:lnTo>
                  <a:lnTo>
                    <a:pt x="5" y="19"/>
                  </a:lnTo>
                  <a:lnTo>
                    <a:pt x="8" y="18"/>
                  </a:lnTo>
                  <a:lnTo>
                    <a:pt x="14" y="15"/>
                  </a:lnTo>
                  <a:lnTo>
                    <a:pt x="14" y="13"/>
                  </a:lnTo>
                  <a:lnTo>
                    <a:pt x="14" y="10"/>
                  </a:lnTo>
                  <a:lnTo>
                    <a:pt x="13" y="7"/>
                  </a:lnTo>
                  <a:lnTo>
                    <a:pt x="12" y="0"/>
                  </a:lnTo>
                  <a:lnTo>
                    <a:pt x="15" y="3"/>
                  </a:lnTo>
                  <a:lnTo>
                    <a:pt x="16" y="4"/>
                  </a:lnTo>
                  <a:lnTo>
                    <a:pt x="18" y="7"/>
                  </a:lnTo>
                  <a:lnTo>
                    <a:pt x="22" y="12"/>
                  </a:lnTo>
                  <a:lnTo>
                    <a:pt x="24" y="11"/>
                  </a:lnTo>
                  <a:lnTo>
                    <a:pt x="26" y="10"/>
                  </a:lnTo>
                  <a:lnTo>
                    <a:pt x="29" y="9"/>
                  </a:lnTo>
                  <a:lnTo>
                    <a:pt x="36" y="6"/>
                  </a:lnTo>
                  <a:lnTo>
                    <a:pt x="34" y="8"/>
                  </a:lnTo>
                  <a:lnTo>
                    <a:pt x="32" y="9"/>
                  </a:lnTo>
                  <a:lnTo>
                    <a:pt x="30" y="12"/>
                  </a:lnTo>
                  <a:lnTo>
                    <a:pt x="26" y="19"/>
                  </a:lnTo>
                  <a:lnTo>
                    <a:pt x="28" y="21"/>
                  </a:lnTo>
                  <a:lnTo>
                    <a:pt x="29" y="23"/>
                  </a:lnTo>
                  <a:lnTo>
                    <a:pt x="32" y="25"/>
                  </a:lnTo>
                  <a:lnTo>
                    <a:pt x="38" y="30"/>
                  </a:lnTo>
                  <a:lnTo>
                    <a:pt x="35" y="29"/>
                  </a:lnTo>
                  <a:lnTo>
                    <a:pt x="31" y="29"/>
                  </a:lnTo>
                  <a:lnTo>
                    <a:pt x="28" y="28"/>
                  </a:lnTo>
                  <a:lnTo>
                    <a:pt x="22" y="26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780" name="Freeform 756"/>
            <p:cNvSpPr>
              <a:spLocks/>
            </p:cNvSpPr>
            <p:nvPr/>
          </p:nvSpPr>
          <p:spPr bwMode="auto">
            <a:xfrm>
              <a:off x="2506" y="1037"/>
              <a:ext cx="38" cy="39"/>
            </a:xfrm>
            <a:custGeom>
              <a:avLst/>
              <a:gdLst/>
              <a:ahLst/>
              <a:cxnLst>
                <a:cxn ang="0">
                  <a:pos x="22" y="26"/>
                </a:cxn>
                <a:cxn ang="0">
                  <a:pos x="22" y="26"/>
                </a:cxn>
                <a:cxn ang="0">
                  <a:pos x="21" y="28"/>
                </a:cxn>
                <a:cxn ang="0">
                  <a:pos x="20" y="30"/>
                </a:cxn>
                <a:cxn ang="0">
                  <a:pos x="18" y="33"/>
                </a:cxn>
                <a:cxn ang="0">
                  <a:pos x="14" y="39"/>
                </a:cxn>
                <a:cxn ang="0">
                  <a:pos x="14" y="39"/>
                </a:cxn>
                <a:cxn ang="0">
                  <a:pos x="14" y="36"/>
                </a:cxn>
                <a:cxn ang="0">
                  <a:pos x="14" y="33"/>
                </a:cxn>
                <a:cxn ang="0">
                  <a:pos x="14" y="30"/>
                </a:cxn>
                <a:cxn ang="0">
                  <a:pos x="14" y="24"/>
                </a:cxn>
                <a:cxn ang="0">
                  <a:pos x="14" y="24"/>
                </a:cxn>
                <a:cxn ang="0">
                  <a:pos x="11" y="23"/>
                </a:cxn>
                <a:cxn ang="0">
                  <a:pos x="9" y="23"/>
                </a:cxn>
                <a:cxn ang="0">
                  <a:pos x="6" y="22"/>
                </a:cxn>
                <a:cxn ang="0">
                  <a:pos x="0" y="21"/>
                </a:cxn>
                <a:cxn ang="0">
                  <a:pos x="0" y="21"/>
                </a:cxn>
                <a:cxn ang="0">
                  <a:pos x="3" y="20"/>
                </a:cxn>
                <a:cxn ang="0">
                  <a:pos x="5" y="19"/>
                </a:cxn>
                <a:cxn ang="0">
                  <a:pos x="8" y="18"/>
                </a:cxn>
                <a:cxn ang="0">
                  <a:pos x="14" y="15"/>
                </a:cxn>
                <a:cxn ang="0">
                  <a:pos x="14" y="15"/>
                </a:cxn>
                <a:cxn ang="0">
                  <a:pos x="14" y="13"/>
                </a:cxn>
                <a:cxn ang="0">
                  <a:pos x="14" y="10"/>
                </a:cxn>
                <a:cxn ang="0">
                  <a:pos x="13" y="7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15" y="3"/>
                </a:cxn>
                <a:cxn ang="0">
                  <a:pos x="16" y="4"/>
                </a:cxn>
                <a:cxn ang="0">
                  <a:pos x="18" y="7"/>
                </a:cxn>
                <a:cxn ang="0">
                  <a:pos x="22" y="12"/>
                </a:cxn>
                <a:cxn ang="0">
                  <a:pos x="22" y="12"/>
                </a:cxn>
                <a:cxn ang="0">
                  <a:pos x="24" y="11"/>
                </a:cxn>
                <a:cxn ang="0">
                  <a:pos x="26" y="10"/>
                </a:cxn>
                <a:cxn ang="0">
                  <a:pos x="29" y="9"/>
                </a:cxn>
                <a:cxn ang="0">
                  <a:pos x="36" y="6"/>
                </a:cxn>
                <a:cxn ang="0">
                  <a:pos x="36" y="6"/>
                </a:cxn>
                <a:cxn ang="0">
                  <a:pos x="34" y="8"/>
                </a:cxn>
                <a:cxn ang="0">
                  <a:pos x="32" y="9"/>
                </a:cxn>
                <a:cxn ang="0">
                  <a:pos x="30" y="12"/>
                </a:cxn>
                <a:cxn ang="0">
                  <a:pos x="26" y="19"/>
                </a:cxn>
                <a:cxn ang="0">
                  <a:pos x="26" y="19"/>
                </a:cxn>
                <a:cxn ang="0">
                  <a:pos x="28" y="21"/>
                </a:cxn>
                <a:cxn ang="0">
                  <a:pos x="29" y="23"/>
                </a:cxn>
                <a:cxn ang="0">
                  <a:pos x="32" y="25"/>
                </a:cxn>
                <a:cxn ang="0">
                  <a:pos x="38" y="30"/>
                </a:cxn>
                <a:cxn ang="0">
                  <a:pos x="38" y="30"/>
                </a:cxn>
                <a:cxn ang="0">
                  <a:pos x="35" y="29"/>
                </a:cxn>
                <a:cxn ang="0">
                  <a:pos x="31" y="29"/>
                </a:cxn>
                <a:cxn ang="0">
                  <a:pos x="28" y="28"/>
                </a:cxn>
                <a:cxn ang="0">
                  <a:pos x="22" y="26"/>
                </a:cxn>
              </a:cxnLst>
              <a:rect l="0" t="0" r="r" b="b"/>
              <a:pathLst>
                <a:path w="38" h="39">
                  <a:moveTo>
                    <a:pt x="22" y="26"/>
                  </a:moveTo>
                  <a:lnTo>
                    <a:pt x="22" y="26"/>
                  </a:lnTo>
                  <a:lnTo>
                    <a:pt x="21" y="28"/>
                  </a:lnTo>
                  <a:lnTo>
                    <a:pt x="20" y="30"/>
                  </a:lnTo>
                  <a:lnTo>
                    <a:pt x="18" y="33"/>
                  </a:lnTo>
                  <a:lnTo>
                    <a:pt x="14" y="39"/>
                  </a:lnTo>
                  <a:lnTo>
                    <a:pt x="14" y="36"/>
                  </a:lnTo>
                  <a:lnTo>
                    <a:pt x="14" y="33"/>
                  </a:lnTo>
                  <a:lnTo>
                    <a:pt x="14" y="30"/>
                  </a:lnTo>
                  <a:lnTo>
                    <a:pt x="14" y="24"/>
                  </a:lnTo>
                  <a:lnTo>
                    <a:pt x="11" y="23"/>
                  </a:lnTo>
                  <a:lnTo>
                    <a:pt x="9" y="23"/>
                  </a:lnTo>
                  <a:lnTo>
                    <a:pt x="6" y="22"/>
                  </a:lnTo>
                  <a:lnTo>
                    <a:pt x="0" y="21"/>
                  </a:lnTo>
                  <a:lnTo>
                    <a:pt x="3" y="20"/>
                  </a:lnTo>
                  <a:lnTo>
                    <a:pt x="5" y="19"/>
                  </a:lnTo>
                  <a:lnTo>
                    <a:pt x="8" y="18"/>
                  </a:lnTo>
                  <a:lnTo>
                    <a:pt x="14" y="15"/>
                  </a:lnTo>
                  <a:lnTo>
                    <a:pt x="14" y="13"/>
                  </a:lnTo>
                  <a:lnTo>
                    <a:pt x="14" y="10"/>
                  </a:lnTo>
                  <a:lnTo>
                    <a:pt x="13" y="7"/>
                  </a:lnTo>
                  <a:lnTo>
                    <a:pt x="12" y="0"/>
                  </a:lnTo>
                  <a:lnTo>
                    <a:pt x="15" y="3"/>
                  </a:lnTo>
                  <a:lnTo>
                    <a:pt x="16" y="4"/>
                  </a:lnTo>
                  <a:lnTo>
                    <a:pt x="18" y="7"/>
                  </a:lnTo>
                  <a:lnTo>
                    <a:pt x="22" y="12"/>
                  </a:lnTo>
                  <a:lnTo>
                    <a:pt x="24" y="11"/>
                  </a:lnTo>
                  <a:lnTo>
                    <a:pt x="26" y="10"/>
                  </a:lnTo>
                  <a:lnTo>
                    <a:pt x="29" y="9"/>
                  </a:lnTo>
                  <a:lnTo>
                    <a:pt x="36" y="6"/>
                  </a:lnTo>
                  <a:lnTo>
                    <a:pt x="34" y="8"/>
                  </a:lnTo>
                  <a:lnTo>
                    <a:pt x="32" y="9"/>
                  </a:lnTo>
                  <a:lnTo>
                    <a:pt x="30" y="12"/>
                  </a:lnTo>
                  <a:lnTo>
                    <a:pt x="26" y="19"/>
                  </a:lnTo>
                  <a:lnTo>
                    <a:pt x="28" y="21"/>
                  </a:lnTo>
                  <a:lnTo>
                    <a:pt x="29" y="23"/>
                  </a:lnTo>
                  <a:lnTo>
                    <a:pt x="32" y="25"/>
                  </a:lnTo>
                  <a:lnTo>
                    <a:pt x="38" y="30"/>
                  </a:lnTo>
                  <a:lnTo>
                    <a:pt x="35" y="29"/>
                  </a:lnTo>
                  <a:lnTo>
                    <a:pt x="31" y="29"/>
                  </a:lnTo>
                  <a:lnTo>
                    <a:pt x="28" y="28"/>
                  </a:lnTo>
                  <a:lnTo>
                    <a:pt x="22" y="26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781" name="Freeform 757"/>
            <p:cNvSpPr>
              <a:spLocks/>
            </p:cNvSpPr>
            <p:nvPr/>
          </p:nvSpPr>
          <p:spPr bwMode="auto">
            <a:xfrm>
              <a:off x="2473" y="1034"/>
              <a:ext cx="36" cy="39"/>
            </a:xfrm>
            <a:custGeom>
              <a:avLst/>
              <a:gdLst/>
              <a:ahLst/>
              <a:cxnLst>
                <a:cxn ang="0">
                  <a:pos x="22" y="26"/>
                </a:cxn>
                <a:cxn ang="0">
                  <a:pos x="21" y="28"/>
                </a:cxn>
                <a:cxn ang="0">
                  <a:pos x="21" y="30"/>
                </a:cxn>
                <a:cxn ang="0">
                  <a:pos x="19" y="33"/>
                </a:cxn>
                <a:cxn ang="0">
                  <a:pos x="16" y="39"/>
                </a:cxn>
                <a:cxn ang="0">
                  <a:pos x="16" y="37"/>
                </a:cxn>
                <a:cxn ang="0">
                  <a:pos x="16" y="34"/>
                </a:cxn>
                <a:cxn ang="0">
                  <a:pos x="16" y="31"/>
                </a:cxn>
                <a:cxn ang="0">
                  <a:pos x="16" y="24"/>
                </a:cxn>
                <a:cxn ang="0">
                  <a:pos x="12" y="23"/>
                </a:cxn>
                <a:cxn ang="0">
                  <a:pos x="9" y="23"/>
                </a:cxn>
                <a:cxn ang="0">
                  <a:pos x="6" y="22"/>
                </a:cxn>
                <a:cxn ang="0">
                  <a:pos x="0" y="21"/>
                </a:cxn>
                <a:cxn ang="0">
                  <a:pos x="2" y="19"/>
                </a:cxn>
                <a:cxn ang="0">
                  <a:pos x="5" y="18"/>
                </a:cxn>
                <a:cxn ang="0">
                  <a:pos x="8" y="17"/>
                </a:cxn>
                <a:cxn ang="0">
                  <a:pos x="16" y="15"/>
                </a:cxn>
                <a:cxn ang="0">
                  <a:pos x="16" y="13"/>
                </a:cxn>
                <a:cxn ang="0">
                  <a:pos x="16" y="10"/>
                </a:cxn>
                <a:cxn ang="0">
                  <a:pos x="14" y="7"/>
                </a:cxn>
                <a:cxn ang="0">
                  <a:pos x="12" y="0"/>
                </a:cxn>
                <a:cxn ang="0">
                  <a:pos x="14" y="3"/>
                </a:cxn>
                <a:cxn ang="0">
                  <a:pos x="16" y="5"/>
                </a:cxn>
                <a:cxn ang="0">
                  <a:pos x="18" y="8"/>
                </a:cxn>
                <a:cxn ang="0">
                  <a:pos x="22" y="14"/>
                </a:cxn>
                <a:cxn ang="0">
                  <a:pos x="24" y="12"/>
                </a:cxn>
                <a:cxn ang="0">
                  <a:pos x="26" y="11"/>
                </a:cxn>
                <a:cxn ang="0">
                  <a:pos x="29" y="9"/>
                </a:cxn>
                <a:cxn ang="0">
                  <a:pos x="35" y="6"/>
                </a:cxn>
                <a:cxn ang="0">
                  <a:pos x="33" y="8"/>
                </a:cxn>
                <a:cxn ang="0">
                  <a:pos x="32" y="9"/>
                </a:cxn>
                <a:cxn ang="0">
                  <a:pos x="30" y="12"/>
                </a:cxn>
                <a:cxn ang="0">
                  <a:pos x="26" y="18"/>
                </a:cxn>
                <a:cxn ang="0">
                  <a:pos x="28" y="22"/>
                </a:cxn>
                <a:cxn ang="0">
                  <a:pos x="29" y="23"/>
                </a:cxn>
                <a:cxn ang="0">
                  <a:pos x="31" y="26"/>
                </a:cxn>
                <a:cxn ang="0">
                  <a:pos x="36" y="30"/>
                </a:cxn>
                <a:cxn ang="0">
                  <a:pos x="33" y="29"/>
                </a:cxn>
                <a:cxn ang="0">
                  <a:pos x="31" y="29"/>
                </a:cxn>
                <a:cxn ang="0">
                  <a:pos x="28" y="28"/>
                </a:cxn>
                <a:cxn ang="0">
                  <a:pos x="22" y="26"/>
                </a:cxn>
              </a:cxnLst>
              <a:rect l="0" t="0" r="r" b="b"/>
              <a:pathLst>
                <a:path w="36" h="39">
                  <a:moveTo>
                    <a:pt x="22" y="26"/>
                  </a:moveTo>
                  <a:lnTo>
                    <a:pt x="21" y="28"/>
                  </a:lnTo>
                  <a:lnTo>
                    <a:pt x="21" y="30"/>
                  </a:lnTo>
                  <a:lnTo>
                    <a:pt x="19" y="33"/>
                  </a:lnTo>
                  <a:lnTo>
                    <a:pt x="16" y="39"/>
                  </a:lnTo>
                  <a:lnTo>
                    <a:pt x="16" y="37"/>
                  </a:lnTo>
                  <a:lnTo>
                    <a:pt x="16" y="34"/>
                  </a:lnTo>
                  <a:lnTo>
                    <a:pt x="16" y="31"/>
                  </a:lnTo>
                  <a:lnTo>
                    <a:pt x="16" y="24"/>
                  </a:lnTo>
                  <a:lnTo>
                    <a:pt x="12" y="23"/>
                  </a:lnTo>
                  <a:lnTo>
                    <a:pt x="9" y="23"/>
                  </a:lnTo>
                  <a:lnTo>
                    <a:pt x="6" y="22"/>
                  </a:lnTo>
                  <a:lnTo>
                    <a:pt x="0" y="21"/>
                  </a:lnTo>
                  <a:lnTo>
                    <a:pt x="2" y="19"/>
                  </a:lnTo>
                  <a:lnTo>
                    <a:pt x="5" y="18"/>
                  </a:lnTo>
                  <a:lnTo>
                    <a:pt x="8" y="17"/>
                  </a:lnTo>
                  <a:lnTo>
                    <a:pt x="16" y="15"/>
                  </a:lnTo>
                  <a:lnTo>
                    <a:pt x="16" y="13"/>
                  </a:lnTo>
                  <a:lnTo>
                    <a:pt x="16" y="10"/>
                  </a:lnTo>
                  <a:lnTo>
                    <a:pt x="14" y="7"/>
                  </a:lnTo>
                  <a:lnTo>
                    <a:pt x="12" y="0"/>
                  </a:lnTo>
                  <a:lnTo>
                    <a:pt x="14" y="3"/>
                  </a:lnTo>
                  <a:lnTo>
                    <a:pt x="16" y="5"/>
                  </a:lnTo>
                  <a:lnTo>
                    <a:pt x="18" y="8"/>
                  </a:lnTo>
                  <a:lnTo>
                    <a:pt x="22" y="14"/>
                  </a:lnTo>
                  <a:lnTo>
                    <a:pt x="24" y="12"/>
                  </a:lnTo>
                  <a:lnTo>
                    <a:pt x="26" y="11"/>
                  </a:lnTo>
                  <a:lnTo>
                    <a:pt x="29" y="9"/>
                  </a:lnTo>
                  <a:lnTo>
                    <a:pt x="35" y="6"/>
                  </a:lnTo>
                  <a:lnTo>
                    <a:pt x="33" y="8"/>
                  </a:lnTo>
                  <a:lnTo>
                    <a:pt x="32" y="9"/>
                  </a:lnTo>
                  <a:lnTo>
                    <a:pt x="30" y="12"/>
                  </a:lnTo>
                  <a:lnTo>
                    <a:pt x="26" y="18"/>
                  </a:lnTo>
                  <a:lnTo>
                    <a:pt x="28" y="22"/>
                  </a:lnTo>
                  <a:lnTo>
                    <a:pt x="29" y="23"/>
                  </a:lnTo>
                  <a:lnTo>
                    <a:pt x="31" y="26"/>
                  </a:lnTo>
                  <a:lnTo>
                    <a:pt x="36" y="30"/>
                  </a:lnTo>
                  <a:lnTo>
                    <a:pt x="33" y="29"/>
                  </a:lnTo>
                  <a:lnTo>
                    <a:pt x="31" y="29"/>
                  </a:lnTo>
                  <a:lnTo>
                    <a:pt x="28" y="28"/>
                  </a:lnTo>
                  <a:lnTo>
                    <a:pt x="22" y="26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782" name="Freeform 758"/>
            <p:cNvSpPr>
              <a:spLocks/>
            </p:cNvSpPr>
            <p:nvPr/>
          </p:nvSpPr>
          <p:spPr bwMode="auto">
            <a:xfrm>
              <a:off x="2473" y="1034"/>
              <a:ext cx="36" cy="39"/>
            </a:xfrm>
            <a:custGeom>
              <a:avLst/>
              <a:gdLst/>
              <a:ahLst/>
              <a:cxnLst>
                <a:cxn ang="0">
                  <a:pos x="22" y="26"/>
                </a:cxn>
                <a:cxn ang="0">
                  <a:pos x="22" y="26"/>
                </a:cxn>
                <a:cxn ang="0">
                  <a:pos x="21" y="28"/>
                </a:cxn>
                <a:cxn ang="0">
                  <a:pos x="21" y="30"/>
                </a:cxn>
                <a:cxn ang="0">
                  <a:pos x="19" y="33"/>
                </a:cxn>
                <a:cxn ang="0">
                  <a:pos x="16" y="39"/>
                </a:cxn>
                <a:cxn ang="0">
                  <a:pos x="16" y="39"/>
                </a:cxn>
                <a:cxn ang="0">
                  <a:pos x="16" y="37"/>
                </a:cxn>
                <a:cxn ang="0">
                  <a:pos x="16" y="34"/>
                </a:cxn>
                <a:cxn ang="0">
                  <a:pos x="16" y="31"/>
                </a:cxn>
                <a:cxn ang="0">
                  <a:pos x="16" y="24"/>
                </a:cxn>
                <a:cxn ang="0">
                  <a:pos x="16" y="24"/>
                </a:cxn>
                <a:cxn ang="0">
                  <a:pos x="12" y="23"/>
                </a:cxn>
                <a:cxn ang="0">
                  <a:pos x="9" y="23"/>
                </a:cxn>
                <a:cxn ang="0">
                  <a:pos x="6" y="22"/>
                </a:cxn>
                <a:cxn ang="0">
                  <a:pos x="0" y="21"/>
                </a:cxn>
                <a:cxn ang="0">
                  <a:pos x="0" y="21"/>
                </a:cxn>
                <a:cxn ang="0">
                  <a:pos x="2" y="19"/>
                </a:cxn>
                <a:cxn ang="0">
                  <a:pos x="5" y="18"/>
                </a:cxn>
                <a:cxn ang="0">
                  <a:pos x="8" y="17"/>
                </a:cxn>
                <a:cxn ang="0">
                  <a:pos x="16" y="15"/>
                </a:cxn>
                <a:cxn ang="0">
                  <a:pos x="16" y="15"/>
                </a:cxn>
                <a:cxn ang="0">
                  <a:pos x="16" y="13"/>
                </a:cxn>
                <a:cxn ang="0">
                  <a:pos x="16" y="10"/>
                </a:cxn>
                <a:cxn ang="0">
                  <a:pos x="14" y="7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14" y="3"/>
                </a:cxn>
                <a:cxn ang="0">
                  <a:pos x="16" y="5"/>
                </a:cxn>
                <a:cxn ang="0">
                  <a:pos x="18" y="8"/>
                </a:cxn>
                <a:cxn ang="0">
                  <a:pos x="22" y="14"/>
                </a:cxn>
                <a:cxn ang="0">
                  <a:pos x="22" y="14"/>
                </a:cxn>
                <a:cxn ang="0">
                  <a:pos x="24" y="12"/>
                </a:cxn>
                <a:cxn ang="0">
                  <a:pos x="26" y="11"/>
                </a:cxn>
                <a:cxn ang="0">
                  <a:pos x="29" y="9"/>
                </a:cxn>
                <a:cxn ang="0">
                  <a:pos x="35" y="6"/>
                </a:cxn>
                <a:cxn ang="0">
                  <a:pos x="35" y="6"/>
                </a:cxn>
                <a:cxn ang="0">
                  <a:pos x="33" y="8"/>
                </a:cxn>
                <a:cxn ang="0">
                  <a:pos x="32" y="9"/>
                </a:cxn>
                <a:cxn ang="0">
                  <a:pos x="30" y="12"/>
                </a:cxn>
                <a:cxn ang="0">
                  <a:pos x="26" y="18"/>
                </a:cxn>
                <a:cxn ang="0">
                  <a:pos x="26" y="18"/>
                </a:cxn>
                <a:cxn ang="0">
                  <a:pos x="28" y="22"/>
                </a:cxn>
                <a:cxn ang="0">
                  <a:pos x="29" y="23"/>
                </a:cxn>
                <a:cxn ang="0">
                  <a:pos x="31" y="26"/>
                </a:cxn>
                <a:cxn ang="0">
                  <a:pos x="36" y="30"/>
                </a:cxn>
                <a:cxn ang="0">
                  <a:pos x="36" y="30"/>
                </a:cxn>
                <a:cxn ang="0">
                  <a:pos x="33" y="29"/>
                </a:cxn>
                <a:cxn ang="0">
                  <a:pos x="31" y="29"/>
                </a:cxn>
                <a:cxn ang="0">
                  <a:pos x="28" y="28"/>
                </a:cxn>
                <a:cxn ang="0">
                  <a:pos x="22" y="26"/>
                </a:cxn>
              </a:cxnLst>
              <a:rect l="0" t="0" r="r" b="b"/>
              <a:pathLst>
                <a:path w="36" h="39">
                  <a:moveTo>
                    <a:pt x="22" y="26"/>
                  </a:moveTo>
                  <a:lnTo>
                    <a:pt x="22" y="26"/>
                  </a:lnTo>
                  <a:lnTo>
                    <a:pt x="21" y="28"/>
                  </a:lnTo>
                  <a:lnTo>
                    <a:pt x="21" y="30"/>
                  </a:lnTo>
                  <a:lnTo>
                    <a:pt x="19" y="33"/>
                  </a:lnTo>
                  <a:lnTo>
                    <a:pt x="16" y="39"/>
                  </a:lnTo>
                  <a:lnTo>
                    <a:pt x="16" y="37"/>
                  </a:lnTo>
                  <a:lnTo>
                    <a:pt x="16" y="34"/>
                  </a:lnTo>
                  <a:lnTo>
                    <a:pt x="16" y="31"/>
                  </a:lnTo>
                  <a:lnTo>
                    <a:pt x="16" y="24"/>
                  </a:lnTo>
                  <a:lnTo>
                    <a:pt x="12" y="23"/>
                  </a:lnTo>
                  <a:lnTo>
                    <a:pt x="9" y="23"/>
                  </a:lnTo>
                  <a:lnTo>
                    <a:pt x="6" y="22"/>
                  </a:lnTo>
                  <a:lnTo>
                    <a:pt x="0" y="21"/>
                  </a:lnTo>
                  <a:lnTo>
                    <a:pt x="2" y="19"/>
                  </a:lnTo>
                  <a:lnTo>
                    <a:pt x="5" y="18"/>
                  </a:lnTo>
                  <a:lnTo>
                    <a:pt x="8" y="17"/>
                  </a:lnTo>
                  <a:lnTo>
                    <a:pt x="16" y="15"/>
                  </a:lnTo>
                  <a:lnTo>
                    <a:pt x="16" y="13"/>
                  </a:lnTo>
                  <a:lnTo>
                    <a:pt x="16" y="10"/>
                  </a:lnTo>
                  <a:lnTo>
                    <a:pt x="14" y="7"/>
                  </a:lnTo>
                  <a:lnTo>
                    <a:pt x="12" y="0"/>
                  </a:lnTo>
                  <a:lnTo>
                    <a:pt x="14" y="3"/>
                  </a:lnTo>
                  <a:lnTo>
                    <a:pt x="16" y="5"/>
                  </a:lnTo>
                  <a:lnTo>
                    <a:pt x="18" y="8"/>
                  </a:lnTo>
                  <a:lnTo>
                    <a:pt x="22" y="14"/>
                  </a:lnTo>
                  <a:lnTo>
                    <a:pt x="24" y="12"/>
                  </a:lnTo>
                  <a:lnTo>
                    <a:pt x="26" y="11"/>
                  </a:lnTo>
                  <a:lnTo>
                    <a:pt x="29" y="9"/>
                  </a:lnTo>
                  <a:lnTo>
                    <a:pt x="35" y="6"/>
                  </a:lnTo>
                  <a:lnTo>
                    <a:pt x="33" y="8"/>
                  </a:lnTo>
                  <a:lnTo>
                    <a:pt x="32" y="9"/>
                  </a:lnTo>
                  <a:lnTo>
                    <a:pt x="30" y="12"/>
                  </a:lnTo>
                  <a:lnTo>
                    <a:pt x="26" y="18"/>
                  </a:lnTo>
                  <a:lnTo>
                    <a:pt x="28" y="22"/>
                  </a:lnTo>
                  <a:lnTo>
                    <a:pt x="29" y="23"/>
                  </a:lnTo>
                  <a:lnTo>
                    <a:pt x="31" y="26"/>
                  </a:lnTo>
                  <a:lnTo>
                    <a:pt x="36" y="30"/>
                  </a:lnTo>
                  <a:lnTo>
                    <a:pt x="33" y="29"/>
                  </a:lnTo>
                  <a:lnTo>
                    <a:pt x="31" y="29"/>
                  </a:lnTo>
                  <a:lnTo>
                    <a:pt x="28" y="28"/>
                  </a:lnTo>
                  <a:lnTo>
                    <a:pt x="22" y="26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783" name="Freeform 759"/>
            <p:cNvSpPr>
              <a:spLocks/>
            </p:cNvSpPr>
            <p:nvPr/>
          </p:nvSpPr>
          <p:spPr bwMode="auto">
            <a:xfrm>
              <a:off x="2435" y="1034"/>
              <a:ext cx="38" cy="39"/>
            </a:xfrm>
            <a:custGeom>
              <a:avLst/>
              <a:gdLst/>
              <a:ahLst/>
              <a:cxnLst>
                <a:cxn ang="0">
                  <a:pos x="22" y="26"/>
                </a:cxn>
                <a:cxn ang="0">
                  <a:pos x="21" y="28"/>
                </a:cxn>
                <a:cxn ang="0">
                  <a:pos x="21" y="30"/>
                </a:cxn>
                <a:cxn ang="0">
                  <a:pos x="19" y="33"/>
                </a:cxn>
                <a:cxn ang="0">
                  <a:pos x="16" y="39"/>
                </a:cxn>
                <a:cxn ang="0">
                  <a:pos x="15" y="37"/>
                </a:cxn>
                <a:cxn ang="0">
                  <a:pos x="15" y="34"/>
                </a:cxn>
                <a:cxn ang="0">
                  <a:pos x="15" y="31"/>
                </a:cxn>
                <a:cxn ang="0">
                  <a:pos x="15" y="24"/>
                </a:cxn>
                <a:cxn ang="0">
                  <a:pos x="12" y="23"/>
                </a:cxn>
                <a:cxn ang="0">
                  <a:pos x="10" y="23"/>
                </a:cxn>
                <a:cxn ang="0">
                  <a:pos x="7" y="22"/>
                </a:cxn>
                <a:cxn ang="0">
                  <a:pos x="0" y="21"/>
                </a:cxn>
                <a:cxn ang="0">
                  <a:pos x="3" y="19"/>
                </a:cxn>
                <a:cxn ang="0">
                  <a:pos x="5" y="19"/>
                </a:cxn>
                <a:cxn ang="0">
                  <a:pos x="9" y="18"/>
                </a:cxn>
                <a:cxn ang="0">
                  <a:pos x="15" y="15"/>
                </a:cxn>
                <a:cxn ang="0">
                  <a:pos x="15" y="13"/>
                </a:cxn>
                <a:cxn ang="0">
                  <a:pos x="15" y="10"/>
                </a:cxn>
                <a:cxn ang="0">
                  <a:pos x="14" y="7"/>
                </a:cxn>
                <a:cxn ang="0">
                  <a:pos x="13" y="0"/>
                </a:cxn>
                <a:cxn ang="0">
                  <a:pos x="15" y="3"/>
                </a:cxn>
                <a:cxn ang="0">
                  <a:pos x="16" y="5"/>
                </a:cxn>
                <a:cxn ang="0">
                  <a:pos x="18" y="8"/>
                </a:cxn>
                <a:cxn ang="0">
                  <a:pos x="22" y="14"/>
                </a:cxn>
                <a:cxn ang="0">
                  <a:pos x="25" y="12"/>
                </a:cxn>
                <a:cxn ang="0">
                  <a:pos x="26" y="11"/>
                </a:cxn>
                <a:cxn ang="0">
                  <a:pos x="29" y="9"/>
                </a:cxn>
                <a:cxn ang="0">
                  <a:pos x="36" y="6"/>
                </a:cxn>
                <a:cxn ang="0">
                  <a:pos x="34" y="8"/>
                </a:cxn>
                <a:cxn ang="0">
                  <a:pos x="33" y="9"/>
                </a:cxn>
                <a:cxn ang="0">
                  <a:pos x="31" y="12"/>
                </a:cxn>
                <a:cxn ang="0">
                  <a:pos x="27" y="18"/>
                </a:cxn>
                <a:cxn ang="0">
                  <a:pos x="29" y="21"/>
                </a:cxn>
                <a:cxn ang="0">
                  <a:pos x="30" y="23"/>
                </a:cxn>
                <a:cxn ang="0">
                  <a:pos x="32" y="25"/>
                </a:cxn>
                <a:cxn ang="0">
                  <a:pos x="38" y="30"/>
                </a:cxn>
                <a:cxn ang="0">
                  <a:pos x="34" y="29"/>
                </a:cxn>
                <a:cxn ang="0">
                  <a:pos x="32" y="29"/>
                </a:cxn>
                <a:cxn ang="0">
                  <a:pos x="28" y="28"/>
                </a:cxn>
                <a:cxn ang="0">
                  <a:pos x="22" y="26"/>
                </a:cxn>
              </a:cxnLst>
              <a:rect l="0" t="0" r="r" b="b"/>
              <a:pathLst>
                <a:path w="38" h="39">
                  <a:moveTo>
                    <a:pt x="22" y="26"/>
                  </a:moveTo>
                  <a:lnTo>
                    <a:pt x="21" y="28"/>
                  </a:lnTo>
                  <a:lnTo>
                    <a:pt x="21" y="30"/>
                  </a:lnTo>
                  <a:lnTo>
                    <a:pt x="19" y="33"/>
                  </a:lnTo>
                  <a:lnTo>
                    <a:pt x="16" y="39"/>
                  </a:lnTo>
                  <a:lnTo>
                    <a:pt x="15" y="37"/>
                  </a:lnTo>
                  <a:lnTo>
                    <a:pt x="15" y="34"/>
                  </a:lnTo>
                  <a:lnTo>
                    <a:pt x="15" y="31"/>
                  </a:lnTo>
                  <a:lnTo>
                    <a:pt x="15" y="24"/>
                  </a:lnTo>
                  <a:lnTo>
                    <a:pt x="12" y="23"/>
                  </a:lnTo>
                  <a:lnTo>
                    <a:pt x="10" y="23"/>
                  </a:lnTo>
                  <a:lnTo>
                    <a:pt x="7" y="22"/>
                  </a:lnTo>
                  <a:lnTo>
                    <a:pt x="0" y="21"/>
                  </a:lnTo>
                  <a:lnTo>
                    <a:pt x="3" y="19"/>
                  </a:lnTo>
                  <a:lnTo>
                    <a:pt x="5" y="19"/>
                  </a:lnTo>
                  <a:lnTo>
                    <a:pt x="9" y="18"/>
                  </a:lnTo>
                  <a:lnTo>
                    <a:pt x="15" y="15"/>
                  </a:lnTo>
                  <a:lnTo>
                    <a:pt x="15" y="13"/>
                  </a:lnTo>
                  <a:lnTo>
                    <a:pt x="15" y="10"/>
                  </a:lnTo>
                  <a:lnTo>
                    <a:pt x="14" y="7"/>
                  </a:lnTo>
                  <a:lnTo>
                    <a:pt x="13" y="0"/>
                  </a:lnTo>
                  <a:lnTo>
                    <a:pt x="15" y="3"/>
                  </a:lnTo>
                  <a:lnTo>
                    <a:pt x="16" y="5"/>
                  </a:lnTo>
                  <a:lnTo>
                    <a:pt x="18" y="8"/>
                  </a:lnTo>
                  <a:lnTo>
                    <a:pt x="22" y="14"/>
                  </a:lnTo>
                  <a:lnTo>
                    <a:pt x="25" y="12"/>
                  </a:lnTo>
                  <a:lnTo>
                    <a:pt x="26" y="11"/>
                  </a:lnTo>
                  <a:lnTo>
                    <a:pt x="29" y="9"/>
                  </a:lnTo>
                  <a:lnTo>
                    <a:pt x="36" y="6"/>
                  </a:lnTo>
                  <a:lnTo>
                    <a:pt x="34" y="8"/>
                  </a:lnTo>
                  <a:lnTo>
                    <a:pt x="33" y="9"/>
                  </a:lnTo>
                  <a:lnTo>
                    <a:pt x="31" y="12"/>
                  </a:lnTo>
                  <a:lnTo>
                    <a:pt x="27" y="18"/>
                  </a:lnTo>
                  <a:lnTo>
                    <a:pt x="29" y="21"/>
                  </a:lnTo>
                  <a:lnTo>
                    <a:pt x="30" y="23"/>
                  </a:lnTo>
                  <a:lnTo>
                    <a:pt x="32" y="25"/>
                  </a:lnTo>
                  <a:lnTo>
                    <a:pt x="38" y="30"/>
                  </a:lnTo>
                  <a:lnTo>
                    <a:pt x="34" y="29"/>
                  </a:lnTo>
                  <a:lnTo>
                    <a:pt x="32" y="29"/>
                  </a:lnTo>
                  <a:lnTo>
                    <a:pt x="28" y="28"/>
                  </a:lnTo>
                  <a:lnTo>
                    <a:pt x="22" y="26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784" name="Freeform 760"/>
            <p:cNvSpPr>
              <a:spLocks/>
            </p:cNvSpPr>
            <p:nvPr/>
          </p:nvSpPr>
          <p:spPr bwMode="auto">
            <a:xfrm>
              <a:off x="2435" y="1034"/>
              <a:ext cx="38" cy="39"/>
            </a:xfrm>
            <a:custGeom>
              <a:avLst/>
              <a:gdLst/>
              <a:ahLst/>
              <a:cxnLst>
                <a:cxn ang="0">
                  <a:pos x="22" y="26"/>
                </a:cxn>
                <a:cxn ang="0">
                  <a:pos x="22" y="26"/>
                </a:cxn>
                <a:cxn ang="0">
                  <a:pos x="21" y="28"/>
                </a:cxn>
                <a:cxn ang="0">
                  <a:pos x="21" y="30"/>
                </a:cxn>
                <a:cxn ang="0">
                  <a:pos x="19" y="33"/>
                </a:cxn>
                <a:cxn ang="0">
                  <a:pos x="16" y="39"/>
                </a:cxn>
                <a:cxn ang="0">
                  <a:pos x="16" y="39"/>
                </a:cxn>
                <a:cxn ang="0">
                  <a:pos x="15" y="37"/>
                </a:cxn>
                <a:cxn ang="0">
                  <a:pos x="15" y="34"/>
                </a:cxn>
                <a:cxn ang="0">
                  <a:pos x="15" y="31"/>
                </a:cxn>
                <a:cxn ang="0">
                  <a:pos x="15" y="24"/>
                </a:cxn>
                <a:cxn ang="0">
                  <a:pos x="15" y="24"/>
                </a:cxn>
                <a:cxn ang="0">
                  <a:pos x="12" y="23"/>
                </a:cxn>
                <a:cxn ang="0">
                  <a:pos x="10" y="23"/>
                </a:cxn>
                <a:cxn ang="0">
                  <a:pos x="7" y="22"/>
                </a:cxn>
                <a:cxn ang="0">
                  <a:pos x="0" y="21"/>
                </a:cxn>
                <a:cxn ang="0">
                  <a:pos x="0" y="21"/>
                </a:cxn>
                <a:cxn ang="0">
                  <a:pos x="3" y="19"/>
                </a:cxn>
                <a:cxn ang="0">
                  <a:pos x="5" y="19"/>
                </a:cxn>
                <a:cxn ang="0">
                  <a:pos x="9" y="18"/>
                </a:cxn>
                <a:cxn ang="0">
                  <a:pos x="15" y="15"/>
                </a:cxn>
                <a:cxn ang="0">
                  <a:pos x="15" y="15"/>
                </a:cxn>
                <a:cxn ang="0">
                  <a:pos x="15" y="13"/>
                </a:cxn>
                <a:cxn ang="0">
                  <a:pos x="15" y="10"/>
                </a:cxn>
                <a:cxn ang="0">
                  <a:pos x="14" y="7"/>
                </a:cxn>
                <a:cxn ang="0">
                  <a:pos x="13" y="0"/>
                </a:cxn>
                <a:cxn ang="0">
                  <a:pos x="13" y="0"/>
                </a:cxn>
                <a:cxn ang="0">
                  <a:pos x="15" y="3"/>
                </a:cxn>
                <a:cxn ang="0">
                  <a:pos x="16" y="5"/>
                </a:cxn>
                <a:cxn ang="0">
                  <a:pos x="18" y="8"/>
                </a:cxn>
                <a:cxn ang="0">
                  <a:pos x="22" y="14"/>
                </a:cxn>
                <a:cxn ang="0">
                  <a:pos x="22" y="14"/>
                </a:cxn>
                <a:cxn ang="0">
                  <a:pos x="25" y="12"/>
                </a:cxn>
                <a:cxn ang="0">
                  <a:pos x="26" y="11"/>
                </a:cxn>
                <a:cxn ang="0">
                  <a:pos x="29" y="9"/>
                </a:cxn>
                <a:cxn ang="0">
                  <a:pos x="36" y="6"/>
                </a:cxn>
                <a:cxn ang="0">
                  <a:pos x="36" y="6"/>
                </a:cxn>
                <a:cxn ang="0">
                  <a:pos x="34" y="8"/>
                </a:cxn>
                <a:cxn ang="0">
                  <a:pos x="33" y="9"/>
                </a:cxn>
                <a:cxn ang="0">
                  <a:pos x="31" y="12"/>
                </a:cxn>
                <a:cxn ang="0">
                  <a:pos x="27" y="18"/>
                </a:cxn>
                <a:cxn ang="0">
                  <a:pos x="27" y="18"/>
                </a:cxn>
                <a:cxn ang="0">
                  <a:pos x="29" y="21"/>
                </a:cxn>
                <a:cxn ang="0">
                  <a:pos x="30" y="23"/>
                </a:cxn>
                <a:cxn ang="0">
                  <a:pos x="32" y="25"/>
                </a:cxn>
                <a:cxn ang="0">
                  <a:pos x="38" y="30"/>
                </a:cxn>
                <a:cxn ang="0">
                  <a:pos x="38" y="30"/>
                </a:cxn>
                <a:cxn ang="0">
                  <a:pos x="34" y="29"/>
                </a:cxn>
                <a:cxn ang="0">
                  <a:pos x="32" y="29"/>
                </a:cxn>
                <a:cxn ang="0">
                  <a:pos x="28" y="28"/>
                </a:cxn>
                <a:cxn ang="0">
                  <a:pos x="22" y="26"/>
                </a:cxn>
              </a:cxnLst>
              <a:rect l="0" t="0" r="r" b="b"/>
              <a:pathLst>
                <a:path w="38" h="39">
                  <a:moveTo>
                    <a:pt x="22" y="26"/>
                  </a:moveTo>
                  <a:lnTo>
                    <a:pt x="22" y="26"/>
                  </a:lnTo>
                  <a:lnTo>
                    <a:pt x="21" y="28"/>
                  </a:lnTo>
                  <a:lnTo>
                    <a:pt x="21" y="30"/>
                  </a:lnTo>
                  <a:lnTo>
                    <a:pt x="19" y="33"/>
                  </a:lnTo>
                  <a:lnTo>
                    <a:pt x="16" y="39"/>
                  </a:lnTo>
                  <a:lnTo>
                    <a:pt x="15" y="37"/>
                  </a:lnTo>
                  <a:lnTo>
                    <a:pt x="15" y="34"/>
                  </a:lnTo>
                  <a:lnTo>
                    <a:pt x="15" y="31"/>
                  </a:lnTo>
                  <a:lnTo>
                    <a:pt x="15" y="24"/>
                  </a:lnTo>
                  <a:lnTo>
                    <a:pt x="12" y="23"/>
                  </a:lnTo>
                  <a:lnTo>
                    <a:pt x="10" y="23"/>
                  </a:lnTo>
                  <a:lnTo>
                    <a:pt x="7" y="22"/>
                  </a:lnTo>
                  <a:lnTo>
                    <a:pt x="0" y="21"/>
                  </a:lnTo>
                  <a:lnTo>
                    <a:pt x="3" y="19"/>
                  </a:lnTo>
                  <a:lnTo>
                    <a:pt x="5" y="19"/>
                  </a:lnTo>
                  <a:lnTo>
                    <a:pt x="9" y="18"/>
                  </a:lnTo>
                  <a:lnTo>
                    <a:pt x="15" y="15"/>
                  </a:lnTo>
                  <a:lnTo>
                    <a:pt x="15" y="13"/>
                  </a:lnTo>
                  <a:lnTo>
                    <a:pt x="15" y="10"/>
                  </a:lnTo>
                  <a:lnTo>
                    <a:pt x="14" y="7"/>
                  </a:lnTo>
                  <a:lnTo>
                    <a:pt x="13" y="0"/>
                  </a:lnTo>
                  <a:lnTo>
                    <a:pt x="15" y="3"/>
                  </a:lnTo>
                  <a:lnTo>
                    <a:pt x="16" y="5"/>
                  </a:lnTo>
                  <a:lnTo>
                    <a:pt x="18" y="8"/>
                  </a:lnTo>
                  <a:lnTo>
                    <a:pt x="22" y="14"/>
                  </a:lnTo>
                  <a:lnTo>
                    <a:pt x="25" y="12"/>
                  </a:lnTo>
                  <a:lnTo>
                    <a:pt x="26" y="11"/>
                  </a:lnTo>
                  <a:lnTo>
                    <a:pt x="29" y="9"/>
                  </a:lnTo>
                  <a:lnTo>
                    <a:pt x="36" y="6"/>
                  </a:lnTo>
                  <a:lnTo>
                    <a:pt x="34" y="8"/>
                  </a:lnTo>
                  <a:lnTo>
                    <a:pt x="33" y="9"/>
                  </a:lnTo>
                  <a:lnTo>
                    <a:pt x="31" y="12"/>
                  </a:lnTo>
                  <a:lnTo>
                    <a:pt x="27" y="18"/>
                  </a:lnTo>
                  <a:lnTo>
                    <a:pt x="29" y="21"/>
                  </a:lnTo>
                  <a:lnTo>
                    <a:pt x="30" y="23"/>
                  </a:lnTo>
                  <a:lnTo>
                    <a:pt x="32" y="25"/>
                  </a:lnTo>
                  <a:lnTo>
                    <a:pt x="38" y="30"/>
                  </a:lnTo>
                  <a:lnTo>
                    <a:pt x="34" y="29"/>
                  </a:lnTo>
                  <a:lnTo>
                    <a:pt x="32" y="29"/>
                  </a:lnTo>
                  <a:lnTo>
                    <a:pt x="28" y="28"/>
                  </a:lnTo>
                  <a:lnTo>
                    <a:pt x="22" y="26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785" name="Freeform 761"/>
            <p:cNvSpPr>
              <a:spLocks/>
            </p:cNvSpPr>
            <p:nvPr/>
          </p:nvSpPr>
          <p:spPr bwMode="auto">
            <a:xfrm>
              <a:off x="2398" y="1034"/>
              <a:ext cx="37" cy="39"/>
            </a:xfrm>
            <a:custGeom>
              <a:avLst/>
              <a:gdLst/>
              <a:ahLst/>
              <a:cxnLst>
                <a:cxn ang="0">
                  <a:pos x="22" y="26"/>
                </a:cxn>
                <a:cxn ang="0">
                  <a:pos x="21" y="28"/>
                </a:cxn>
                <a:cxn ang="0">
                  <a:pos x="20" y="30"/>
                </a:cxn>
                <a:cxn ang="0">
                  <a:pos x="19" y="33"/>
                </a:cxn>
                <a:cxn ang="0">
                  <a:pos x="15" y="39"/>
                </a:cxn>
                <a:cxn ang="0">
                  <a:pos x="14" y="37"/>
                </a:cxn>
                <a:cxn ang="0">
                  <a:pos x="14" y="34"/>
                </a:cxn>
                <a:cxn ang="0">
                  <a:pos x="14" y="31"/>
                </a:cxn>
                <a:cxn ang="0">
                  <a:pos x="14" y="24"/>
                </a:cxn>
                <a:cxn ang="0">
                  <a:pos x="11" y="23"/>
                </a:cxn>
                <a:cxn ang="0">
                  <a:pos x="9" y="23"/>
                </a:cxn>
                <a:cxn ang="0">
                  <a:pos x="6" y="23"/>
                </a:cxn>
                <a:cxn ang="0">
                  <a:pos x="0" y="22"/>
                </a:cxn>
                <a:cxn ang="0">
                  <a:pos x="3" y="19"/>
                </a:cxn>
                <a:cxn ang="0">
                  <a:pos x="5" y="19"/>
                </a:cxn>
                <a:cxn ang="0">
                  <a:pos x="8" y="18"/>
                </a:cxn>
                <a:cxn ang="0">
                  <a:pos x="14" y="15"/>
                </a:cxn>
                <a:cxn ang="0">
                  <a:pos x="14" y="13"/>
                </a:cxn>
                <a:cxn ang="0">
                  <a:pos x="14" y="10"/>
                </a:cxn>
                <a:cxn ang="0">
                  <a:pos x="13" y="7"/>
                </a:cxn>
                <a:cxn ang="0">
                  <a:pos x="12" y="0"/>
                </a:cxn>
                <a:cxn ang="0">
                  <a:pos x="14" y="3"/>
                </a:cxn>
                <a:cxn ang="0">
                  <a:pos x="15" y="5"/>
                </a:cxn>
                <a:cxn ang="0">
                  <a:pos x="17" y="8"/>
                </a:cxn>
                <a:cxn ang="0">
                  <a:pos x="22" y="14"/>
                </a:cxn>
                <a:cxn ang="0">
                  <a:pos x="24" y="12"/>
                </a:cxn>
                <a:cxn ang="0">
                  <a:pos x="25" y="11"/>
                </a:cxn>
                <a:cxn ang="0">
                  <a:pos x="28" y="9"/>
                </a:cxn>
                <a:cxn ang="0">
                  <a:pos x="34" y="6"/>
                </a:cxn>
                <a:cxn ang="0">
                  <a:pos x="33" y="8"/>
                </a:cxn>
                <a:cxn ang="0">
                  <a:pos x="32" y="9"/>
                </a:cxn>
                <a:cxn ang="0">
                  <a:pos x="30" y="12"/>
                </a:cxn>
                <a:cxn ang="0">
                  <a:pos x="26" y="18"/>
                </a:cxn>
                <a:cxn ang="0">
                  <a:pos x="28" y="21"/>
                </a:cxn>
                <a:cxn ang="0">
                  <a:pos x="29" y="23"/>
                </a:cxn>
                <a:cxn ang="0">
                  <a:pos x="32" y="25"/>
                </a:cxn>
                <a:cxn ang="0">
                  <a:pos x="37" y="30"/>
                </a:cxn>
                <a:cxn ang="0">
                  <a:pos x="34" y="29"/>
                </a:cxn>
                <a:cxn ang="0">
                  <a:pos x="31" y="29"/>
                </a:cxn>
                <a:cxn ang="0">
                  <a:pos x="28" y="28"/>
                </a:cxn>
                <a:cxn ang="0">
                  <a:pos x="22" y="26"/>
                </a:cxn>
              </a:cxnLst>
              <a:rect l="0" t="0" r="r" b="b"/>
              <a:pathLst>
                <a:path w="37" h="39">
                  <a:moveTo>
                    <a:pt x="22" y="26"/>
                  </a:moveTo>
                  <a:lnTo>
                    <a:pt x="21" y="28"/>
                  </a:lnTo>
                  <a:lnTo>
                    <a:pt x="20" y="30"/>
                  </a:lnTo>
                  <a:lnTo>
                    <a:pt x="19" y="33"/>
                  </a:lnTo>
                  <a:lnTo>
                    <a:pt x="15" y="39"/>
                  </a:lnTo>
                  <a:lnTo>
                    <a:pt x="14" y="37"/>
                  </a:lnTo>
                  <a:lnTo>
                    <a:pt x="14" y="34"/>
                  </a:lnTo>
                  <a:lnTo>
                    <a:pt x="14" y="31"/>
                  </a:lnTo>
                  <a:lnTo>
                    <a:pt x="14" y="24"/>
                  </a:lnTo>
                  <a:lnTo>
                    <a:pt x="11" y="23"/>
                  </a:lnTo>
                  <a:lnTo>
                    <a:pt x="9" y="23"/>
                  </a:lnTo>
                  <a:lnTo>
                    <a:pt x="6" y="23"/>
                  </a:lnTo>
                  <a:lnTo>
                    <a:pt x="0" y="22"/>
                  </a:lnTo>
                  <a:lnTo>
                    <a:pt x="3" y="19"/>
                  </a:lnTo>
                  <a:lnTo>
                    <a:pt x="5" y="19"/>
                  </a:lnTo>
                  <a:lnTo>
                    <a:pt x="8" y="18"/>
                  </a:lnTo>
                  <a:lnTo>
                    <a:pt x="14" y="15"/>
                  </a:lnTo>
                  <a:lnTo>
                    <a:pt x="14" y="13"/>
                  </a:lnTo>
                  <a:lnTo>
                    <a:pt x="14" y="10"/>
                  </a:lnTo>
                  <a:lnTo>
                    <a:pt x="13" y="7"/>
                  </a:lnTo>
                  <a:lnTo>
                    <a:pt x="12" y="0"/>
                  </a:lnTo>
                  <a:lnTo>
                    <a:pt x="14" y="3"/>
                  </a:lnTo>
                  <a:lnTo>
                    <a:pt x="15" y="5"/>
                  </a:lnTo>
                  <a:lnTo>
                    <a:pt x="17" y="8"/>
                  </a:lnTo>
                  <a:lnTo>
                    <a:pt x="22" y="14"/>
                  </a:lnTo>
                  <a:lnTo>
                    <a:pt x="24" y="12"/>
                  </a:lnTo>
                  <a:lnTo>
                    <a:pt x="25" y="11"/>
                  </a:lnTo>
                  <a:lnTo>
                    <a:pt x="28" y="9"/>
                  </a:lnTo>
                  <a:lnTo>
                    <a:pt x="34" y="6"/>
                  </a:lnTo>
                  <a:lnTo>
                    <a:pt x="33" y="8"/>
                  </a:lnTo>
                  <a:lnTo>
                    <a:pt x="32" y="9"/>
                  </a:lnTo>
                  <a:lnTo>
                    <a:pt x="30" y="12"/>
                  </a:lnTo>
                  <a:lnTo>
                    <a:pt x="26" y="18"/>
                  </a:lnTo>
                  <a:lnTo>
                    <a:pt x="28" y="21"/>
                  </a:lnTo>
                  <a:lnTo>
                    <a:pt x="29" y="23"/>
                  </a:lnTo>
                  <a:lnTo>
                    <a:pt x="32" y="25"/>
                  </a:lnTo>
                  <a:lnTo>
                    <a:pt x="37" y="30"/>
                  </a:lnTo>
                  <a:lnTo>
                    <a:pt x="34" y="29"/>
                  </a:lnTo>
                  <a:lnTo>
                    <a:pt x="31" y="29"/>
                  </a:lnTo>
                  <a:lnTo>
                    <a:pt x="28" y="28"/>
                  </a:lnTo>
                  <a:lnTo>
                    <a:pt x="22" y="26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786" name="Freeform 762"/>
            <p:cNvSpPr>
              <a:spLocks/>
            </p:cNvSpPr>
            <p:nvPr/>
          </p:nvSpPr>
          <p:spPr bwMode="auto">
            <a:xfrm>
              <a:off x="2398" y="1034"/>
              <a:ext cx="37" cy="39"/>
            </a:xfrm>
            <a:custGeom>
              <a:avLst/>
              <a:gdLst/>
              <a:ahLst/>
              <a:cxnLst>
                <a:cxn ang="0">
                  <a:pos x="22" y="26"/>
                </a:cxn>
                <a:cxn ang="0">
                  <a:pos x="22" y="26"/>
                </a:cxn>
                <a:cxn ang="0">
                  <a:pos x="21" y="28"/>
                </a:cxn>
                <a:cxn ang="0">
                  <a:pos x="20" y="30"/>
                </a:cxn>
                <a:cxn ang="0">
                  <a:pos x="19" y="33"/>
                </a:cxn>
                <a:cxn ang="0">
                  <a:pos x="15" y="39"/>
                </a:cxn>
                <a:cxn ang="0">
                  <a:pos x="15" y="39"/>
                </a:cxn>
                <a:cxn ang="0">
                  <a:pos x="14" y="37"/>
                </a:cxn>
                <a:cxn ang="0">
                  <a:pos x="14" y="34"/>
                </a:cxn>
                <a:cxn ang="0">
                  <a:pos x="14" y="31"/>
                </a:cxn>
                <a:cxn ang="0">
                  <a:pos x="14" y="24"/>
                </a:cxn>
                <a:cxn ang="0">
                  <a:pos x="14" y="24"/>
                </a:cxn>
                <a:cxn ang="0">
                  <a:pos x="11" y="23"/>
                </a:cxn>
                <a:cxn ang="0">
                  <a:pos x="9" y="23"/>
                </a:cxn>
                <a:cxn ang="0">
                  <a:pos x="6" y="23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3" y="19"/>
                </a:cxn>
                <a:cxn ang="0">
                  <a:pos x="5" y="19"/>
                </a:cxn>
                <a:cxn ang="0">
                  <a:pos x="8" y="18"/>
                </a:cxn>
                <a:cxn ang="0">
                  <a:pos x="14" y="15"/>
                </a:cxn>
                <a:cxn ang="0">
                  <a:pos x="14" y="15"/>
                </a:cxn>
                <a:cxn ang="0">
                  <a:pos x="14" y="13"/>
                </a:cxn>
                <a:cxn ang="0">
                  <a:pos x="14" y="10"/>
                </a:cxn>
                <a:cxn ang="0">
                  <a:pos x="13" y="7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14" y="3"/>
                </a:cxn>
                <a:cxn ang="0">
                  <a:pos x="15" y="5"/>
                </a:cxn>
                <a:cxn ang="0">
                  <a:pos x="17" y="8"/>
                </a:cxn>
                <a:cxn ang="0">
                  <a:pos x="22" y="14"/>
                </a:cxn>
                <a:cxn ang="0">
                  <a:pos x="22" y="14"/>
                </a:cxn>
                <a:cxn ang="0">
                  <a:pos x="24" y="12"/>
                </a:cxn>
                <a:cxn ang="0">
                  <a:pos x="25" y="11"/>
                </a:cxn>
                <a:cxn ang="0">
                  <a:pos x="28" y="9"/>
                </a:cxn>
                <a:cxn ang="0">
                  <a:pos x="34" y="6"/>
                </a:cxn>
                <a:cxn ang="0">
                  <a:pos x="34" y="6"/>
                </a:cxn>
                <a:cxn ang="0">
                  <a:pos x="33" y="8"/>
                </a:cxn>
                <a:cxn ang="0">
                  <a:pos x="32" y="9"/>
                </a:cxn>
                <a:cxn ang="0">
                  <a:pos x="30" y="12"/>
                </a:cxn>
                <a:cxn ang="0">
                  <a:pos x="26" y="18"/>
                </a:cxn>
                <a:cxn ang="0">
                  <a:pos x="26" y="18"/>
                </a:cxn>
                <a:cxn ang="0">
                  <a:pos x="28" y="21"/>
                </a:cxn>
                <a:cxn ang="0">
                  <a:pos x="29" y="23"/>
                </a:cxn>
                <a:cxn ang="0">
                  <a:pos x="32" y="25"/>
                </a:cxn>
                <a:cxn ang="0">
                  <a:pos x="37" y="30"/>
                </a:cxn>
                <a:cxn ang="0">
                  <a:pos x="37" y="30"/>
                </a:cxn>
                <a:cxn ang="0">
                  <a:pos x="34" y="29"/>
                </a:cxn>
                <a:cxn ang="0">
                  <a:pos x="31" y="29"/>
                </a:cxn>
                <a:cxn ang="0">
                  <a:pos x="28" y="28"/>
                </a:cxn>
                <a:cxn ang="0">
                  <a:pos x="22" y="26"/>
                </a:cxn>
              </a:cxnLst>
              <a:rect l="0" t="0" r="r" b="b"/>
              <a:pathLst>
                <a:path w="37" h="39">
                  <a:moveTo>
                    <a:pt x="22" y="26"/>
                  </a:moveTo>
                  <a:lnTo>
                    <a:pt x="22" y="26"/>
                  </a:lnTo>
                  <a:lnTo>
                    <a:pt x="21" y="28"/>
                  </a:lnTo>
                  <a:lnTo>
                    <a:pt x="20" y="30"/>
                  </a:lnTo>
                  <a:lnTo>
                    <a:pt x="19" y="33"/>
                  </a:lnTo>
                  <a:lnTo>
                    <a:pt x="15" y="39"/>
                  </a:lnTo>
                  <a:lnTo>
                    <a:pt x="14" y="37"/>
                  </a:lnTo>
                  <a:lnTo>
                    <a:pt x="14" y="34"/>
                  </a:lnTo>
                  <a:lnTo>
                    <a:pt x="14" y="31"/>
                  </a:lnTo>
                  <a:lnTo>
                    <a:pt x="14" y="24"/>
                  </a:lnTo>
                  <a:lnTo>
                    <a:pt x="11" y="23"/>
                  </a:lnTo>
                  <a:lnTo>
                    <a:pt x="9" y="23"/>
                  </a:lnTo>
                  <a:lnTo>
                    <a:pt x="6" y="23"/>
                  </a:lnTo>
                  <a:lnTo>
                    <a:pt x="0" y="22"/>
                  </a:lnTo>
                  <a:lnTo>
                    <a:pt x="3" y="19"/>
                  </a:lnTo>
                  <a:lnTo>
                    <a:pt x="5" y="19"/>
                  </a:lnTo>
                  <a:lnTo>
                    <a:pt x="8" y="18"/>
                  </a:lnTo>
                  <a:lnTo>
                    <a:pt x="14" y="15"/>
                  </a:lnTo>
                  <a:lnTo>
                    <a:pt x="14" y="13"/>
                  </a:lnTo>
                  <a:lnTo>
                    <a:pt x="14" y="10"/>
                  </a:lnTo>
                  <a:lnTo>
                    <a:pt x="13" y="7"/>
                  </a:lnTo>
                  <a:lnTo>
                    <a:pt x="12" y="0"/>
                  </a:lnTo>
                  <a:lnTo>
                    <a:pt x="14" y="3"/>
                  </a:lnTo>
                  <a:lnTo>
                    <a:pt x="15" y="5"/>
                  </a:lnTo>
                  <a:lnTo>
                    <a:pt x="17" y="8"/>
                  </a:lnTo>
                  <a:lnTo>
                    <a:pt x="22" y="14"/>
                  </a:lnTo>
                  <a:lnTo>
                    <a:pt x="24" y="12"/>
                  </a:lnTo>
                  <a:lnTo>
                    <a:pt x="25" y="11"/>
                  </a:lnTo>
                  <a:lnTo>
                    <a:pt x="28" y="9"/>
                  </a:lnTo>
                  <a:lnTo>
                    <a:pt x="34" y="6"/>
                  </a:lnTo>
                  <a:lnTo>
                    <a:pt x="33" y="8"/>
                  </a:lnTo>
                  <a:lnTo>
                    <a:pt x="32" y="9"/>
                  </a:lnTo>
                  <a:lnTo>
                    <a:pt x="30" y="12"/>
                  </a:lnTo>
                  <a:lnTo>
                    <a:pt x="26" y="18"/>
                  </a:lnTo>
                  <a:lnTo>
                    <a:pt x="28" y="21"/>
                  </a:lnTo>
                  <a:lnTo>
                    <a:pt x="29" y="23"/>
                  </a:lnTo>
                  <a:lnTo>
                    <a:pt x="32" y="25"/>
                  </a:lnTo>
                  <a:lnTo>
                    <a:pt x="37" y="30"/>
                  </a:lnTo>
                  <a:lnTo>
                    <a:pt x="34" y="29"/>
                  </a:lnTo>
                  <a:lnTo>
                    <a:pt x="31" y="29"/>
                  </a:lnTo>
                  <a:lnTo>
                    <a:pt x="28" y="28"/>
                  </a:lnTo>
                  <a:lnTo>
                    <a:pt x="22" y="26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787" name="Freeform 763"/>
            <p:cNvSpPr>
              <a:spLocks/>
            </p:cNvSpPr>
            <p:nvPr/>
          </p:nvSpPr>
          <p:spPr bwMode="auto">
            <a:xfrm>
              <a:off x="2359" y="1034"/>
              <a:ext cx="38" cy="39"/>
            </a:xfrm>
            <a:custGeom>
              <a:avLst/>
              <a:gdLst/>
              <a:ahLst/>
              <a:cxnLst>
                <a:cxn ang="0">
                  <a:pos x="23" y="26"/>
                </a:cxn>
                <a:cxn ang="0">
                  <a:pos x="22" y="28"/>
                </a:cxn>
                <a:cxn ang="0">
                  <a:pos x="22" y="30"/>
                </a:cxn>
                <a:cxn ang="0">
                  <a:pos x="20" y="33"/>
                </a:cxn>
                <a:cxn ang="0">
                  <a:pos x="17" y="39"/>
                </a:cxn>
                <a:cxn ang="0">
                  <a:pos x="16" y="37"/>
                </a:cxn>
                <a:cxn ang="0">
                  <a:pos x="15" y="34"/>
                </a:cxn>
                <a:cxn ang="0">
                  <a:pos x="15" y="31"/>
                </a:cxn>
                <a:cxn ang="0">
                  <a:pos x="15" y="24"/>
                </a:cxn>
                <a:cxn ang="0">
                  <a:pos x="13" y="23"/>
                </a:cxn>
                <a:cxn ang="0">
                  <a:pos x="11" y="23"/>
                </a:cxn>
                <a:cxn ang="0">
                  <a:pos x="7" y="23"/>
                </a:cxn>
                <a:cxn ang="0">
                  <a:pos x="0" y="22"/>
                </a:cxn>
                <a:cxn ang="0">
                  <a:pos x="3" y="19"/>
                </a:cxn>
                <a:cxn ang="0">
                  <a:pos x="6" y="19"/>
                </a:cxn>
                <a:cxn ang="0">
                  <a:pos x="9" y="18"/>
                </a:cxn>
                <a:cxn ang="0">
                  <a:pos x="15" y="15"/>
                </a:cxn>
                <a:cxn ang="0">
                  <a:pos x="15" y="13"/>
                </a:cxn>
                <a:cxn ang="0">
                  <a:pos x="15" y="10"/>
                </a:cxn>
                <a:cxn ang="0">
                  <a:pos x="15" y="7"/>
                </a:cxn>
                <a:cxn ang="0">
                  <a:pos x="14" y="0"/>
                </a:cxn>
                <a:cxn ang="0">
                  <a:pos x="16" y="3"/>
                </a:cxn>
                <a:cxn ang="0">
                  <a:pos x="17" y="5"/>
                </a:cxn>
                <a:cxn ang="0">
                  <a:pos x="19" y="8"/>
                </a:cxn>
                <a:cxn ang="0">
                  <a:pos x="23" y="14"/>
                </a:cxn>
                <a:cxn ang="0">
                  <a:pos x="25" y="12"/>
                </a:cxn>
                <a:cxn ang="0">
                  <a:pos x="26" y="11"/>
                </a:cxn>
                <a:cxn ang="0">
                  <a:pos x="30" y="9"/>
                </a:cxn>
                <a:cxn ang="0">
                  <a:pos x="36" y="6"/>
                </a:cxn>
                <a:cxn ang="0">
                  <a:pos x="35" y="8"/>
                </a:cxn>
                <a:cxn ang="0">
                  <a:pos x="34" y="9"/>
                </a:cxn>
                <a:cxn ang="0">
                  <a:pos x="32" y="12"/>
                </a:cxn>
                <a:cxn ang="0">
                  <a:pos x="26" y="18"/>
                </a:cxn>
                <a:cxn ang="0">
                  <a:pos x="29" y="21"/>
                </a:cxn>
                <a:cxn ang="0">
                  <a:pos x="31" y="23"/>
                </a:cxn>
                <a:cxn ang="0">
                  <a:pos x="33" y="25"/>
                </a:cxn>
                <a:cxn ang="0">
                  <a:pos x="38" y="30"/>
                </a:cxn>
                <a:cxn ang="0">
                  <a:pos x="35" y="29"/>
                </a:cxn>
                <a:cxn ang="0">
                  <a:pos x="33" y="29"/>
                </a:cxn>
                <a:cxn ang="0">
                  <a:pos x="30" y="28"/>
                </a:cxn>
                <a:cxn ang="0">
                  <a:pos x="23" y="26"/>
                </a:cxn>
              </a:cxnLst>
              <a:rect l="0" t="0" r="r" b="b"/>
              <a:pathLst>
                <a:path w="38" h="39">
                  <a:moveTo>
                    <a:pt x="23" y="26"/>
                  </a:moveTo>
                  <a:lnTo>
                    <a:pt x="22" y="28"/>
                  </a:lnTo>
                  <a:lnTo>
                    <a:pt x="22" y="30"/>
                  </a:lnTo>
                  <a:lnTo>
                    <a:pt x="20" y="33"/>
                  </a:lnTo>
                  <a:lnTo>
                    <a:pt x="17" y="39"/>
                  </a:lnTo>
                  <a:lnTo>
                    <a:pt x="16" y="37"/>
                  </a:lnTo>
                  <a:lnTo>
                    <a:pt x="15" y="34"/>
                  </a:lnTo>
                  <a:lnTo>
                    <a:pt x="15" y="31"/>
                  </a:lnTo>
                  <a:lnTo>
                    <a:pt x="15" y="24"/>
                  </a:lnTo>
                  <a:lnTo>
                    <a:pt x="13" y="23"/>
                  </a:lnTo>
                  <a:lnTo>
                    <a:pt x="11" y="23"/>
                  </a:lnTo>
                  <a:lnTo>
                    <a:pt x="7" y="23"/>
                  </a:lnTo>
                  <a:lnTo>
                    <a:pt x="0" y="22"/>
                  </a:lnTo>
                  <a:lnTo>
                    <a:pt x="3" y="19"/>
                  </a:lnTo>
                  <a:lnTo>
                    <a:pt x="6" y="19"/>
                  </a:lnTo>
                  <a:lnTo>
                    <a:pt x="9" y="18"/>
                  </a:lnTo>
                  <a:lnTo>
                    <a:pt x="15" y="15"/>
                  </a:lnTo>
                  <a:lnTo>
                    <a:pt x="15" y="13"/>
                  </a:lnTo>
                  <a:lnTo>
                    <a:pt x="15" y="10"/>
                  </a:lnTo>
                  <a:lnTo>
                    <a:pt x="15" y="7"/>
                  </a:lnTo>
                  <a:lnTo>
                    <a:pt x="14" y="0"/>
                  </a:lnTo>
                  <a:lnTo>
                    <a:pt x="16" y="3"/>
                  </a:lnTo>
                  <a:lnTo>
                    <a:pt x="17" y="5"/>
                  </a:lnTo>
                  <a:lnTo>
                    <a:pt x="19" y="8"/>
                  </a:lnTo>
                  <a:lnTo>
                    <a:pt x="23" y="14"/>
                  </a:lnTo>
                  <a:lnTo>
                    <a:pt x="25" y="12"/>
                  </a:lnTo>
                  <a:lnTo>
                    <a:pt x="26" y="11"/>
                  </a:lnTo>
                  <a:lnTo>
                    <a:pt x="30" y="9"/>
                  </a:lnTo>
                  <a:lnTo>
                    <a:pt x="36" y="6"/>
                  </a:lnTo>
                  <a:lnTo>
                    <a:pt x="35" y="8"/>
                  </a:lnTo>
                  <a:lnTo>
                    <a:pt x="34" y="9"/>
                  </a:lnTo>
                  <a:lnTo>
                    <a:pt x="32" y="12"/>
                  </a:lnTo>
                  <a:lnTo>
                    <a:pt x="26" y="18"/>
                  </a:lnTo>
                  <a:lnTo>
                    <a:pt x="29" y="21"/>
                  </a:lnTo>
                  <a:lnTo>
                    <a:pt x="31" y="23"/>
                  </a:lnTo>
                  <a:lnTo>
                    <a:pt x="33" y="25"/>
                  </a:lnTo>
                  <a:lnTo>
                    <a:pt x="38" y="30"/>
                  </a:lnTo>
                  <a:lnTo>
                    <a:pt x="35" y="29"/>
                  </a:lnTo>
                  <a:lnTo>
                    <a:pt x="33" y="29"/>
                  </a:lnTo>
                  <a:lnTo>
                    <a:pt x="30" y="28"/>
                  </a:lnTo>
                  <a:lnTo>
                    <a:pt x="23" y="26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788" name="Freeform 764"/>
            <p:cNvSpPr>
              <a:spLocks/>
            </p:cNvSpPr>
            <p:nvPr/>
          </p:nvSpPr>
          <p:spPr bwMode="auto">
            <a:xfrm>
              <a:off x="2359" y="1034"/>
              <a:ext cx="38" cy="39"/>
            </a:xfrm>
            <a:custGeom>
              <a:avLst/>
              <a:gdLst/>
              <a:ahLst/>
              <a:cxnLst>
                <a:cxn ang="0">
                  <a:pos x="23" y="26"/>
                </a:cxn>
                <a:cxn ang="0">
                  <a:pos x="23" y="26"/>
                </a:cxn>
                <a:cxn ang="0">
                  <a:pos x="22" y="28"/>
                </a:cxn>
                <a:cxn ang="0">
                  <a:pos x="22" y="30"/>
                </a:cxn>
                <a:cxn ang="0">
                  <a:pos x="20" y="33"/>
                </a:cxn>
                <a:cxn ang="0">
                  <a:pos x="17" y="39"/>
                </a:cxn>
                <a:cxn ang="0">
                  <a:pos x="17" y="39"/>
                </a:cxn>
                <a:cxn ang="0">
                  <a:pos x="16" y="37"/>
                </a:cxn>
                <a:cxn ang="0">
                  <a:pos x="15" y="34"/>
                </a:cxn>
                <a:cxn ang="0">
                  <a:pos x="15" y="31"/>
                </a:cxn>
                <a:cxn ang="0">
                  <a:pos x="15" y="24"/>
                </a:cxn>
                <a:cxn ang="0">
                  <a:pos x="15" y="24"/>
                </a:cxn>
                <a:cxn ang="0">
                  <a:pos x="13" y="23"/>
                </a:cxn>
                <a:cxn ang="0">
                  <a:pos x="11" y="23"/>
                </a:cxn>
                <a:cxn ang="0">
                  <a:pos x="7" y="23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3" y="19"/>
                </a:cxn>
                <a:cxn ang="0">
                  <a:pos x="6" y="19"/>
                </a:cxn>
                <a:cxn ang="0">
                  <a:pos x="9" y="18"/>
                </a:cxn>
                <a:cxn ang="0">
                  <a:pos x="15" y="15"/>
                </a:cxn>
                <a:cxn ang="0">
                  <a:pos x="15" y="15"/>
                </a:cxn>
                <a:cxn ang="0">
                  <a:pos x="15" y="13"/>
                </a:cxn>
                <a:cxn ang="0">
                  <a:pos x="15" y="10"/>
                </a:cxn>
                <a:cxn ang="0">
                  <a:pos x="15" y="7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16" y="3"/>
                </a:cxn>
                <a:cxn ang="0">
                  <a:pos x="17" y="5"/>
                </a:cxn>
                <a:cxn ang="0">
                  <a:pos x="19" y="8"/>
                </a:cxn>
                <a:cxn ang="0">
                  <a:pos x="23" y="14"/>
                </a:cxn>
                <a:cxn ang="0">
                  <a:pos x="23" y="14"/>
                </a:cxn>
                <a:cxn ang="0">
                  <a:pos x="25" y="12"/>
                </a:cxn>
                <a:cxn ang="0">
                  <a:pos x="26" y="11"/>
                </a:cxn>
                <a:cxn ang="0">
                  <a:pos x="30" y="9"/>
                </a:cxn>
                <a:cxn ang="0">
                  <a:pos x="36" y="6"/>
                </a:cxn>
                <a:cxn ang="0">
                  <a:pos x="36" y="6"/>
                </a:cxn>
                <a:cxn ang="0">
                  <a:pos x="35" y="8"/>
                </a:cxn>
                <a:cxn ang="0">
                  <a:pos x="34" y="9"/>
                </a:cxn>
                <a:cxn ang="0">
                  <a:pos x="32" y="12"/>
                </a:cxn>
                <a:cxn ang="0">
                  <a:pos x="26" y="18"/>
                </a:cxn>
                <a:cxn ang="0">
                  <a:pos x="26" y="18"/>
                </a:cxn>
                <a:cxn ang="0">
                  <a:pos x="29" y="21"/>
                </a:cxn>
                <a:cxn ang="0">
                  <a:pos x="31" y="23"/>
                </a:cxn>
                <a:cxn ang="0">
                  <a:pos x="33" y="25"/>
                </a:cxn>
                <a:cxn ang="0">
                  <a:pos x="38" y="30"/>
                </a:cxn>
                <a:cxn ang="0">
                  <a:pos x="38" y="30"/>
                </a:cxn>
                <a:cxn ang="0">
                  <a:pos x="35" y="29"/>
                </a:cxn>
                <a:cxn ang="0">
                  <a:pos x="33" y="29"/>
                </a:cxn>
                <a:cxn ang="0">
                  <a:pos x="30" y="28"/>
                </a:cxn>
                <a:cxn ang="0">
                  <a:pos x="23" y="26"/>
                </a:cxn>
              </a:cxnLst>
              <a:rect l="0" t="0" r="r" b="b"/>
              <a:pathLst>
                <a:path w="38" h="39">
                  <a:moveTo>
                    <a:pt x="23" y="26"/>
                  </a:moveTo>
                  <a:lnTo>
                    <a:pt x="23" y="26"/>
                  </a:lnTo>
                  <a:lnTo>
                    <a:pt x="22" y="28"/>
                  </a:lnTo>
                  <a:lnTo>
                    <a:pt x="22" y="30"/>
                  </a:lnTo>
                  <a:lnTo>
                    <a:pt x="20" y="33"/>
                  </a:lnTo>
                  <a:lnTo>
                    <a:pt x="17" y="39"/>
                  </a:lnTo>
                  <a:lnTo>
                    <a:pt x="16" y="37"/>
                  </a:lnTo>
                  <a:lnTo>
                    <a:pt x="15" y="34"/>
                  </a:lnTo>
                  <a:lnTo>
                    <a:pt x="15" y="31"/>
                  </a:lnTo>
                  <a:lnTo>
                    <a:pt x="15" y="24"/>
                  </a:lnTo>
                  <a:lnTo>
                    <a:pt x="13" y="23"/>
                  </a:lnTo>
                  <a:lnTo>
                    <a:pt x="11" y="23"/>
                  </a:lnTo>
                  <a:lnTo>
                    <a:pt x="7" y="23"/>
                  </a:lnTo>
                  <a:lnTo>
                    <a:pt x="0" y="22"/>
                  </a:lnTo>
                  <a:lnTo>
                    <a:pt x="3" y="19"/>
                  </a:lnTo>
                  <a:lnTo>
                    <a:pt x="6" y="19"/>
                  </a:lnTo>
                  <a:lnTo>
                    <a:pt x="9" y="18"/>
                  </a:lnTo>
                  <a:lnTo>
                    <a:pt x="15" y="15"/>
                  </a:lnTo>
                  <a:lnTo>
                    <a:pt x="15" y="13"/>
                  </a:lnTo>
                  <a:lnTo>
                    <a:pt x="15" y="10"/>
                  </a:lnTo>
                  <a:lnTo>
                    <a:pt x="15" y="7"/>
                  </a:lnTo>
                  <a:lnTo>
                    <a:pt x="14" y="0"/>
                  </a:lnTo>
                  <a:lnTo>
                    <a:pt x="16" y="3"/>
                  </a:lnTo>
                  <a:lnTo>
                    <a:pt x="17" y="5"/>
                  </a:lnTo>
                  <a:lnTo>
                    <a:pt x="19" y="8"/>
                  </a:lnTo>
                  <a:lnTo>
                    <a:pt x="23" y="14"/>
                  </a:lnTo>
                  <a:lnTo>
                    <a:pt x="25" y="12"/>
                  </a:lnTo>
                  <a:lnTo>
                    <a:pt x="26" y="11"/>
                  </a:lnTo>
                  <a:lnTo>
                    <a:pt x="30" y="9"/>
                  </a:lnTo>
                  <a:lnTo>
                    <a:pt x="36" y="6"/>
                  </a:lnTo>
                  <a:lnTo>
                    <a:pt x="35" y="8"/>
                  </a:lnTo>
                  <a:lnTo>
                    <a:pt x="34" y="9"/>
                  </a:lnTo>
                  <a:lnTo>
                    <a:pt x="32" y="12"/>
                  </a:lnTo>
                  <a:lnTo>
                    <a:pt x="26" y="18"/>
                  </a:lnTo>
                  <a:lnTo>
                    <a:pt x="29" y="21"/>
                  </a:lnTo>
                  <a:lnTo>
                    <a:pt x="31" y="23"/>
                  </a:lnTo>
                  <a:lnTo>
                    <a:pt x="33" y="25"/>
                  </a:lnTo>
                  <a:lnTo>
                    <a:pt x="38" y="30"/>
                  </a:lnTo>
                  <a:lnTo>
                    <a:pt x="35" y="29"/>
                  </a:lnTo>
                  <a:lnTo>
                    <a:pt x="33" y="29"/>
                  </a:lnTo>
                  <a:lnTo>
                    <a:pt x="30" y="28"/>
                  </a:lnTo>
                  <a:lnTo>
                    <a:pt x="23" y="26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789" name="Freeform 765"/>
            <p:cNvSpPr>
              <a:spLocks/>
            </p:cNvSpPr>
            <p:nvPr/>
          </p:nvSpPr>
          <p:spPr bwMode="auto">
            <a:xfrm>
              <a:off x="2321" y="1036"/>
              <a:ext cx="38" cy="39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23" y="27"/>
                </a:cxn>
                <a:cxn ang="0">
                  <a:pos x="23" y="29"/>
                </a:cxn>
                <a:cxn ang="0">
                  <a:pos x="21" y="32"/>
                </a:cxn>
                <a:cxn ang="0">
                  <a:pos x="18" y="39"/>
                </a:cxn>
                <a:cxn ang="0">
                  <a:pos x="17" y="36"/>
                </a:cxn>
                <a:cxn ang="0">
                  <a:pos x="16" y="33"/>
                </a:cxn>
                <a:cxn ang="0">
                  <a:pos x="16" y="30"/>
                </a:cxn>
                <a:cxn ang="0">
                  <a:pos x="16" y="24"/>
                </a:cxn>
                <a:cxn ang="0">
                  <a:pos x="13" y="23"/>
                </a:cxn>
                <a:cxn ang="0">
                  <a:pos x="11" y="22"/>
                </a:cxn>
                <a:cxn ang="0">
                  <a:pos x="7" y="21"/>
                </a:cxn>
                <a:cxn ang="0">
                  <a:pos x="0" y="20"/>
                </a:cxn>
                <a:cxn ang="0">
                  <a:pos x="3" y="20"/>
                </a:cxn>
                <a:cxn ang="0">
                  <a:pos x="5" y="19"/>
                </a:cxn>
                <a:cxn ang="0">
                  <a:pos x="8" y="17"/>
                </a:cxn>
                <a:cxn ang="0">
                  <a:pos x="16" y="15"/>
                </a:cxn>
                <a:cxn ang="0">
                  <a:pos x="16" y="12"/>
                </a:cxn>
                <a:cxn ang="0">
                  <a:pos x="16" y="10"/>
                </a:cxn>
                <a:cxn ang="0">
                  <a:pos x="14" y="7"/>
                </a:cxn>
                <a:cxn ang="0">
                  <a:pos x="12" y="0"/>
                </a:cxn>
                <a:cxn ang="0">
                  <a:pos x="16" y="2"/>
                </a:cxn>
                <a:cxn ang="0">
                  <a:pos x="17" y="4"/>
                </a:cxn>
                <a:cxn ang="0">
                  <a:pos x="19" y="7"/>
                </a:cxn>
                <a:cxn ang="0">
                  <a:pos x="23" y="12"/>
                </a:cxn>
                <a:cxn ang="0">
                  <a:pos x="25" y="10"/>
                </a:cxn>
                <a:cxn ang="0">
                  <a:pos x="27" y="9"/>
                </a:cxn>
                <a:cxn ang="0">
                  <a:pos x="30" y="7"/>
                </a:cxn>
                <a:cxn ang="0">
                  <a:pos x="36" y="4"/>
                </a:cxn>
                <a:cxn ang="0">
                  <a:pos x="35" y="6"/>
                </a:cxn>
                <a:cxn ang="0">
                  <a:pos x="34" y="8"/>
                </a:cxn>
                <a:cxn ang="0">
                  <a:pos x="32" y="11"/>
                </a:cxn>
                <a:cxn ang="0">
                  <a:pos x="27" y="16"/>
                </a:cxn>
                <a:cxn ang="0">
                  <a:pos x="30" y="20"/>
                </a:cxn>
                <a:cxn ang="0">
                  <a:pos x="31" y="21"/>
                </a:cxn>
                <a:cxn ang="0">
                  <a:pos x="34" y="24"/>
                </a:cxn>
                <a:cxn ang="0">
                  <a:pos x="38" y="28"/>
                </a:cxn>
                <a:cxn ang="0">
                  <a:pos x="36" y="27"/>
                </a:cxn>
                <a:cxn ang="0">
                  <a:pos x="34" y="27"/>
                </a:cxn>
                <a:cxn ang="0">
                  <a:pos x="31" y="26"/>
                </a:cxn>
                <a:cxn ang="0">
                  <a:pos x="24" y="24"/>
                </a:cxn>
              </a:cxnLst>
              <a:rect l="0" t="0" r="r" b="b"/>
              <a:pathLst>
                <a:path w="38" h="39">
                  <a:moveTo>
                    <a:pt x="24" y="24"/>
                  </a:moveTo>
                  <a:lnTo>
                    <a:pt x="23" y="27"/>
                  </a:lnTo>
                  <a:lnTo>
                    <a:pt x="23" y="29"/>
                  </a:lnTo>
                  <a:lnTo>
                    <a:pt x="21" y="32"/>
                  </a:lnTo>
                  <a:lnTo>
                    <a:pt x="18" y="39"/>
                  </a:lnTo>
                  <a:lnTo>
                    <a:pt x="17" y="36"/>
                  </a:lnTo>
                  <a:lnTo>
                    <a:pt x="16" y="33"/>
                  </a:lnTo>
                  <a:lnTo>
                    <a:pt x="16" y="30"/>
                  </a:lnTo>
                  <a:lnTo>
                    <a:pt x="16" y="24"/>
                  </a:lnTo>
                  <a:lnTo>
                    <a:pt x="13" y="23"/>
                  </a:lnTo>
                  <a:lnTo>
                    <a:pt x="11" y="22"/>
                  </a:lnTo>
                  <a:lnTo>
                    <a:pt x="7" y="21"/>
                  </a:lnTo>
                  <a:lnTo>
                    <a:pt x="0" y="20"/>
                  </a:lnTo>
                  <a:lnTo>
                    <a:pt x="3" y="20"/>
                  </a:lnTo>
                  <a:lnTo>
                    <a:pt x="5" y="19"/>
                  </a:lnTo>
                  <a:lnTo>
                    <a:pt x="8" y="17"/>
                  </a:lnTo>
                  <a:lnTo>
                    <a:pt x="16" y="15"/>
                  </a:lnTo>
                  <a:lnTo>
                    <a:pt x="16" y="12"/>
                  </a:lnTo>
                  <a:lnTo>
                    <a:pt x="16" y="10"/>
                  </a:lnTo>
                  <a:lnTo>
                    <a:pt x="14" y="7"/>
                  </a:lnTo>
                  <a:lnTo>
                    <a:pt x="12" y="0"/>
                  </a:lnTo>
                  <a:lnTo>
                    <a:pt x="16" y="2"/>
                  </a:lnTo>
                  <a:lnTo>
                    <a:pt x="17" y="4"/>
                  </a:lnTo>
                  <a:lnTo>
                    <a:pt x="19" y="7"/>
                  </a:lnTo>
                  <a:lnTo>
                    <a:pt x="23" y="12"/>
                  </a:lnTo>
                  <a:lnTo>
                    <a:pt x="25" y="10"/>
                  </a:lnTo>
                  <a:lnTo>
                    <a:pt x="27" y="9"/>
                  </a:lnTo>
                  <a:lnTo>
                    <a:pt x="30" y="7"/>
                  </a:lnTo>
                  <a:lnTo>
                    <a:pt x="36" y="4"/>
                  </a:lnTo>
                  <a:lnTo>
                    <a:pt x="35" y="6"/>
                  </a:lnTo>
                  <a:lnTo>
                    <a:pt x="34" y="8"/>
                  </a:lnTo>
                  <a:lnTo>
                    <a:pt x="32" y="11"/>
                  </a:lnTo>
                  <a:lnTo>
                    <a:pt x="27" y="16"/>
                  </a:lnTo>
                  <a:lnTo>
                    <a:pt x="30" y="20"/>
                  </a:lnTo>
                  <a:lnTo>
                    <a:pt x="31" y="21"/>
                  </a:lnTo>
                  <a:lnTo>
                    <a:pt x="34" y="24"/>
                  </a:lnTo>
                  <a:lnTo>
                    <a:pt x="38" y="28"/>
                  </a:lnTo>
                  <a:lnTo>
                    <a:pt x="36" y="27"/>
                  </a:lnTo>
                  <a:lnTo>
                    <a:pt x="34" y="27"/>
                  </a:lnTo>
                  <a:lnTo>
                    <a:pt x="31" y="26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790" name="Freeform 766"/>
            <p:cNvSpPr>
              <a:spLocks/>
            </p:cNvSpPr>
            <p:nvPr/>
          </p:nvSpPr>
          <p:spPr bwMode="auto">
            <a:xfrm>
              <a:off x="2321" y="1036"/>
              <a:ext cx="38" cy="39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24" y="24"/>
                </a:cxn>
                <a:cxn ang="0">
                  <a:pos x="23" y="27"/>
                </a:cxn>
                <a:cxn ang="0">
                  <a:pos x="23" y="29"/>
                </a:cxn>
                <a:cxn ang="0">
                  <a:pos x="21" y="32"/>
                </a:cxn>
                <a:cxn ang="0">
                  <a:pos x="18" y="39"/>
                </a:cxn>
                <a:cxn ang="0">
                  <a:pos x="18" y="39"/>
                </a:cxn>
                <a:cxn ang="0">
                  <a:pos x="17" y="36"/>
                </a:cxn>
                <a:cxn ang="0">
                  <a:pos x="16" y="33"/>
                </a:cxn>
                <a:cxn ang="0">
                  <a:pos x="16" y="30"/>
                </a:cxn>
                <a:cxn ang="0">
                  <a:pos x="16" y="24"/>
                </a:cxn>
                <a:cxn ang="0">
                  <a:pos x="16" y="24"/>
                </a:cxn>
                <a:cxn ang="0">
                  <a:pos x="13" y="23"/>
                </a:cxn>
                <a:cxn ang="0">
                  <a:pos x="11" y="22"/>
                </a:cxn>
                <a:cxn ang="0">
                  <a:pos x="7" y="21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3" y="20"/>
                </a:cxn>
                <a:cxn ang="0">
                  <a:pos x="5" y="19"/>
                </a:cxn>
                <a:cxn ang="0">
                  <a:pos x="8" y="17"/>
                </a:cxn>
                <a:cxn ang="0">
                  <a:pos x="16" y="15"/>
                </a:cxn>
                <a:cxn ang="0">
                  <a:pos x="16" y="15"/>
                </a:cxn>
                <a:cxn ang="0">
                  <a:pos x="16" y="12"/>
                </a:cxn>
                <a:cxn ang="0">
                  <a:pos x="16" y="10"/>
                </a:cxn>
                <a:cxn ang="0">
                  <a:pos x="14" y="7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16" y="2"/>
                </a:cxn>
                <a:cxn ang="0">
                  <a:pos x="17" y="4"/>
                </a:cxn>
                <a:cxn ang="0">
                  <a:pos x="19" y="7"/>
                </a:cxn>
                <a:cxn ang="0">
                  <a:pos x="23" y="12"/>
                </a:cxn>
                <a:cxn ang="0">
                  <a:pos x="23" y="12"/>
                </a:cxn>
                <a:cxn ang="0">
                  <a:pos x="25" y="10"/>
                </a:cxn>
                <a:cxn ang="0">
                  <a:pos x="27" y="9"/>
                </a:cxn>
                <a:cxn ang="0">
                  <a:pos x="30" y="7"/>
                </a:cxn>
                <a:cxn ang="0">
                  <a:pos x="36" y="4"/>
                </a:cxn>
                <a:cxn ang="0">
                  <a:pos x="36" y="4"/>
                </a:cxn>
                <a:cxn ang="0">
                  <a:pos x="35" y="6"/>
                </a:cxn>
                <a:cxn ang="0">
                  <a:pos x="34" y="8"/>
                </a:cxn>
                <a:cxn ang="0">
                  <a:pos x="32" y="11"/>
                </a:cxn>
                <a:cxn ang="0">
                  <a:pos x="27" y="16"/>
                </a:cxn>
                <a:cxn ang="0">
                  <a:pos x="27" y="16"/>
                </a:cxn>
                <a:cxn ang="0">
                  <a:pos x="30" y="20"/>
                </a:cxn>
                <a:cxn ang="0">
                  <a:pos x="31" y="21"/>
                </a:cxn>
                <a:cxn ang="0">
                  <a:pos x="34" y="24"/>
                </a:cxn>
                <a:cxn ang="0">
                  <a:pos x="38" y="28"/>
                </a:cxn>
                <a:cxn ang="0">
                  <a:pos x="38" y="28"/>
                </a:cxn>
                <a:cxn ang="0">
                  <a:pos x="36" y="27"/>
                </a:cxn>
                <a:cxn ang="0">
                  <a:pos x="34" y="27"/>
                </a:cxn>
                <a:cxn ang="0">
                  <a:pos x="31" y="26"/>
                </a:cxn>
                <a:cxn ang="0">
                  <a:pos x="24" y="24"/>
                </a:cxn>
              </a:cxnLst>
              <a:rect l="0" t="0" r="r" b="b"/>
              <a:pathLst>
                <a:path w="38" h="39">
                  <a:moveTo>
                    <a:pt x="24" y="24"/>
                  </a:moveTo>
                  <a:lnTo>
                    <a:pt x="24" y="24"/>
                  </a:lnTo>
                  <a:lnTo>
                    <a:pt x="23" y="27"/>
                  </a:lnTo>
                  <a:lnTo>
                    <a:pt x="23" y="29"/>
                  </a:lnTo>
                  <a:lnTo>
                    <a:pt x="21" y="32"/>
                  </a:lnTo>
                  <a:lnTo>
                    <a:pt x="18" y="39"/>
                  </a:lnTo>
                  <a:lnTo>
                    <a:pt x="17" y="36"/>
                  </a:lnTo>
                  <a:lnTo>
                    <a:pt x="16" y="33"/>
                  </a:lnTo>
                  <a:lnTo>
                    <a:pt x="16" y="30"/>
                  </a:lnTo>
                  <a:lnTo>
                    <a:pt x="16" y="24"/>
                  </a:lnTo>
                  <a:lnTo>
                    <a:pt x="13" y="23"/>
                  </a:lnTo>
                  <a:lnTo>
                    <a:pt x="11" y="22"/>
                  </a:lnTo>
                  <a:lnTo>
                    <a:pt x="7" y="21"/>
                  </a:lnTo>
                  <a:lnTo>
                    <a:pt x="0" y="20"/>
                  </a:lnTo>
                  <a:lnTo>
                    <a:pt x="3" y="20"/>
                  </a:lnTo>
                  <a:lnTo>
                    <a:pt x="5" y="19"/>
                  </a:lnTo>
                  <a:lnTo>
                    <a:pt x="8" y="17"/>
                  </a:lnTo>
                  <a:lnTo>
                    <a:pt x="16" y="15"/>
                  </a:lnTo>
                  <a:lnTo>
                    <a:pt x="16" y="12"/>
                  </a:lnTo>
                  <a:lnTo>
                    <a:pt x="16" y="10"/>
                  </a:lnTo>
                  <a:lnTo>
                    <a:pt x="14" y="7"/>
                  </a:lnTo>
                  <a:lnTo>
                    <a:pt x="12" y="0"/>
                  </a:lnTo>
                  <a:lnTo>
                    <a:pt x="16" y="2"/>
                  </a:lnTo>
                  <a:lnTo>
                    <a:pt x="17" y="4"/>
                  </a:lnTo>
                  <a:lnTo>
                    <a:pt x="19" y="7"/>
                  </a:lnTo>
                  <a:lnTo>
                    <a:pt x="23" y="12"/>
                  </a:lnTo>
                  <a:lnTo>
                    <a:pt x="25" y="10"/>
                  </a:lnTo>
                  <a:lnTo>
                    <a:pt x="27" y="9"/>
                  </a:lnTo>
                  <a:lnTo>
                    <a:pt x="30" y="7"/>
                  </a:lnTo>
                  <a:lnTo>
                    <a:pt x="36" y="4"/>
                  </a:lnTo>
                  <a:lnTo>
                    <a:pt x="35" y="6"/>
                  </a:lnTo>
                  <a:lnTo>
                    <a:pt x="34" y="8"/>
                  </a:lnTo>
                  <a:lnTo>
                    <a:pt x="32" y="11"/>
                  </a:lnTo>
                  <a:lnTo>
                    <a:pt x="27" y="16"/>
                  </a:lnTo>
                  <a:lnTo>
                    <a:pt x="30" y="20"/>
                  </a:lnTo>
                  <a:lnTo>
                    <a:pt x="31" y="21"/>
                  </a:lnTo>
                  <a:lnTo>
                    <a:pt x="34" y="24"/>
                  </a:lnTo>
                  <a:lnTo>
                    <a:pt x="38" y="28"/>
                  </a:lnTo>
                  <a:lnTo>
                    <a:pt x="36" y="27"/>
                  </a:lnTo>
                  <a:lnTo>
                    <a:pt x="34" y="27"/>
                  </a:lnTo>
                  <a:lnTo>
                    <a:pt x="31" y="26"/>
                  </a:lnTo>
                  <a:lnTo>
                    <a:pt x="24" y="24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791" name="Freeform 767"/>
            <p:cNvSpPr>
              <a:spLocks/>
            </p:cNvSpPr>
            <p:nvPr/>
          </p:nvSpPr>
          <p:spPr bwMode="auto">
            <a:xfrm>
              <a:off x="2283" y="1036"/>
              <a:ext cx="38" cy="39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23" y="27"/>
                </a:cxn>
                <a:cxn ang="0">
                  <a:pos x="23" y="29"/>
                </a:cxn>
                <a:cxn ang="0">
                  <a:pos x="21" y="32"/>
                </a:cxn>
                <a:cxn ang="0">
                  <a:pos x="18" y="39"/>
                </a:cxn>
                <a:cxn ang="0">
                  <a:pos x="17" y="36"/>
                </a:cxn>
                <a:cxn ang="0">
                  <a:pos x="17" y="33"/>
                </a:cxn>
                <a:cxn ang="0">
                  <a:pos x="17" y="30"/>
                </a:cxn>
                <a:cxn ang="0">
                  <a:pos x="17" y="24"/>
                </a:cxn>
                <a:cxn ang="0">
                  <a:pos x="14" y="23"/>
                </a:cxn>
                <a:cxn ang="0">
                  <a:pos x="12" y="22"/>
                </a:cxn>
                <a:cxn ang="0">
                  <a:pos x="8" y="21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6" y="19"/>
                </a:cxn>
                <a:cxn ang="0">
                  <a:pos x="10" y="17"/>
                </a:cxn>
                <a:cxn ang="0">
                  <a:pos x="17" y="15"/>
                </a:cxn>
                <a:cxn ang="0">
                  <a:pos x="16" y="12"/>
                </a:cxn>
                <a:cxn ang="0">
                  <a:pos x="15" y="10"/>
                </a:cxn>
                <a:cxn ang="0">
                  <a:pos x="15" y="7"/>
                </a:cxn>
                <a:cxn ang="0">
                  <a:pos x="14" y="0"/>
                </a:cxn>
                <a:cxn ang="0">
                  <a:pos x="16" y="2"/>
                </a:cxn>
                <a:cxn ang="0">
                  <a:pos x="17" y="4"/>
                </a:cxn>
                <a:cxn ang="0">
                  <a:pos x="19" y="7"/>
                </a:cxn>
                <a:cxn ang="0">
                  <a:pos x="23" y="12"/>
                </a:cxn>
                <a:cxn ang="0">
                  <a:pos x="25" y="10"/>
                </a:cxn>
                <a:cxn ang="0">
                  <a:pos x="27" y="9"/>
                </a:cxn>
                <a:cxn ang="0">
                  <a:pos x="31" y="7"/>
                </a:cxn>
                <a:cxn ang="0">
                  <a:pos x="37" y="4"/>
                </a:cxn>
                <a:cxn ang="0">
                  <a:pos x="36" y="6"/>
                </a:cxn>
                <a:cxn ang="0">
                  <a:pos x="34" y="7"/>
                </a:cxn>
                <a:cxn ang="0">
                  <a:pos x="32" y="10"/>
                </a:cxn>
                <a:cxn ang="0">
                  <a:pos x="27" y="16"/>
                </a:cxn>
                <a:cxn ang="0">
                  <a:pos x="30" y="20"/>
                </a:cxn>
                <a:cxn ang="0">
                  <a:pos x="32" y="21"/>
                </a:cxn>
                <a:cxn ang="0">
                  <a:pos x="34" y="24"/>
                </a:cxn>
                <a:cxn ang="0">
                  <a:pos x="38" y="28"/>
                </a:cxn>
                <a:cxn ang="0">
                  <a:pos x="36" y="27"/>
                </a:cxn>
                <a:cxn ang="0">
                  <a:pos x="35" y="27"/>
                </a:cxn>
                <a:cxn ang="0">
                  <a:pos x="31" y="26"/>
                </a:cxn>
                <a:cxn ang="0">
                  <a:pos x="24" y="24"/>
                </a:cxn>
              </a:cxnLst>
              <a:rect l="0" t="0" r="r" b="b"/>
              <a:pathLst>
                <a:path w="38" h="39">
                  <a:moveTo>
                    <a:pt x="24" y="24"/>
                  </a:moveTo>
                  <a:lnTo>
                    <a:pt x="23" y="27"/>
                  </a:lnTo>
                  <a:lnTo>
                    <a:pt x="23" y="29"/>
                  </a:lnTo>
                  <a:lnTo>
                    <a:pt x="21" y="32"/>
                  </a:lnTo>
                  <a:lnTo>
                    <a:pt x="18" y="39"/>
                  </a:lnTo>
                  <a:lnTo>
                    <a:pt x="17" y="36"/>
                  </a:lnTo>
                  <a:lnTo>
                    <a:pt x="17" y="33"/>
                  </a:lnTo>
                  <a:lnTo>
                    <a:pt x="17" y="30"/>
                  </a:lnTo>
                  <a:lnTo>
                    <a:pt x="17" y="24"/>
                  </a:lnTo>
                  <a:lnTo>
                    <a:pt x="14" y="23"/>
                  </a:lnTo>
                  <a:lnTo>
                    <a:pt x="12" y="22"/>
                  </a:lnTo>
                  <a:lnTo>
                    <a:pt x="8" y="21"/>
                  </a:lnTo>
                  <a:lnTo>
                    <a:pt x="0" y="20"/>
                  </a:lnTo>
                  <a:lnTo>
                    <a:pt x="4" y="20"/>
                  </a:lnTo>
                  <a:lnTo>
                    <a:pt x="6" y="19"/>
                  </a:lnTo>
                  <a:lnTo>
                    <a:pt x="10" y="17"/>
                  </a:lnTo>
                  <a:lnTo>
                    <a:pt x="17" y="15"/>
                  </a:lnTo>
                  <a:lnTo>
                    <a:pt x="16" y="12"/>
                  </a:lnTo>
                  <a:lnTo>
                    <a:pt x="15" y="10"/>
                  </a:lnTo>
                  <a:lnTo>
                    <a:pt x="15" y="7"/>
                  </a:lnTo>
                  <a:lnTo>
                    <a:pt x="14" y="0"/>
                  </a:lnTo>
                  <a:lnTo>
                    <a:pt x="16" y="2"/>
                  </a:lnTo>
                  <a:lnTo>
                    <a:pt x="17" y="4"/>
                  </a:lnTo>
                  <a:lnTo>
                    <a:pt x="19" y="7"/>
                  </a:lnTo>
                  <a:lnTo>
                    <a:pt x="23" y="12"/>
                  </a:lnTo>
                  <a:lnTo>
                    <a:pt x="25" y="10"/>
                  </a:lnTo>
                  <a:lnTo>
                    <a:pt x="27" y="9"/>
                  </a:lnTo>
                  <a:lnTo>
                    <a:pt x="31" y="7"/>
                  </a:lnTo>
                  <a:lnTo>
                    <a:pt x="37" y="4"/>
                  </a:lnTo>
                  <a:lnTo>
                    <a:pt x="36" y="6"/>
                  </a:lnTo>
                  <a:lnTo>
                    <a:pt x="34" y="7"/>
                  </a:lnTo>
                  <a:lnTo>
                    <a:pt x="32" y="10"/>
                  </a:lnTo>
                  <a:lnTo>
                    <a:pt x="27" y="16"/>
                  </a:lnTo>
                  <a:lnTo>
                    <a:pt x="30" y="20"/>
                  </a:lnTo>
                  <a:lnTo>
                    <a:pt x="32" y="21"/>
                  </a:lnTo>
                  <a:lnTo>
                    <a:pt x="34" y="24"/>
                  </a:lnTo>
                  <a:lnTo>
                    <a:pt x="38" y="28"/>
                  </a:lnTo>
                  <a:lnTo>
                    <a:pt x="36" y="27"/>
                  </a:lnTo>
                  <a:lnTo>
                    <a:pt x="35" y="27"/>
                  </a:lnTo>
                  <a:lnTo>
                    <a:pt x="31" y="26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792" name="Freeform 768"/>
            <p:cNvSpPr>
              <a:spLocks/>
            </p:cNvSpPr>
            <p:nvPr/>
          </p:nvSpPr>
          <p:spPr bwMode="auto">
            <a:xfrm>
              <a:off x="2283" y="1036"/>
              <a:ext cx="38" cy="39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24" y="24"/>
                </a:cxn>
                <a:cxn ang="0">
                  <a:pos x="23" y="27"/>
                </a:cxn>
                <a:cxn ang="0">
                  <a:pos x="23" y="29"/>
                </a:cxn>
                <a:cxn ang="0">
                  <a:pos x="21" y="32"/>
                </a:cxn>
                <a:cxn ang="0">
                  <a:pos x="18" y="39"/>
                </a:cxn>
                <a:cxn ang="0">
                  <a:pos x="18" y="39"/>
                </a:cxn>
                <a:cxn ang="0">
                  <a:pos x="17" y="36"/>
                </a:cxn>
                <a:cxn ang="0">
                  <a:pos x="17" y="33"/>
                </a:cxn>
                <a:cxn ang="0">
                  <a:pos x="17" y="30"/>
                </a:cxn>
                <a:cxn ang="0">
                  <a:pos x="17" y="24"/>
                </a:cxn>
                <a:cxn ang="0">
                  <a:pos x="17" y="24"/>
                </a:cxn>
                <a:cxn ang="0">
                  <a:pos x="14" y="23"/>
                </a:cxn>
                <a:cxn ang="0">
                  <a:pos x="12" y="22"/>
                </a:cxn>
                <a:cxn ang="0">
                  <a:pos x="8" y="21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6" y="19"/>
                </a:cxn>
                <a:cxn ang="0">
                  <a:pos x="10" y="17"/>
                </a:cxn>
                <a:cxn ang="0">
                  <a:pos x="17" y="15"/>
                </a:cxn>
                <a:cxn ang="0">
                  <a:pos x="17" y="15"/>
                </a:cxn>
                <a:cxn ang="0">
                  <a:pos x="16" y="12"/>
                </a:cxn>
                <a:cxn ang="0">
                  <a:pos x="15" y="10"/>
                </a:cxn>
                <a:cxn ang="0">
                  <a:pos x="15" y="7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16" y="2"/>
                </a:cxn>
                <a:cxn ang="0">
                  <a:pos x="17" y="4"/>
                </a:cxn>
                <a:cxn ang="0">
                  <a:pos x="19" y="7"/>
                </a:cxn>
                <a:cxn ang="0">
                  <a:pos x="23" y="12"/>
                </a:cxn>
                <a:cxn ang="0">
                  <a:pos x="23" y="12"/>
                </a:cxn>
                <a:cxn ang="0">
                  <a:pos x="25" y="10"/>
                </a:cxn>
                <a:cxn ang="0">
                  <a:pos x="27" y="9"/>
                </a:cxn>
                <a:cxn ang="0">
                  <a:pos x="31" y="7"/>
                </a:cxn>
                <a:cxn ang="0">
                  <a:pos x="37" y="4"/>
                </a:cxn>
                <a:cxn ang="0">
                  <a:pos x="37" y="4"/>
                </a:cxn>
                <a:cxn ang="0">
                  <a:pos x="36" y="6"/>
                </a:cxn>
                <a:cxn ang="0">
                  <a:pos x="34" y="7"/>
                </a:cxn>
                <a:cxn ang="0">
                  <a:pos x="32" y="10"/>
                </a:cxn>
                <a:cxn ang="0">
                  <a:pos x="27" y="16"/>
                </a:cxn>
                <a:cxn ang="0">
                  <a:pos x="27" y="16"/>
                </a:cxn>
                <a:cxn ang="0">
                  <a:pos x="30" y="20"/>
                </a:cxn>
                <a:cxn ang="0">
                  <a:pos x="32" y="21"/>
                </a:cxn>
                <a:cxn ang="0">
                  <a:pos x="34" y="24"/>
                </a:cxn>
                <a:cxn ang="0">
                  <a:pos x="38" y="28"/>
                </a:cxn>
                <a:cxn ang="0">
                  <a:pos x="38" y="28"/>
                </a:cxn>
                <a:cxn ang="0">
                  <a:pos x="36" y="27"/>
                </a:cxn>
                <a:cxn ang="0">
                  <a:pos x="35" y="27"/>
                </a:cxn>
                <a:cxn ang="0">
                  <a:pos x="31" y="26"/>
                </a:cxn>
                <a:cxn ang="0">
                  <a:pos x="24" y="24"/>
                </a:cxn>
              </a:cxnLst>
              <a:rect l="0" t="0" r="r" b="b"/>
              <a:pathLst>
                <a:path w="38" h="39">
                  <a:moveTo>
                    <a:pt x="24" y="24"/>
                  </a:moveTo>
                  <a:lnTo>
                    <a:pt x="24" y="24"/>
                  </a:lnTo>
                  <a:lnTo>
                    <a:pt x="23" y="27"/>
                  </a:lnTo>
                  <a:lnTo>
                    <a:pt x="23" y="29"/>
                  </a:lnTo>
                  <a:lnTo>
                    <a:pt x="21" y="32"/>
                  </a:lnTo>
                  <a:lnTo>
                    <a:pt x="18" y="39"/>
                  </a:lnTo>
                  <a:lnTo>
                    <a:pt x="17" y="36"/>
                  </a:lnTo>
                  <a:lnTo>
                    <a:pt x="17" y="33"/>
                  </a:lnTo>
                  <a:lnTo>
                    <a:pt x="17" y="30"/>
                  </a:lnTo>
                  <a:lnTo>
                    <a:pt x="17" y="24"/>
                  </a:lnTo>
                  <a:lnTo>
                    <a:pt x="14" y="23"/>
                  </a:lnTo>
                  <a:lnTo>
                    <a:pt x="12" y="22"/>
                  </a:lnTo>
                  <a:lnTo>
                    <a:pt x="8" y="21"/>
                  </a:lnTo>
                  <a:lnTo>
                    <a:pt x="0" y="20"/>
                  </a:lnTo>
                  <a:lnTo>
                    <a:pt x="4" y="20"/>
                  </a:lnTo>
                  <a:lnTo>
                    <a:pt x="6" y="19"/>
                  </a:lnTo>
                  <a:lnTo>
                    <a:pt x="10" y="17"/>
                  </a:lnTo>
                  <a:lnTo>
                    <a:pt x="17" y="15"/>
                  </a:lnTo>
                  <a:lnTo>
                    <a:pt x="16" y="12"/>
                  </a:lnTo>
                  <a:lnTo>
                    <a:pt x="15" y="10"/>
                  </a:lnTo>
                  <a:lnTo>
                    <a:pt x="15" y="7"/>
                  </a:lnTo>
                  <a:lnTo>
                    <a:pt x="14" y="0"/>
                  </a:lnTo>
                  <a:lnTo>
                    <a:pt x="16" y="2"/>
                  </a:lnTo>
                  <a:lnTo>
                    <a:pt x="17" y="4"/>
                  </a:lnTo>
                  <a:lnTo>
                    <a:pt x="19" y="7"/>
                  </a:lnTo>
                  <a:lnTo>
                    <a:pt x="23" y="12"/>
                  </a:lnTo>
                  <a:lnTo>
                    <a:pt x="25" y="10"/>
                  </a:lnTo>
                  <a:lnTo>
                    <a:pt x="27" y="9"/>
                  </a:lnTo>
                  <a:lnTo>
                    <a:pt x="31" y="7"/>
                  </a:lnTo>
                  <a:lnTo>
                    <a:pt x="37" y="4"/>
                  </a:lnTo>
                  <a:lnTo>
                    <a:pt x="36" y="6"/>
                  </a:lnTo>
                  <a:lnTo>
                    <a:pt x="34" y="7"/>
                  </a:lnTo>
                  <a:lnTo>
                    <a:pt x="32" y="10"/>
                  </a:lnTo>
                  <a:lnTo>
                    <a:pt x="27" y="16"/>
                  </a:lnTo>
                  <a:lnTo>
                    <a:pt x="30" y="20"/>
                  </a:lnTo>
                  <a:lnTo>
                    <a:pt x="32" y="21"/>
                  </a:lnTo>
                  <a:lnTo>
                    <a:pt x="34" y="24"/>
                  </a:lnTo>
                  <a:lnTo>
                    <a:pt x="38" y="28"/>
                  </a:lnTo>
                  <a:lnTo>
                    <a:pt x="36" y="27"/>
                  </a:lnTo>
                  <a:lnTo>
                    <a:pt x="35" y="27"/>
                  </a:lnTo>
                  <a:lnTo>
                    <a:pt x="31" y="26"/>
                  </a:lnTo>
                  <a:lnTo>
                    <a:pt x="24" y="24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793" name="Freeform 769"/>
            <p:cNvSpPr>
              <a:spLocks/>
            </p:cNvSpPr>
            <p:nvPr/>
          </p:nvSpPr>
          <p:spPr bwMode="auto">
            <a:xfrm>
              <a:off x="2247" y="1036"/>
              <a:ext cx="39" cy="39"/>
            </a:xfrm>
            <a:custGeom>
              <a:avLst/>
              <a:gdLst/>
              <a:ahLst/>
              <a:cxnLst>
                <a:cxn ang="0">
                  <a:pos x="23" y="24"/>
                </a:cxn>
                <a:cxn ang="0">
                  <a:pos x="22" y="27"/>
                </a:cxn>
                <a:cxn ang="0">
                  <a:pos x="21" y="29"/>
                </a:cxn>
                <a:cxn ang="0">
                  <a:pos x="19" y="32"/>
                </a:cxn>
                <a:cxn ang="0">
                  <a:pos x="15" y="39"/>
                </a:cxn>
                <a:cxn ang="0">
                  <a:pos x="15" y="36"/>
                </a:cxn>
                <a:cxn ang="0">
                  <a:pos x="15" y="33"/>
                </a:cxn>
                <a:cxn ang="0">
                  <a:pos x="15" y="30"/>
                </a:cxn>
                <a:cxn ang="0">
                  <a:pos x="15" y="24"/>
                </a:cxn>
                <a:cxn ang="0">
                  <a:pos x="13" y="23"/>
                </a:cxn>
                <a:cxn ang="0">
                  <a:pos x="11" y="22"/>
                </a:cxn>
                <a:cxn ang="0">
                  <a:pos x="7" y="21"/>
                </a:cxn>
                <a:cxn ang="0">
                  <a:pos x="0" y="20"/>
                </a:cxn>
                <a:cxn ang="0">
                  <a:pos x="2" y="20"/>
                </a:cxn>
                <a:cxn ang="0">
                  <a:pos x="5" y="19"/>
                </a:cxn>
                <a:cxn ang="0">
                  <a:pos x="8" y="17"/>
                </a:cxn>
                <a:cxn ang="0">
                  <a:pos x="15" y="15"/>
                </a:cxn>
                <a:cxn ang="0">
                  <a:pos x="14" y="12"/>
                </a:cxn>
                <a:cxn ang="0">
                  <a:pos x="14" y="10"/>
                </a:cxn>
                <a:cxn ang="0">
                  <a:pos x="13" y="7"/>
                </a:cxn>
                <a:cxn ang="0">
                  <a:pos x="12" y="0"/>
                </a:cxn>
                <a:cxn ang="0">
                  <a:pos x="14" y="2"/>
                </a:cxn>
                <a:cxn ang="0">
                  <a:pos x="15" y="4"/>
                </a:cxn>
                <a:cxn ang="0">
                  <a:pos x="17" y="7"/>
                </a:cxn>
                <a:cxn ang="0">
                  <a:pos x="21" y="12"/>
                </a:cxn>
                <a:cxn ang="0">
                  <a:pos x="24" y="10"/>
                </a:cxn>
                <a:cxn ang="0">
                  <a:pos x="26" y="9"/>
                </a:cxn>
                <a:cxn ang="0">
                  <a:pos x="29" y="7"/>
                </a:cxn>
                <a:cxn ang="0">
                  <a:pos x="35" y="4"/>
                </a:cxn>
                <a:cxn ang="0">
                  <a:pos x="33" y="6"/>
                </a:cxn>
                <a:cxn ang="0">
                  <a:pos x="32" y="7"/>
                </a:cxn>
                <a:cxn ang="0">
                  <a:pos x="30" y="10"/>
                </a:cxn>
                <a:cxn ang="0">
                  <a:pos x="26" y="16"/>
                </a:cxn>
                <a:cxn ang="0">
                  <a:pos x="28" y="20"/>
                </a:cxn>
                <a:cxn ang="0">
                  <a:pos x="30" y="21"/>
                </a:cxn>
                <a:cxn ang="0">
                  <a:pos x="33" y="24"/>
                </a:cxn>
                <a:cxn ang="0">
                  <a:pos x="39" y="28"/>
                </a:cxn>
                <a:cxn ang="0">
                  <a:pos x="35" y="27"/>
                </a:cxn>
                <a:cxn ang="0">
                  <a:pos x="33" y="27"/>
                </a:cxn>
                <a:cxn ang="0">
                  <a:pos x="30" y="26"/>
                </a:cxn>
                <a:cxn ang="0">
                  <a:pos x="23" y="24"/>
                </a:cxn>
              </a:cxnLst>
              <a:rect l="0" t="0" r="r" b="b"/>
              <a:pathLst>
                <a:path w="39" h="39">
                  <a:moveTo>
                    <a:pt x="23" y="24"/>
                  </a:moveTo>
                  <a:lnTo>
                    <a:pt x="22" y="27"/>
                  </a:lnTo>
                  <a:lnTo>
                    <a:pt x="21" y="29"/>
                  </a:lnTo>
                  <a:lnTo>
                    <a:pt x="19" y="32"/>
                  </a:lnTo>
                  <a:lnTo>
                    <a:pt x="15" y="39"/>
                  </a:lnTo>
                  <a:lnTo>
                    <a:pt x="15" y="36"/>
                  </a:lnTo>
                  <a:lnTo>
                    <a:pt x="15" y="33"/>
                  </a:lnTo>
                  <a:lnTo>
                    <a:pt x="15" y="30"/>
                  </a:lnTo>
                  <a:lnTo>
                    <a:pt x="15" y="24"/>
                  </a:lnTo>
                  <a:lnTo>
                    <a:pt x="13" y="23"/>
                  </a:lnTo>
                  <a:lnTo>
                    <a:pt x="11" y="22"/>
                  </a:lnTo>
                  <a:lnTo>
                    <a:pt x="7" y="21"/>
                  </a:lnTo>
                  <a:lnTo>
                    <a:pt x="0" y="20"/>
                  </a:lnTo>
                  <a:lnTo>
                    <a:pt x="2" y="20"/>
                  </a:lnTo>
                  <a:lnTo>
                    <a:pt x="5" y="19"/>
                  </a:lnTo>
                  <a:lnTo>
                    <a:pt x="8" y="17"/>
                  </a:lnTo>
                  <a:lnTo>
                    <a:pt x="15" y="15"/>
                  </a:lnTo>
                  <a:lnTo>
                    <a:pt x="14" y="12"/>
                  </a:lnTo>
                  <a:lnTo>
                    <a:pt x="14" y="10"/>
                  </a:lnTo>
                  <a:lnTo>
                    <a:pt x="13" y="7"/>
                  </a:lnTo>
                  <a:lnTo>
                    <a:pt x="12" y="0"/>
                  </a:lnTo>
                  <a:lnTo>
                    <a:pt x="14" y="2"/>
                  </a:lnTo>
                  <a:lnTo>
                    <a:pt x="15" y="4"/>
                  </a:lnTo>
                  <a:lnTo>
                    <a:pt x="17" y="7"/>
                  </a:lnTo>
                  <a:lnTo>
                    <a:pt x="21" y="12"/>
                  </a:lnTo>
                  <a:lnTo>
                    <a:pt x="24" y="10"/>
                  </a:lnTo>
                  <a:lnTo>
                    <a:pt x="26" y="9"/>
                  </a:lnTo>
                  <a:lnTo>
                    <a:pt x="29" y="7"/>
                  </a:lnTo>
                  <a:lnTo>
                    <a:pt x="35" y="4"/>
                  </a:lnTo>
                  <a:lnTo>
                    <a:pt x="33" y="6"/>
                  </a:lnTo>
                  <a:lnTo>
                    <a:pt x="32" y="7"/>
                  </a:lnTo>
                  <a:lnTo>
                    <a:pt x="30" y="10"/>
                  </a:lnTo>
                  <a:lnTo>
                    <a:pt x="26" y="16"/>
                  </a:lnTo>
                  <a:lnTo>
                    <a:pt x="28" y="20"/>
                  </a:lnTo>
                  <a:lnTo>
                    <a:pt x="30" y="21"/>
                  </a:lnTo>
                  <a:lnTo>
                    <a:pt x="33" y="24"/>
                  </a:lnTo>
                  <a:lnTo>
                    <a:pt x="39" y="28"/>
                  </a:lnTo>
                  <a:lnTo>
                    <a:pt x="35" y="27"/>
                  </a:lnTo>
                  <a:lnTo>
                    <a:pt x="33" y="27"/>
                  </a:lnTo>
                  <a:lnTo>
                    <a:pt x="30" y="26"/>
                  </a:lnTo>
                  <a:lnTo>
                    <a:pt x="23" y="24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794" name="Freeform 770"/>
            <p:cNvSpPr>
              <a:spLocks/>
            </p:cNvSpPr>
            <p:nvPr/>
          </p:nvSpPr>
          <p:spPr bwMode="auto">
            <a:xfrm>
              <a:off x="2247" y="1036"/>
              <a:ext cx="39" cy="39"/>
            </a:xfrm>
            <a:custGeom>
              <a:avLst/>
              <a:gdLst/>
              <a:ahLst/>
              <a:cxnLst>
                <a:cxn ang="0">
                  <a:pos x="23" y="24"/>
                </a:cxn>
                <a:cxn ang="0">
                  <a:pos x="23" y="24"/>
                </a:cxn>
                <a:cxn ang="0">
                  <a:pos x="22" y="27"/>
                </a:cxn>
                <a:cxn ang="0">
                  <a:pos x="21" y="29"/>
                </a:cxn>
                <a:cxn ang="0">
                  <a:pos x="19" y="32"/>
                </a:cxn>
                <a:cxn ang="0">
                  <a:pos x="15" y="39"/>
                </a:cxn>
                <a:cxn ang="0">
                  <a:pos x="15" y="39"/>
                </a:cxn>
                <a:cxn ang="0">
                  <a:pos x="15" y="36"/>
                </a:cxn>
                <a:cxn ang="0">
                  <a:pos x="15" y="33"/>
                </a:cxn>
                <a:cxn ang="0">
                  <a:pos x="15" y="30"/>
                </a:cxn>
                <a:cxn ang="0">
                  <a:pos x="15" y="24"/>
                </a:cxn>
                <a:cxn ang="0">
                  <a:pos x="15" y="24"/>
                </a:cxn>
                <a:cxn ang="0">
                  <a:pos x="13" y="23"/>
                </a:cxn>
                <a:cxn ang="0">
                  <a:pos x="11" y="22"/>
                </a:cxn>
                <a:cxn ang="0">
                  <a:pos x="7" y="21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2" y="20"/>
                </a:cxn>
                <a:cxn ang="0">
                  <a:pos x="5" y="19"/>
                </a:cxn>
                <a:cxn ang="0">
                  <a:pos x="8" y="17"/>
                </a:cxn>
                <a:cxn ang="0">
                  <a:pos x="15" y="15"/>
                </a:cxn>
                <a:cxn ang="0">
                  <a:pos x="15" y="15"/>
                </a:cxn>
                <a:cxn ang="0">
                  <a:pos x="14" y="12"/>
                </a:cxn>
                <a:cxn ang="0">
                  <a:pos x="14" y="10"/>
                </a:cxn>
                <a:cxn ang="0">
                  <a:pos x="13" y="7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14" y="2"/>
                </a:cxn>
                <a:cxn ang="0">
                  <a:pos x="15" y="4"/>
                </a:cxn>
                <a:cxn ang="0">
                  <a:pos x="17" y="7"/>
                </a:cxn>
                <a:cxn ang="0">
                  <a:pos x="21" y="12"/>
                </a:cxn>
                <a:cxn ang="0">
                  <a:pos x="21" y="12"/>
                </a:cxn>
                <a:cxn ang="0">
                  <a:pos x="24" y="10"/>
                </a:cxn>
                <a:cxn ang="0">
                  <a:pos x="26" y="9"/>
                </a:cxn>
                <a:cxn ang="0">
                  <a:pos x="29" y="7"/>
                </a:cxn>
                <a:cxn ang="0">
                  <a:pos x="35" y="4"/>
                </a:cxn>
                <a:cxn ang="0">
                  <a:pos x="35" y="4"/>
                </a:cxn>
                <a:cxn ang="0">
                  <a:pos x="33" y="6"/>
                </a:cxn>
                <a:cxn ang="0">
                  <a:pos x="32" y="7"/>
                </a:cxn>
                <a:cxn ang="0">
                  <a:pos x="30" y="10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8" y="20"/>
                </a:cxn>
                <a:cxn ang="0">
                  <a:pos x="30" y="21"/>
                </a:cxn>
                <a:cxn ang="0">
                  <a:pos x="33" y="24"/>
                </a:cxn>
                <a:cxn ang="0">
                  <a:pos x="39" y="28"/>
                </a:cxn>
                <a:cxn ang="0">
                  <a:pos x="39" y="28"/>
                </a:cxn>
                <a:cxn ang="0">
                  <a:pos x="35" y="27"/>
                </a:cxn>
                <a:cxn ang="0">
                  <a:pos x="33" y="27"/>
                </a:cxn>
                <a:cxn ang="0">
                  <a:pos x="30" y="26"/>
                </a:cxn>
                <a:cxn ang="0">
                  <a:pos x="23" y="24"/>
                </a:cxn>
              </a:cxnLst>
              <a:rect l="0" t="0" r="r" b="b"/>
              <a:pathLst>
                <a:path w="39" h="39">
                  <a:moveTo>
                    <a:pt x="23" y="24"/>
                  </a:moveTo>
                  <a:lnTo>
                    <a:pt x="23" y="24"/>
                  </a:lnTo>
                  <a:lnTo>
                    <a:pt x="22" y="27"/>
                  </a:lnTo>
                  <a:lnTo>
                    <a:pt x="21" y="29"/>
                  </a:lnTo>
                  <a:lnTo>
                    <a:pt x="19" y="32"/>
                  </a:lnTo>
                  <a:lnTo>
                    <a:pt x="15" y="39"/>
                  </a:lnTo>
                  <a:lnTo>
                    <a:pt x="15" y="36"/>
                  </a:lnTo>
                  <a:lnTo>
                    <a:pt x="15" y="33"/>
                  </a:lnTo>
                  <a:lnTo>
                    <a:pt x="15" y="30"/>
                  </a:lnTo>
                  <a:lnTo>
                    <a:pt x="15" y="24"/>
                  </a:lnTo>
                  <a:lnTo>
                    <a:pt x="13" y="23"/>
                  </a:lnTo>
                  <a:lnTo>
                    <a:pt x="11" y="22"/>
                  </a:lnTo>
                  <a:lnTo>
                    <a:pt x="7" y="21"/>
                  </a:lnTo>
                  <a:lnTo>
                    <a:pt x="0" y="20"/>
                  </a:lnTo>
                  <a:lnTo>
                    <a:pt x="2" y="20"/>
                  </a:lnTo>
                  <a:lnTo>
                    <a:pt x="5" y="19"/>
                  </a:lnTo>
                  <a:lnTo>
                    <a:pt x="8" y="17"/>
                  </a:lnTo>
                  <a:lnTo>
                    <a:pt x="15" y="15"/>
                  </a:lnTo>
                  <a:lnTo>
                    <a:pt x="14" y="12"/>
                  </a:lnTo>
                  <a:lnTo>
                    <a:pt x="14" y="10"/>
                  </a:lnTo>
                  <a:lnTo>
                    <a:pt x="13" y="7"/>
                  </a:lnTo>
                  <a:lnTo>
                    <a:pt x="12" y="0"/>
                  </a:lnTo>
                  <a:lnTo>
                    <a:pt x="14" y="2"/>
                  </a:lnTo>
                  <a:lnTo>
                    <a:pt x="15" y="4"/>
                  </a:lnTo>
                  <a:lnTo>
                    <a:pt x="17" y="7"/>
                  </a:lnTo>
                  <a:lnTo>
                    <a:pt x="21" y="12"/>
                  </a:lnTo>
                  <a:lnTo>
                    <a:pt x="24" y="10"/>
                  </a:lnTo>
                  <a:lnTo>
                    <a:pt x="26" y="9"/>
                  </a:lnTo>
                  <a:lnTo>
                    <a:pt x="29" y="7"/>
                  </a:lnTo>
                  <a:lnTo>
                    <a:pt x="35" y="4"/>
                  </a:lnTo>
                  <a:lnTo>
                    <a:pt x="33" y="6"/>
                  </a:lnTo>
                  <a:lnTo>
                    <a:pt x="32" y="7"/>
                  </a:lnTo>
                  <a:lnTo>
                    <a:pt x="30" y="10"/>
                  </a:lnTo>
                  <a:lnTo>
                    <a:pt x="26" y="16"/>
                  </a:lnTo>
                  <a:lnTo>
                    <a:pt x="28" y="20"/>
                  </a:lnTo>
                  <a:lnTo>
                    <a:pt x="30" y="21"/>
                  </a:lnTo>
                  <a:lnTo>
                    <a:pt x="33" y="24"/>
                  </a:lnTo>
                  <a:lnTo>
                    <a:pt x="39" y="28"/>
                  </a:lnTo>
                  <a:lnTo>
                    <a:pt x="35" y="27"/>
                  </a:lnTo>
                  <a:lnTo>
                    <a:pt x="33" y="27"/>
                  </a:lnTo>
                  <a:lnTo>
                    <a:pt x="30" y="26"/>
                  </a:lnTo>
                  <a:lnTo>
                    <a:pt x="23" y="24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795" name="Freeform 771"/>
            <p:cNvSpPr>
              <a:spLocks/>
            </p:cNvSpPr>
            <p:nvPr/>
          </p:nvSpPr>
          <p:spPr bwMode="auto">
            <a:xfrm>
              <a:off x="2209" y="1036"/>
              <a:ext cx="39" cy="39"/>
            </a:xfrm>
            <a:custGeom>
              <a:avLst/>
              <a:gdLst/>
              <a:ahLst/>
              <a:cxnLst>
                <a:cxn ang="0">
                  <a:pos x="23" y="24"/>
                </a:cxn>
                <a:cxn ang="0">
                  <a:pos x="22" y="27"/>
                </a:cxn>
                <a:cxn ang="0">
                  <a:pos x="21" y="29"/>
                </a:cxn>
                <a:cxn ang="0">
                  <a:pos x="19" y="32"/>
                </a:cxn>
                <a:cxn ang="0">
                  <a:pos x="15" y="39"/>
                </a:cxn>
                <a:cxn ang="0">
                  <a:pos x="15" y="36"/>
                </a:cxn>
                <a:cxn ang="0">
                  <a:pos x="15" y="33"/>
                </a:cxn>
                <a:cxn ang="0">
                  <a:pos x="15" y="30"/>
                </a:cxn>
                <a:cxn ang="0">
                  <a:pos x="15" y="24"/>
                </a:cxn>
                <a:cxn ang="0">
                  <a:pos x="13" y="23"/>
                </a:cxn>
                <a:cxn ang="0">
                  <a:pos x="11" y="22"/>
                </a:cxn>
                <a:cxn ang="0">
                  <a:pos x="7" y="21"/>
                </a:cxn>
                <a:cxn ang="0">
                  <a:pos x="0" y="20"/>
                </a:cxn>
                <a:cxn ang="0">
                  <a:pos x="3" y="20"/>
                </a:cxn>
                <a:cxn ang="0">
                  <a:pos x="5" y="19"/>
                </a:cxn>
                <a:cxn ang="0">
                  <a:pos x="8" y="17"/>
                </a:cxn>
                <a:cxn ang="0">
                  <a:pos x="14" y="15"/>
                </a:cxn>
                <a:cxn ang="0">
                  <a:pos x="14" y="12"/>
                </a:cxn>
                <a:cxn ang="0">
                  <a:pos x="14" y="10"/>
                </a:cxn>
                <a:cxn ang="0">
                  <a:pos x="13" y="7"/>
                </a:cxn>
                <a:cxn ang="0">
                  <a:pos x="12" y="0"/>
                </a:cxn>
                <a:cxn ang="0">
                  <a:pos x="14" y="2"/>
                </a:cxn>
                <a:cxn ang="0">
                  <a:pos x="15" y="4"/>
                </a:cxn>
                <a:cxn ang="0">
                  <a:pos x="17" y="7"/>
                </a:cxn>
                <a:cxn ang="0">
                  <a:pos x="22" y="12"/>
                </a:cxn>
                <a:cxn ang="0">
                  <a:pos x="24" y="10"/>
                </a:cxn>
                <a:cxn ang="0">
                  <a:pos x="27" y="9"/>
                </a:cxn>
                <a:cxn ang="0">
                  <a:pos x="30" y="7"/>
                </a:cxn>
                <a:cxn ang="0">
                  <a:pos x="36" y="4"/>
                </a:cxn>
                <a:cxn ang="0">
                  <a:pos x="34" y="6"/>
                </a:cxn>
                <a:cxn ang="0">
                  <a:pos x="33" y="7"/>
                </a:cxn>
                <a:cxn ang="0">
                  <a:pos x="31" y="10"/>
                </a:cxn>
                <a:cxn ang="0">
                  <a:pos x="27" y="16"/>
                </a:cxn>
                <a:cxn ang="0">
                  <a:pos x="30" y="20"/>
                </a:cxn>
                <a:cxn ang="0">
                  <a:pos x="32" y="21"/>
                </a:cxn>
                <a:cxn ang="0">
                  <a:pos x="34" y="24"/>
                </a:cxn>
                <a:cxn ang="0">
                  <a:pos x="39" y="28"/>
                </a:cxn>
                <a:cxn ang="0">
                  <a:pos x="36" y="27"/>
                </a:cxn>
                <a:cxn ang="0">
                  <a:pos x="33" y="27"/>
                </a:cxn>
                <a:cxn ang="0">
                  <a:pos x="30" y="26"/>
                </a:cxn>
                <a:cxn ang="0">
                  <a:pos x="23" y="24"/>
                </a:cxn>
              </a:cxnLst>
              <a:rect l="0" t="0" r="r" b="b"/>
              <a:pathLst>
                <a:path w="39" h="39">
                  <a:moveTo>
                    <a:pt x="23" y="24"/>
                  </a:moveTo>
                  <a:lnTo>
                    <a:pt x="22" y="27"/>
                  </a:lnTo>
                  <a:lnTo>
                    <a:pt x="21" y="29"/>
                  </a:lnTo>
                  <a:lnTo>
                    <a:pt x="19" y="32"/>
                  </a:lnTo>
                  <a:lnTo>
                    <a:pt x="15" y="39"/>
                  </a:lnTo>
                  <a:lnTo>
                    <a:pt x="15" y="36"/>
                  </a:lnTo>
                  <a:lnTo>
                    <a:pt x="15" y="33"/>
                  </a:lnTo>
                  <a:lnTo>
                    <a:pt x="15" y="30"/>
                  </a:lnTo>
                  <a:lnTo>
                    <a:pt x="15" y="24"/>
                  </a:lnTo>
                  <a:lnTo>
                    <a:pt x="13" y="23"/>
                  </a:lnTo>
                  <a:lnTo>
                    <a:pt x="11" y="22"/>
                  </a:lnTo>
                  <a:lnTo>
                    <a:pt x="7" y="21"/>
                  </a:lnTo>
                  <a:lnTo>
                    <a:pt x="0" y="20"/>
                  </a:lnTo>
                  <a:lnTo>
                    <a:pt x="3" y="20"/>
                  </a:lnTo>
                  <a:lnTo>
                    <a:pt x="5" y="19"/>
                  </a:lnTo>
                  <a:lnTo>
                    <a:pt x="8" y="17"/>
                  </a:lnTo>
                  <a:lnTo>
                    <a:pt x="14" y="15"/>
                  </a:lnTo>
                  <a:lnTo>
                    <a:pt x="14" y="12"/>
                  </a:lnTo>
                  <a:lnTo>
                    <a:pt x="14" y="10"/>
                  </a:lnTo>
                  <a:lnTo>
                    <a:pt x="13" y="7"/>
                  </a:lnTo>
                  <a:lnTo>
                    <a:pt x="12" y="0"/>
                  </a:lnTo>
                  <a:lnTo>
                    <a:pt x="14" y="2"/>
                  </a:lnTo>
                  <a:lnTo>
                    <a:pt x="15" y="4"/>
                  </a:lnTo>
                  <a:lnTo>
                    <a:pt x="17" y="7"/>
                  </a:lnTo>
                  <a:lnTo>
                    <a:pt x="22" y="12"/>
                  </a:lnTo>
                  <a:lnTo>
                    <a:pt x="24" y="10"/>
                  </a:lnTo>
                  <a:lnTo>
                    <a:pt x="27" y="9"/>
                  </a:lnTo>
                  <a:lnTo>
                    <a:pt x="30" y="7"/>
                  </a:lnTo>
                  <a:lnTo>
                    <a:pt x="36" y="4"/>
                  </a:lnTo>
                  <a:lnTo>
                    <a:pt x="34" y="6"/>
                  </a:lnTo>
                  <a:lnTo>
                    <a:pt x="33" y="7"/>
                  </a:lnTo>
                  <a:lnTo>
                    <a:pt x="31" y="10"/>
                  </a:lnTo>
                  <a:lnTo>
                    <a:pt x="27" y="16"/>
                  </a:lnTo>
                  <a:lnTo>
                    <a:pt x="30" y="20"/>
                  </a:lnTo>
                  <a:lnTo>
                    <a:pt x="32" y="21"/>
                  </a:lnTo>
                  <a:lnTo>
                    <a:pt x="34" y="24"/>
                  </a:lnTo>
                  <a:lnTo>
                    <a:pt x="39" y="28"/>
                  </a:lnTo>
                  <a:lnTo>
                    <a:pt x="36" y="27"/>
                  </a:lnTo>
                  <a:lnTo>
                    <a:pt x="33" y="27"/>
                  </a:lnTo>
                  <a:lnTo>
                    <a:pt x="30" y="26"/>
                  </a:lnTo>
                  <a:lnTo>
                    <a:pt x="23" y="24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796" name="Freeform 772"/>
            <p:cNvSpPr>
              <a:spLocks/>
            </p:cNvSpPr>
            <p:nvPr/>
          </p:nvSpPr>
          <p:spPr bwMode="auto">
            <a:xfrm>
              <a:off x="2209" y="1036"/>
              <a:ext cx="39" cy="39"/>
            </a:xfrm>
            <a:custGeom>
              <a:avLst/>
              <a:gdLst/>
              <a:ahLst/>
              <a:cxnLst>
                <a:cxn ang="0">
                  <a:pos x="23" y="24"/>
                </a:cxn>
                <a:cxn ang="0">
                  <a:pos x="23" y="24"/>
                </a:cxn>
                <a:cxn ang="0">
                  <a:pos x="22" y="27"/>
                </a:cxn>
                <a:cxn ang="0">
                  <a:pos x="21" y="29"/>
                </a:cxn>
                <a:cxn ang="0">
                  <a:pos x="19" y="32"/>
                </a:cxn>
                <a:cxn ang="0">
                  <a:pos x="15" y="39"/>
                </a:cxn>
                <a:cxn ang="0">
                  <a:pos x="15" y="39"/>
                </a:cxn>
                <a:cxn ang="0">
                  <a:pos x="15" y="36"/>
                </a:cxn>
                <a:cxn ang="0">
                  <a:pos x="15" y="33"/>
                </a:cxn>
                <a:cxn ang="0">
                  <a:pos x="15" y="30"/>
                </a:cxn>
                <a:cxn ang="0">
                  <a:pos x="15" y="24"/>
                </a:cxn>
                <a:cxn ang="0">
                  <a:pos x="15" y="24"/>
                </a:cxn>
                <a:cxn ang="0">
                  <a:pos x="13" y="23"/>
                </a:cxn>
                <a:cxn ang="0">
                  <a:pos x="11" y="22"/>
                </a:cxn>
                <a:cxn ang="0">
                  <a:pos x="7" y="21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3" y="20"/>
                </a:cxn>
                <a:cxn ang="0">
                  <a:pos x="5" y="19"/>
                </a:cxn>
                <a:cxn ang="0">
                  <a:pos x="8" y="17"/>
                </a:cxn>
                <a:cxn ang="0">
                  <a:pos x="14" y="15"/>
                </a:cxn>
                <a:cxn ang="0">
                  <a:pos x="14" y="15"/>
                </a:cxn>
                <a:cxn ang="0">
                  <a:pos x="14" y="12"/>
                </a:cxn>
                <a:cxn ang="0">
                  <a:pos x="14" y="10"/>
                </a:cxn>
                <a:cxn ang="0">
                  <a:pos x="13" y="7"/>
                </a:cxn>
                <a:cxn ang="0">
                  <a:pos x="12" y="0"/>
                </a:cxn>
                <a:cxn ang="0">
                  <a:pos x="12" y="0"/>
                </a:cxn>
                <a:cxn ang="0">
                  <a:pos x="14" y="2"/>
                </a:cxn>
                <a:cxn ang="0">
                  <a:pos x="15" y="4"/>
                </a:cxn>
                <a:cxn ang="0">
                  <a:pos x="17" y="7"/>
                </a:cxn>
                <a:cxn ang="0">
                  <a:pos x="22" y="12"/>
                </a:cxn>
                <a:cxn ang="0">
                  <a:pos x="22" y="12"/>
                </a:cxn>
                <a:cxn ang="0">
                  <a:pos x="24" y="10"/>
                </a:cxn>
                <a:cxn ang="0">
                  <a:pos x="27" y="9"/>
                </a:cxn>
                <a:cxn ang="0">
                  <a:pos x="30" y="7"/>
                </a:cxn>
                <a:cxn ang="0">
                  <a:pos x="36" y="4"/>
                </a:cxn>
                <a:cxn ang="0">
                  <a:pos x="36" y="4"/>
                </a:cxn>
                <a:cxn ang="0">
                  <a:pos x="34" y="6"/>
                </a:cxn>
                <a:cxn ang="0">
                  <a:pos x="33" y="7"/>
                </a:cxn>
                <a:cxn ang="0">
                  <a:pos x="31" y="10"/>
                </a:cxn>
                <a:cxn ang="0">
                  <a:pos x="27" y="16"/>
                </a:cxn>
                <a:cxn ang="0">
                  <a:pos x="27" y="16"/>
                </a:cxn>
                <a:cxn ang="0">
                  <a:pos x="30" y="20"/>
                </a:cxn>
                <a:cxn ang="0">
                  <a:pos x="32" y="21"/>
                </a:cxn>
                <a:cxn ang="0">
                  <a:pos x="34" y="24"/>
                </a:cxn>
                <a:cxn ang="0">
                  <a:pos x="39" y="28"/>
                </a:cxn>
                <a:cxn ang="0">
                  <a:pos x="39" y="28"/>
                </a:cxn>
                <a:cxn ang="0">
                  <a:pos x="36" y="27"/>
                </a:cxn>
                <a:cxn ang="0">
                  <a:pos x="33" y="27"/>
                </a:cxn>
                <a:cxn ang="0">
                  <a:pos x="30" y="26"/>
                </a:cxn>
                <a:cxn ang="0">
                  <a:pos x="23" y="24"/>
                </a:cxn>
              </a:cxnLst>
              <a:rect l="0" t="0" r="r" b="b"/>
              <a:pathLst>
                <a:path w="39" h="39">
                  <a:moveTo>
                    <a:pt x="23" y="24"/>
                  </a:moveTo>
                  <a:lnTo>
                    <a:pt x="23" y="24"/>
                  </a:lnTo>
                  <a:lnTo>
                    <a:pt x="22" y="27"/>
                  </a:lnTo>
                  <a:lnTo>
                    <a:pt x="21" y="29"/>
                  </a:lnTo>
                  <a:lnTo>
                    <a:pt x="19" y="32"/>
                  </a:lnTo>
                  <a:lnTo>
                    <a:pt x="15" y="39"/>
                  </a:lnTo>
                  <a:lnTo>
                    <a:pt x="15" y="36"/>
                  </a:lnTo>
                  <a:lnTo>
                    <a:pt x="15" y="33"/>
                  </a:lnTo>
                  <a:lnTo>
                    <a:pt x="15" y="30"/>
                  </a:lnTo>
                  <a:lnTo>
                    <a:pt x="15" y="24"/>
                  </a:lnTo>
                  <a:lnTo>
                    <a:pt x="13" y="23"/>
                  </a:lnTo>
                  <a:lnTo>
                    <a:pt x="11" y="22"/>
                  </a:lnTo>
                  <a:lnTo>
                    <a:pt x="7" y="21"/>
                  </a:lnTo>
                  <a:lnTo>
                    <a:pt x="0" y="20"/>
                  </a:lnTo>
                  <a:lnTo>
                    <a:pt x="3" y="20"/>
                  </a:lnTo>
                  <a:lnTo>
                    <a:pt x="5" y="19"/>
                  </a:lnTo>
                  <a:lnTo>
                    <a:pt x="8" y="17"/>
                  </a:lnTo>
                  <a:lnTo>
                    <a:pt x="14" y="15"/>
                  </a:lnTo>
                  <a:lnTo>
                    <a:pt x="14" y="12"/>
                  </a:lnTo>
                  <a:lnTo>
                    <a:pt x="14" y="10"/>
                  </a:lnTo>
                  <a:lnTo>
                    <a:pt x="13" y="7"/>
                  </a:lnTo>
                  <a:lnTo>
                    <a:pt x="12" y="0"/>
                  </a:lnTo>
                  <a:lnTo>
                    <a:pt x="14" y="2"/>
                  </a:lnTo>
                  <a:lnTo>
                    <a:pt x="15" y="4"/>
                  </a:lnTo>
                  <a:lnTo>
                    <a:pt x="17" y="7"/>
                  </a:lnTo>
                  <a:lnTo>
                    <a:pt x="22" y="12"/>
                  </a:lnTo>
                  <a:lnTo>
                    <a:pt x="24" y="10"/>
                  </a:lnTo>
                  <a:lnTo>
                    <a:pt x="27" y="9"/>
                  </a:lnTo>
                  <a:lnTo>
                    <a:pt x="30" y="7"/>
                  </a:lnTo>
                  <a:lnTo>
                    <a:pt x="36" y="4"/>
                  </a:lnTo>
                  <a:lnTo>
                    <a:pt x="34" y="6"/>
                  </a:lnTo>
                  <a:lnTo>
                    <a:pt x="33" y="7"/>
                  </a:lnTo>
                  <a:lnTo>
                    <a:pt x="31" y="10"/>
                  </a:lnTo>
                  <a:lnTo>
                    <a:pt x="27" y="16"/>
                  </a:lnTo>
                  <a:lnTo>
                    <a:pt x="30" y="20"/>
                  </a:lnTo>
                  <a:lnTo>
                    <a:pt x="32" y="21"/>
                  </a:lnTo>
                  <a:lnTo>
                    <a:pt x="34" y="24"/>
                  </a:lnTo>
                  <a:lnTo>
                    <a:pt x="39" y="28"/>
                  </a:lnTo>
                  <a:lnTo>
                    <a:pt x="36" y="27"/>
                  </a:lnTo>
                  <a:lnTo>
                    <a:pt x="33" y="27"/>
                  </a:lnTo>
                  <a:lnTo>
                    <a:pt x="30" y="26"/>
                  </a:lnTo>
                  <a:lnTo>
                    <a:pt x="23" y="24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797" name="Freeform 773"/>
            <p:cNvSpPr>
              <a:spLocks/>
            </p:cNvSpPr>
            <p:nvPr/>
          </p:nvSpPr>
          <p:spPr bwMode="auto">
            <a:xfrm>
              <a:off x="2171" y="1036"/>
              <a:ext cx="40" cy="39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23" y="27"/>
                </a:cxn>
                <a:cxn ang="0">
                  <a:pos x="23" y="29"/>
                </a:cxn>
                <a:cxn ang="0">
                  <a:pos x="21" y="32"/>
                </a:cxn>
                <a:cxn ang="0">
                  <a:pos x="18" y="39"/>
                </a:cxn>
                <a:cxn ang="0">
                  <a:pos x="18" y="36"/>
                </a:cxn>
                <a:cxn ang="0">
                  <a:pos x="18" y="33"/>
                </a:cxn>
                <a:cxn ang="0">
                  <a:pos x="18" y="30"/>
                </a:cxn>
                <a:cxn ang="0">
                  <a:pos x="17" y="24"/>
                </a:cxn>
                <a:cxn ang="0">
                  <a:pos x="14" y="23"/>
                </a:cxn>
                <a:cxn ang="0">
                  <a:pos x="11" y="22"/>
                </a:cxn>
                <a:cxn ang="0">
                  <a:pos x="7" y="21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7" y="19"/>
                </a:cxn>
                <a:cxn ang="0">
                  <a:pos x="10" y="17"/>
                </a:cxn>
                <a:cxn ang="0">
                  <a:pos x="17" y="15"/>
                </a:cxn>
                <a:cxn ang="0">
                  <a:pos x="17" y="12"/>
                </a:cxn>
                <a:cxn ang="0">
                  <a:pos x="17" y="10"/>
                </a:cxn>
                <a:cxn ang="0">
                  <a:pos x="16" y="7"/>
                </a:cxn>
                <a:cxn ang="0">
                  <a:pos x="14" y="0"/>
                </a:cxn>
                <a:cxn ang="0">
                  <a:pos x="16" y="2"/>
                </a:cxn>
                <a:cxn ang="0">
                  <a:pos x="17" y="4"/>
                </a:cxn>
                <a:cxn ang="0">
                  <a:pos x="19" y="7"/>
                </a:cxn>
                <a:cxn ang="0">
                  <a:pos x="23" y="12"/>
                </a:cxn>
                <a:cxn ang="0">
                  <a:pos x="25" y="10"/>
                </a:cxn>
                <a:cxn ang="0">
                  <a:pos x="27" y="9"/>
                </a:cxn>
                <a:cxn ang="0">
                  <a:pos x="31" y="7"/>
                </a:cxn>
                <a:cxn ang="0">
                  <a:pos x="37" y="4"/>
                </a:cxn>
                <a:cxn ang="0">
                  <a:pos x="35" y="6"/>
                </a:cxn>
                <a:cxn ang="0">
                  <a:pos x="34" y="7"/>
                </a:cxn>
                <a:cxn ang="0">
                  <a:pos x="32" y="10"/>
                </a:cxn>
                <a:cxn ang="0">
                  <a:pos x="27" y="16"/>
                </a:cxn>
                <a:cxn ang="0">
                  <a:pos x="30" y="20"/>
                </a:cxn>
                <a:cxn ang="0">
                  <a:pos x="32" y="21"/>
                </a:cxn>
                <a:cxn ang="0">
                  <a:pos x="34" y="24"/>
                </a:cxn>
                <a:cxn ang="0">
                  <a:pos x="40" y="28"/>
                </a:cxn>
                <a:cxn ang="0">
                  <a:pos x="37" y="27"/>
                </a:cxn>
                <a:cxn ang="0">
                  <a:pos x="35" y="27"/>
                </a:cxn>
                <a:cxn ang="0">
                  <a:pos x="31" y="26"/>
                </a:cxn>
                <a:cxn ang="0">
                  <a:pos x="24" y="24"/>
                </a:cxn>
              </a:cxnLst>
              <a:rect l="0" t="0" r="r" b="b"/>
              <a:pathLst>
                <a:path w="40" h="39">
                  <a:moveTo>
                    <a:pt x="24" y="24"/>
                  </a:moveTo>
                  <a:lnTo>
                    <a:pt x="23" y="27"/>
                  </a:lnTo>
                  <a:lnTo>
                    <a:pt x="23" y="29"/>
                  </a:lnTo>
                  <a:lnTo>
                    <a:pt x="21" y="32"/>
                  </a:lnTo>
                  <a:lnTo>
                    <a:pt x="18" y="39"/>
                  </a:lnTo>
                  <a:lnTo>
                    <a:pt x="18" y="36"/>
                  </a:lnTo>
                  <a:lnTo>
                    <a:pt x="18" y="33"/>
                  </a:lnTo>
                  <a:lnTo>
                    <a:pt x="18" y="30"/>
                  </a:lnTo>
                  <a:lnTo>
                    <a:pt x="17" y="24"/>
                  </a:lnTo>
                  <a:lnTo>
                    <a:pt x="14" y="23"/>
                  </a:lnTo>
                  <a:lnTo>
                    <a:pt x="11" y="22"/>
                  </a:lnTo>
                  <a:lnTo>
                    <a:pt x="7" y="21"/>
                  </a:lnTo>
                  <a:lnTo>
                    <a:pt x="0" y="20"/>
                  </a:lnTo>
                  <a:lnTo>
                    <a:pt x="4" y="20"/>
                  </a:lnTo>
                  <a:lnTo>
                    <a:pt x="7" y="19"/>
                  </a:lnTo>
                  <a:lnTo>
                    <a:pt x="10" y="17"/>
                  </a:lnTo>
                  <a:lnTo>
                    <a:pt x="17" y="15"/>
                  </a:lnTo>
                  <a:lnTo>
                    <a:pt x="17" y="12"/>
                  </a:lnTo>
                  <a:lnTo>
                    <a:pt x="17" y="10"/>
                  </a:lnTo>
                  <a:lnTo>
                    <a:pt x="16" y="7"/>
                  </a:lnTo>
                  <a:lnTo>
                    <a:pt x="14" y="0"/>
                  </a:lnTo>
                  <a:lnTo>
                    <a:pt x="16" y="2"/>
                  </a:lnTo>
                  <a:lnTo>
                    <a:pt x="17" y="4"/>
                  </a:lnTo>
                  <a:lnTo>
                    <a:pt x="19" y="7"/>
                  </a:lnTo>
                  <a:lnTo>
                    <a:pt x="23" y="12"/>
                  </a:lnTo>
                  <a:lnTo>
                    <a:pt x="25" y="10"/>
                  </a:lnTo>
                  <a:lnTo>
                    <a:pt x="27" y="9"/>
                  </a:lnTo>
                  <a:lnTo>
                    <a:pt x="31" y="7"/>
                  </a:lnTo>
                  <a:lnTo>
                    <a:pt x="37" y="4"/>
                  </a:lnTo>
                  <a:lnTo>
                    <a:pt x="35" y="6"/>
                  </a:lnTo>
                  <a:lnTo>
                    <a:pt x="34" y="7"/>
                  </a:lnTo>
                  <a:lnTo>
                    <a:pt x="32" y="10"/>
                  </a:lnTo>
                  <a:lnTo>
                    <a:pt x="27" y="16"/>
                  </a:lnTo>
                  <a:lnTo>
                    <a:pt x="30" y="20"/>
                  </a:lnTo>
                  <a:lnTo>
                    <a:pt x="32" y="21"/>
                  </a:lnTo>
                  <a:lnTo>
                    <a:pt x="34" y="24"/>
                  </a:lnTo>
                  <a:lnTo>
                    <a:pt x="40" y="28"/>
                  </a:lnTo>
                  <a:lnTo>
                    <a:pt x="37" y="27"/>
                  </a:lnTo>
                  <a:lnTo>
                    <a:pt x="35" y="27"/>
                  </a:lnTo>
                  <a:lnTo>
                    <a:pt x="31" y="26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798" name="Freeform 774"/>
            <p:cNvSpPr>
              <a:spLocks/>
            </p:cNvSpPr>
            <p:nvPr/>
          </p:nvSpPr>
          <p:spPr bwMode="auto">
            <a:xfrm>
              <a:off x="2171" y="1036"/>
              <a:ext cx="40" cy="39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24" y="24"/>
                </a:cxn>
                <a:cxn ang="0">
                  <a:pos x="23" y="27"/>
                </a:cxn>
                <a:cxn ang="0">
                  <a:pos x="23" y="29"/>
                </a:cxn>
                <a:cxn ang="0">
                  <a:pos x="21" y="32"/>
                </a:cxn>
                <a:cxn ang="0">
                  <a:pos x="18" y="39"/>
                </a:cxn>
                <a:cxn ang="0">
                  <a:pos x="18" y="39"/>
                </a:cxn>
                <a:cxn ang="0">
                  <a:pos x="18" y="36"/>
                </a:cxn>
                <a:cxn ang="0">
                  <a:pos x="18" y="33"/>
                </a:cxn>
                <a:cxn ang="0">
                  <a:pos x="18" y="30"/>
                </a:cxn>
                <a:cxn ang="0">
                  <a:pos x="17" y="24"/>
                </a:cxn>
                <a:cxn ang="0">
                  <a:pos x="17" y="24"/>
                </a:cxn>
                <a:cxn ang="0">
                  <a:pos x="14" y="23"/>
                </a:cxn>
                <a:cxn ang="0">
                  <a:pos x="11" y="22"/>
                </a:cxn>
                <a:cxn ang="0">
                  <a:pos x="7" y="21"/>
                </a:cxn>
                <a:cxn ang="0">
                  <a:pos x="0" y="20"/>
                </a:cxn>
                <a:cxn ang="0">
                  <a:pos x="0" y="20"/>
                </a:cxn>
                <a:cxn ang="0">
                  <a:pos x="4" y="20"/>
                </a:cxn>
                <a:cxn ang="0">
                  <a:pos x="7" y="19"/>
                </a:cxn>
                <a:cxn ang="0">
                  <a:pos x="10" y="17"/>
                </a:cxn>
                <a:cxn ang="0">
                  <a:pos x="17" y="15"/>
                </a:cxn>
                <a:cxn ang="0">
                  <a:pos x="17" y="15"/>
                </a:cxn>
                <a:cxn ang="0">
                  <a:pos x="17" y="12"/>
                </a:cxn>
                <a:cxn ang="0">
                  <a:pos x="17" y="10"/>
                </a:cxn>
                <a:cxn ang="0">
                  <a:pos x="16" y="7"/>
                </a:cxn>
                <a:cxn ang="0">
                  <a:pos x="14" y="0"/>
                </a:cxn>
                <a:cxn ang="0">
                  <a:pos x="14" y="0"/>
                </a:cxn>
                <a:cxn ang="0">
                  <a:pos x="16" y="2"/>
                </a:cxn>
                <a:cxn ang="0">
                  <a:pos x="17" y="4"/>
                </a:cxn>
                <a:cxn ang="0">
                  <a:pos x="19" y="7"/>
                </a:cxn>
                <a:cxn ang="0">
                  <a:pos x="23" y="12"/>
                </a:cxn>
                <a:cxn ang="0">
                  <a:pos x="23" y="12"/>
                </a:cxn>
                <a:cxn ang="0">
                  <a:pos x="25" y="10"/>
                </a:cxn>
                <a:cxn ang="0">
                  <a:pos x="27" y="9"/>
                </a:cxn>
                <a:cxn ang="0">
                  <a:pos x="31" y="7"/>
                </a:cxn>
                <a:cxn ang="0">
                  <a:pos x="37" y="4"/>
                </a:cxn>
                <a:cxn ang="0">
                  <a:pos x="37" y="4"/>
                </a:cxn>
                <a:cxn ang="0">
                  <a:pos x="35" y="6"/>
                </a:cxn>
                <a:cxn ang="0">
                  <a:pos x="34" y="7"/>
                </a:cxn>
                <a:cxn ang="0">
                  <a:pos x="32" y="10"/>
                </a:cxn>
                <a:cxn ang="0">
                  <a:pos x="27" y="16"/>
                </a:cxn>
                <a:cxn ang="0">
                  <a:pos x="27" y="16"/>
                </a:cxn>
                <a:cxn ang="0">
                  <a:pos x="30" y="20"/>
                </a:cxn>
                <a:cxn ang="0">
                  <a:pos x="32" y="21"/>
                </a:cxn>
                <a:cxn ang="0">
                  <a:pos x="34" y="24"/>
                </a:cxn>
                <a:cxn ang="0">
                  <a:pos x="40" y="28"/>
                </a:cxn>
                <a:cxn ang="0">
                  <a:pos x="40" y="28"/>
                </a:cxn>
                <a:cxn ang="0">
                  <a:pos x="37" y="27"/>
                </a:cxn>
                <a:cxn ang="0">
                  <a:pos x="35" y="27"/>
                </a:cxn>
                <a:cxn ang="0">
                  <a:pos x="31" y="26"/>
                </a:cxn>
                <a:cxn ang="0">
                  <a:pos x="24" y="24"/>
                </a:cxn>
              </a:cxnLst>
              <a:rect l="0" t="0" r="r" b="b"/>
              <a:pathLst>
                <a:path w="40" h="39">
                  <a:moveTo>
                    <a:pt x="24" y="24"/>
                  </a:moveTo>
                  <a:lnTo>
                    <a:pt x="24" y="24"/>
                  </a:lnTo>
                  <a:lnTo>
                    <a:pt x="23" y="27"/>
                  </a:lnTo>
                  <a:lnTo>
                    <a:pt x="23" y="29"/>
                  </a:lnTo>
                  <a:lnTo>
                    <a:pt x="21" y="32"/>
                  </a:lnTo>
                  <a:lnTo>
                    <a:pt x="18" y="39"/>
                  </a:lnTo>
                  <a:lnTo>
                    <a:pt x="18" y="36"/>
                  </a:lnTo>
                  <a:lnTo>
                    <a:pt x="18" y="33"/>
                  </a:lnTo>
                  <a:lnTo>
                    <a:pt x="18" y="30"/>
                  </a:lnTo>
                  <a:lnTo>
                    <a:pt x="17" y="24"/>
                  </a:lnTo>
                  <a:lnTo>
                    <a:pt x="14" y="23"/>
                  </a:lnTo>
                  <a:lnTo>
                    <a:pt x="11" y="22"/>
                  </a:lnTo>
                  <a:lnTo>
                    <a:pt x="7" y="21"/>
                  </a:lnTo>
                  <a:lnTo>
                    <a:pt x="0" y="20"/>
                  </a:lnTo>
                  <a:lnTo>
                    <a:pt x="4" y="20"/>
                  </a:lnTo>
                  <a:lnTo>
                    <a:pt x="7" y="19"/>
                  </a:lnTo>
                  <a:lnTo>
                    <a:pt x="10" y="17"/>
                  </a:lnTo>
                  <a:lnTo>
                    <a:pt x="17" y="15"/>
                  </a:lnTo>
                  <a:lnTo>
                    <a:pt x="17" y="12"/>
                  </a:lnTo>
                  <a:lnTo>
                    <a:pt x="17" y="10"/>
                  </a:lnTo>
                  <a:lnTo>
                    <a:pt x="16" y="7"/>
                  </a:lnTo>
                  <a:lnTo>
                    <a:pt x="14" y="0"/>
                  </a:lnTo>
                  <a:lnTo>
                    <a:pt x="16" y="2"/>
                  </a:lnTo>
                  <a:lnTo>
                    <a:pt x="17" y="4"/>
                  </a:lnTo>
                  <a:lnTo>
                    <a:pt x="19" y="7"/>
                  </a:lnTo>
                  <a:lnTo>
                    <a:pt x="23" y="12"/>
                  </a:lnTo>
                  <a:lnTo>
                    <a:pt x="25" y="10"/>
                  </a:lnTo>
                  <a:lnTo>
                    <a:pt x="27" y="9"/>
                  </a:lnTo>
                  <a:lnTo>
                    <a:pt x="31" y="7"/>
                  </a:lnTo>
                  <a:lnTo>
                    <a:pt x="37" y="4"/>
                  </a:lnTo>
                  <a:lnTo>
                    <a:pt x="35" y="6"/>
                  </a:lnTo>
                  <a:lnTo>
                    <a:pt x="34" y="7"/>
                  </a:lnTo>
                  <a:lnTo>
                    <a:pt x="32" y="10"/>
                  </a:lnTo>
                  <a:lnTo>
                    <a:pt x="27" y="16"/>
                  </a:lnTo>
                  <a:lnTo>
                    <a:pt x="30" y="20"/>
                  </a:lnTo>
                  <a:lnTo>
                    <a:pt x="32" y="21"/>
                  </a:lnTo>
                  <a:lnTo>
                    <a:pt x="34" y="24"/>
                  </a:lnTo>
                  <a:lnTo>
                    <a:pt x="40" y="28"/>
                  </a:lnTo>
                  <a:lnTo>
                    <a:pt x="37" y="27"/>
                  </a:lnTo>
                  <a:lnTo>
                    <a:pt x="35" y="27"/>
                  </a:lnTo>
                  <a:lnTo>
                    <a:pt x="31" y="26"/>
                  </a:lnTo>
                  <a:lnTo>
                    <a:pt x="24" y="24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799" name="Freeform 775"/>
            <p:cNvSpPr>
              <a:spLocks/>
            </p:cNvSpPr>
            <p:nvPr/>
          </p:nvSpPr>
          <p:spPr bwMode="auto">
            <a:xfrm>
              <a:off x="2135" y="1036"/>
              <a:ext cx="36" cy="39"/>
            </a:xfrm>
            <a:custGeom>
              <a:avLst/>
              <a:gdLst/>
              <a:ahLst/>
              <a:cxnLst>
                <a:cxn ang="0">
                  <a:pos x="23" y="24"/>
                </a:cxn>
                <a:cxn ang="0">
                  <a:pos x="21" y="27"/>
                </a:cxn>
                <a:cxn ang="0">
                  <a:pos x="20" y="29"/>
                </a:cxn>
                <a:cxn ang="0">
                  <a:pos x="19" y="32"/>
                </a:cxn>
                <a:cxn ang="0">
                  <a:pos x="17" y="39"/>
                </a:cxn>
                <a:cxn ang="0">
                  <a:pos x="16" y="36"/>
                </a:cxn>
                <a:cxn ang="0">
                  <a:pos x="15" y="33"/>
                </a:cxn>
                <a:cxn ang="0">
                  <a:pos x="15" y="30"/>
                </a:cxn>
                <a:cxn ang="0">
                  <a:pos x="15" y="24"/>
                </a:cxn>
                <a:cxn ang="0">
                  <a:pos x="12" y="23"/>
                </a:cxn>
                <a:cxn ang="0">
                  <a:pos x="9" y="22"/>
                </a:cxn>
                <a:cxn ang="0">
                  <a:pos x="6" y="22"/>
                </a:cxn>
                <a:cxn ang="0">
                  <a:pos x="0" y="22"/>
                </a:cxn>
                <a:cxn ang="0">
                  <a:pos x="2" y="21"/>
                </a:cxn>
                <a:cxn ang="0">
                  <a:pos x="4" y="20"/>
                </a:cxn>
                <a:cxn ang="0">
                  <a:pos x="7" y="17"/>
                </a:cxn>
                <a:cxn ang="0">
                  <a:pos x="13" y="15"/>
                </a:cxn>
                <a:cxn ang="0">
                  <a:pos x="13" y="12"/>
                </a:cxn>
                <a:cxn ang="0">
                  <a:pos x="13" y="10"/>
                </a:cxn>
                <a:cxn ang="0">
                  <a:pos x="12" y="7"/>
                </a:cxn>
                <a:cxn ang="0">
                  <a:pos x="10" y="0"/>
                </a:cxn>
                <a:cxn ang="0">
                  <a:pos x="13" y="2"/>
                </a:cxn>
                <a:cxn ang="0">
                  <a:pos x="14" y="4"/>
                </a:cxn>
                <a:cxn ang="0">
                  <a:pos x="16" y="7"/>
                </a:cxn>
                <a:cxn ang="0">
                  <a:pos x="20" y="12"/>
                </a:cxn>
                <a:cxn ang="0">
                  <a:pos x="22" y="10"/>
                </a:cxn>
                <a:cxn ang="0">
                  <a:pos x="24" y="9"/>
                </a:cxn>
                <a:cxn ang="0">
                  <a:pos x="27" y="7"/>
                </a:cxn>
                <a:cxn ang="0">
                  <a:pos x="33" y="4"/>
                </a:cxn>
                <a:cxn ang="0">
                  <a:pos x="32" y="6"/>
                </a:cxn>
                <a:cxn ang="0">
                  <a:pos x="31" y="7"/>
                </a:cxn>
                <a:cxn ang="0">
                  <a:pos x="29" y="10"/>
                </a:cxn>
                <a:cxn ang="0">
                  <a:pos x="26" y="16"/>
                </a:cxn>
                <a:cxn ang="0">
                  <a:pos x="28" y="19"/>
                </a:cxn>
                <a:cxn ang="0">
                  <a:pos x="29" y="21"/>
                </a:cxn>
                <a:cxn ang="0">
                  <a:pos x="31" y="23"/>
                </a:cxn>
                <a:cxn ang="0">
                  <a:pos x="36" y="28"/>
                </a:cxn>
                <a:cxn ang="0">
                  <a:pos x="34" y="27"/>
                </a:cxn>
                <a:cxn ang="0">
                  <a:pos x="32" y="27"/>
                </a:cxn>
                <a:cxn ang="0">
                  <a:pos x="29" y="26"/>
                </a:cxn>
                <a:cxn ang="0">
                  <a:pos x="23" y="24"/>
                </a:cxn>
              </a:cxnLst>
              <a:rect l="0" t="0" r="r" b="b"/>
              <a:pathLst>
                <a:path w="36" h="39">
                  <a:moveTo>
                    <a:pt x="23" y="24"/>
                  </a:moveTo>
                  <a:lnTo>
                    <a:pt x="21" y="27"/>
                  </a:lnTo>
                  <a:lnTo>
                    <a:pt x="20" y="29"/>
                  </a:lnTo>
                  <a:lnTo>
                    <a:pt x="19" y="32"/>
                  </a:lnTo>
                  <a:lnTo>
                    <a:pt x="17" y="39"/>
                  </a:lnTo>
                  <a:lnTo>
                    <a:pt x="16" y="36"/>
                  </a:lnTo>
                  <a:lnTo>
                    <a:pt x="15" y="33"/>
                  </a:lnTo>
                  <a:lnTo>
                    <a:pt x="15" y="30"/>
                  </a:lnTo>
                  <a:lnTo>
                    <a:pt x="15" y="24"/>
                  </a:lnTo>
                  <a:lnTo>
                    <a:pt x="12" y="23"/>
                  </a:lnTo>
                  <a:lnTo>
                    <a:pt x="9" y="22"/>
                  </a:lnTo>
                  <a:lnTo>
                    <a:pt x="6" y="22"/>
                  </a:lnTo>
                  <a:lnTo>
                    <a:pt x="0" y="22"/>
                  </a:lnTo>
                  <a:lnTo>
                    <a:pt x="2" y="21"/>
                  </a:lnTo>
                  <a:lnTo>
                    <a:pt x="4" y="20"/>
                  </a:lnTo>
                  <a:lnTo>
                    <a:pt x="7" y="17"/>
                  </a:lnTo>
                  <a:lnTo>
                    <a:pt x="13" y="15"/>
                  </a:lnTo>
                  <a:lnTo>
                    <a:pt x="13" y="12"/>
                  </a:lnTo>
                  <a:lnTo>
                    <a:pt x="13" y="10"/>
                  </a:lnTo>
                  <a:lnTo>
                    <a:pt x="12" y="7"/>
                  </a:lnTo>
                  <a:lnTo>
                    <a:pt x="10" y="0"/>
                  </a:lnTo>
                  <a:lnTo>
                    <a:pt x="13" y="2"/>
                  </a:lnTo>
                  <a:lnTo>
                    <a:pt x="14" y="4"/>
                  </a:lnTo>
                  <a:lnTo>
                    <a:pt x="16" y="7"/>
                  </a:lnTo>
                  <a:lnTo>
                    <a:pt x="20" y="12"/>
                  </a:lnTo>
                  <a:lnTo>
                    <a:pt x="22" y="10"/>
                  </a:lnTo>
                  <a:lnTo>
                    <a:pt x="24" y="9"/>
                  </a:lnTo>
                  <a:lnTo>
                    <a:pt x="27" y="7"/>
                  </a:lnTo>
                  <a:lnTo>
                    <a:pt x="33" y="4"/>
                  </a:lnTo>
                  <a:lnTo>
                    <a:pt x="32" y="6"/>
                  </a:lnTo>
                  <a:lnTo>
                    <a:pt x="31" y="7"/>
                  </a:lnTo>
                  <a:lnTo>
                    <a:pt x="29" y="10"/>
                  </a:lnTo>
                  <a:lnTo>
                    <a:pt x="26" y="16"/>
                  </a:lnTo>
                  <a:lnTo>
                    <a:pt x="28" y="19"/>
                  </a:lnTo>
                  <a:lnTo>
                    <a:pt x="29" y="21"/>
                  </a:lnTo>
                  <a:lnTo>
                    <a:pt x="31" y="23"/>
                  </a:lnTo>
                  <a:lnTo>
                    <a:pt x="36" y="28"/>
                  </a:lnTo>
                  <a:lnTo>
                    <a:pt x="34" y="27"/>
                  </a:lnTo>
                  <a:lnTo>
                    <a:pt x="32" y="27"/>
                  </a:lnTo>
                  <a:lnTo>
                    <a:pt x="29" y="26"/>
                  </a:lnTo>
                  <a:lnTo>
                    <a:pt x="23" y="24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800" name="Freeform 776"/>
            <p:cNvSpPr>
              <a:spLocks/>
            </p:cNvSpPr>
            <p:nvPr/>
          </p:nvSpPr>
          <p:spPr bwMode="auto">
            <a:xfrm>
              <a:off x="2135" y="1036"/>
              <a:ext cx="36" cy="39"/>
            </a:xfrm>
            <a:custGeom>
              <a:avLst/>
              <a:gdLst/>
              <a:ahLst/>
              <a:cxnLst>
                <a:cxn ang="0">
                  <a:pos x="23" y="24"/>
                </a:cxn>
                <a:cxn ang="0">
                  <a:pos x="23" y="24"/>
                </a:cxn>
                <a:cxn ang="0">
                  <a:pos x="21" y="27"/>
                </a:cxn>
                <a:cxn ang="0">
                  <a:pos x="20" y="29"/>
                </a:cxn>
                <a:cxn ang="0">
                  <a:pos x="19" y="32"/>
                </a:cxn>
                <a:cxn ang="0">
                  <a:pos x="17" y="39"/>
                </a:cxn>
                <a:cxn ang="0">
                  <a:pos x="17" y="39"/>
                </a:cxn>
                <a:cxn ang="0">
                  <a:pos x="16" y="36"/>
                </a:cxn>
                <a:cxn ang="0">
                  <a:pos x="15" y="33"/>
                </a:cxn>
                <a:cxn ang="0">
                  <a:pos x="15" y="30"/>
                </a:cxn>
                <a:cxn ang="0">
                  <a:pos x="15" y="24"/>
                </a:cxn>
                <a:cxn ang="0">
                  <a:pos x="15" y="24"/>
                </a:cxn>
                <a:cxn ang="0">
                  <a:pos x="12" y="23"/>
                </a:cxn>
                <a:cxn ang="0">
                  <a:pos x="9" y="22"/>
                </a:cxn>
                <a:cxn ang="0">
                  <a:pos x="6" y="22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2" y="21"/>
                </a:cxn>
                <a:cxn ang="0">
                  <a:pos x="4" y="20"/>
                </a:cxn>
                <a:cxn ang="0">
                  <a:pos x="7" y="17"/>
                </a:cxn>
                <a:cxn ang="0">
                  <a:pos x="13" y="15"/>
                </a:cxn>
                <a:cxn ang="0">
                  <a:pos x="13" y="15"/>
                </a:cxn>
                <a:cxn ang="0">
                  <a:pos x="13" y="12"/>
                </a:cxn>
                <a:cxn ang="0">
                  <a:pos x="13" y="10"/>
                </a:cxn>
                <a:cxn ang="0">
                  <a:pos x="12" y="7"/>
                </a:cxn>
                <a:cxn ang="0">
                  <a:pos x="10" y="0"/>
                </a:cxn>
                <a:cxn ang="0">
                  <a:pos x="10" y="0"/>
                </a:cxn>
                <a:cxn ang="0">
                  <a:pos x="13" y="2"/>
                </a:cxn>
                <a:cxn ang="0">
                  <a:pos x="14" y="4"/>
                </a:cxn>
                <a:cxn ang="0">
                  <a:pos x="16" y="7"/>
                </a:cxn>
                <a:cxn ang="0">
                  <a:pos x="20" y="12"/>
                </a:cxn>
                <a:cxn ang="0">
                  <a:pos x="20" y="12"/>
                </a:cxn>
                <a:cxn ang="0">
                  <a:pos x="22" y="10"/>
                </a:cxn>
                <a:cxn ang="0">
                  <a:pos x="24" y="9"/>
                </a:cxn>
                <a:cxn ang="0">
                  <a:pos x="27" y="7"/>
                </a:cxn>
                <a:cxn ang="0">
                  <a:pos x="33" y="4"/>
                </a:cxn>
                <a:cxn ang="0">
                  <a:pos x="33" y="4"/>
                </a:cxn>
                <a:cxn ang="0">
                  <a:pos x="32" y="6"/>
                </a:cxn>
                <a:cxn ang="0">
                  <a:pos x="31" y="7"/>
                </a:cxn>
                <a:cxn ang="0">
                  <a:pos x="29" y="10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8" y="19"/>
                </a:cxn>
                <a:cxn ang="0">
                  <a:pos x="29" y="21"/>
                </a:cxn>
                <a:cxn ang="0">
                  <a:pos x="31" y="23"/>
                </a:cxn>
                <a:cxn ang="0">
                  <a:pos x="36" y="28"/>
                </a:cxn>
                <a:cxn ang="0">
                  <a:pos x="36" y="28"/>
                </a:cxn>
                <a:cxn ang="0">
                  <a:pos x="34" y="27"/>
                </a:cxn>
                <a:cxn ang="0">
                  <a:pos x="32" y="27"/>
                </a:cxn>
                <a:cxn ang="0">
                  <a:pos x="29" y="26"/>
                </a:cxn>
                <a:cxn ang="0">
                  <a:pos x="23" y="24"/>
                </a:cxn>
              </a:cxnLst>
              <a:rect l="0" t="0" r="r" b="b"/>
              <a:pathLst>
                <a:path w="36" h="39">
                  <a:moveTo>
                    <a:pt x="23" y="24"/>
                  </a:moveTo>
                  <a:lnTo>
                    <a:pt x="23" y="24"/>
                  </a:lnTo>
                  <a:lnTo>
                    <a:pt x="21" y="27"/>
                  </a:lnTo>
                  <a:lnTo>
                    <a:pt x="20" y="29"/>
                  </a:lnTo>
                  <a:lnTo>
                    <a:pt x="19" y="32"/>
                  </a:lnTo>
                  <a:lnTo>
                    <a:pt x="17" y="39"/>
                  </a:lnTo>
                  <a:lnTo>
                    <a:pt x="16" y="36"/>
                  </a:lnTo>
                  <a:lnTo>
                    <a:pt x="15" y="33"/>
                  </a:lnTo>
                  <a:lnTo>
                    <a:pt x="15" y="30"/>
                  </a:lnTo>
                  <a:lnTo>
                    <a:pt x="15" y="24"/>
                  </a:lnTo>
                  <a:lnTo>
                    <a:pt x="12" y="23"/>
                  </a:lnTo>
                  <a:lnTo>
                    <a:pt x="9" y="22"/>
                  </a:lnTo>
                  <a:lnTo>
                    <a:pt x="6" y="22"/>
                  </a:lnTo>
                  <a:lnTo>
                    <a:pt x="0" y="22"/>
                  </a:lnTo>
                  <a:lnTo>
                    <a:pt x="2" y="21"/>
                  </a:lnTo>
                  <a:lnTo>
                    <a:pt x="4" y="20"/>
                  </a:lnTo>
                  <a:lnTo>
                    <a:pt x="7" y="17"/>
                  </a:lnTo>
                  <a:lnTo>
                    <a:pt x="13" y="15"/>
                  </a:lnTo>
                  <a:lnTo>
                    <a:pt x="13" y="12"/>
                  </a:lnTo>
                  <a:lnTo>
                    <a:pt x="13" y="10"/>
                  </a:lnTo>
                  <a:lnTo>
                    <a:pt x="12" y="7"/>
                  </a:lnTo>
                  <a:lnTo>
                    <a:pt x="10" y="0"/>
                  </a:lnTo>
                  <a:lnTo>
                    <a:pt x="13" y="2"/>
                  </a:lnTo>
                  <a:lnTo>
                    <a:pt x="14" y="4"/>
                  </a:lnTo>
                  <a:lnTo>
                    <a:pt x="16" y="7"/>
                  </a:lnTo>
                  <a:lnTo>
                    <a:pt x="20" y="12"/>
                  </a:lnTo>
                  <a:lnTo>
                    <a:pt x="22" y="10"/>
                  </a:lnTo>
                  <a:lnTo>
                    <a:pt x="24" y="9"/>
                  </a:lnTo>
                  <a:lnTo>
                    <a:pt x="27" y="7"/>
                  </a:lnTo>
                  <a:lnTo>
                    <a:pt x="33" y="4"/>
                  </a:lnTo>
                  <a:lnTo>
                    <a:pt x="32" y="6"/>
                  </a:lnTo>
                  <a:lnTo>
                    <a:pt x="31" y="7"/>
                  </a:lnTo>
                  <a:lnTo>
                    <a:pt x="29" y="10"/>
                  </a:lnTo>
                  <a:lnTo>
                    <a:pt x="26" y="16"/>
                  </a:lnTo>
                  <a:lnTo>
                    <a:pt x="28" y="19"/>
                  </a:lnTo>
                  <a:lnTo>
                    <a:pt x="29" y="21"/>
                  </a:lnTo>
                  <a:lnTo>
                    <a:pt x="31" y="23"/>
                  </a:lnTo>
                  <a:lnTo>
                    <a:pt x="36" y="28"/>
                  </a:lnTo>
                  <a:lnTo>
                    <a:pt x="34" y="27"/>
                  </a:lnTo>
                  <a:lnTo>
                    <a:pt x="32" y="27"/>
                  </a:lnTo>
                  <a:lnTo>
                    <a:pt x="29" y="26"/>
                  </a:lnTo>
                  <a:lnTo>
                    <a:pt x="23" y="24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801" name="Freeform 777"/>
            <p:cNvSpPr>
              <a:spLocks/>
            </p:cNvSpPr>
            <p:nvPr/>
          </p:nvSpPr>
          <p:spPr bwMode="auto">
            <a:xfrm>
              <a:off x="2097" y="1036"/>
              <a:ext cx="38" cy="39"/>
            </a:xfrm>
            <a:custGeom>
              <a:avLst/>
              <a:gdLst/>
              <a:ahLst/>
              <a:cxnLst>
                <a:cxn ang="0">
                  <a:pos x="21" y="24"/>
                </a:cxn>
                <a:cxn ang="0">
                  <a:pos x="21" y="27"/>
                </a:cxn>
                <a:cxn ang="0">
                  <a:pos x="20" y="29"/>
                </a:cxn>
                <a:cxn ang="0">
                  <a:pos x="19" y="32"/>
                </a:cxn>
                <a:cxn ang="0">
                  <a:pos x="17" y="39"/>
                </a:cxn>
                <a:cxn ang="0">
                  <a:pos x="16" y="36"/>
                </a:cxn>
                <a:cxn ang="0">
                  <a:pos x="15" y="33"/>
                </a:cxn>
                <a:cxn ang="0">
                  <a:pos x="15" y="30"/>
                </a:cxn>
                <a:cxn ang="0">
                  <a:pos x="15" y="24"/>
                </a:cxn>
                <a:cxn ang="0">
                  <a:pos x="12" y="23"/>
                </a:cxn>
                <a:cxn ang="0">
                  <a:pos x="9" y="22"/>
                </a:cxn>
                <a:cxn ang="0">
                  <a:pos x="6" y="22"/>
                </a:cxn>
                <a:cxn ang="0">
                  <a:pos x="0" y="22"/>
                </a:cxn>
                <a:cxn ang="0">
                  <a:pos x="3" y="21"/>
                </a:cxn>
                <a:cxn ang="0">
                  <a:pos x="5" y="20"/>
                </a:cxn>
                <a:cxn ang="0">
                  <a:pos x="8" y="17"/>
                </a:cxn>
                <a:cxn ang="0">
                  <a:pos x="14" y="15"/>
                </a:cxn>
                <a:cxn ang="0">
                  <a:pos x="13" y="12"/>
                </a:cxn>
                <a:cxn ang="0">
                  <a:pos x="12" y="10"/>
                </a:cxn>
                <a:cxn ang="0">
                  <a:pos x="12" y="7"/>
                </a:cxn>
                <a:cxn ang="0">
                  <a:pos x="11" y="0"/>
                </a:cxn>
                <a:cxn ang="0">
                  <a:pos x="13" y="2"/>
                </a:cxn>
                <a:cxn ang="0">
                  <a:pos x="14" y="4"/>
                </a:cxn>
                <a:cxn ang="0">
                  <a:pos x="16" y="7"/>
                </a:cxn>
                <a:cxn ang="0">
                  <a:pos x="20" y="12"/>
                </a:cxn>
                <a:cxn ang="0">
                  <a:pos x="22" y="10"/>
                </a:cxn>
                <a:cxn ang="0">
                  <a:pos x="24" y="9"/>
                </a:cxn>
                <a:cxn ang="0">
                  <a:pos x="28" y="7"/>
                </a:cxn>
                <a:cxn ang="0">
                  <a:pos x="34" y="3"/>
                </a:cxn>
                <a:cxn ang="0">
                  <a:pos x="32" y="5"/>
                </a:cxn>
                <a:cxn ang="0">
                  <a:pos x="31" y="7"/>
                </a:cxn>
                <a:cxn ang="0">
                  <a:pos x="29" y="10"/>
                </a:cxn>
                <a:cxn ang="0">
                  <a:pos x="26" y="16"/>
                </a:cxn>
                <a:cxn ang="0">
                  <a:pos x="28" y="19"/>
                </a:cxn>
                <a:cxn ang="0">
                  <a:pos x="29" y="20"/>
                </a:cxn>
                <a:cxn ang="0">
                  <a:pos x="32" y="23"/>
                </a:cxn>
                <a:cxn ang="0">
                  <a:pos x="38" y="27"/>
                </a:cxn>
                <a:cxn ang="0">
                  <a:pos x="34" y="27"/>
                </a:cxn>
                <a:cxn ang="0">
                  <a:pos x="32" y="27"/>
                </a:cxn>
                <a:cxn ang="0">
                  <a:pos x="28" y="26"/>
                </a:cxn>
                <a:cxn ang="0">
                  <a:pos x="21" y="24"/>
                </a:cxn>
              </a:cxnLst>
              <a:rect l="0" t="0" r="r" b="b"/>
              <a:pathLst>
                <a:path w="38" h="39">
                  <a:moveTo>
                    <a:pt x="21" y="24"/>
                  </a:moveTo>
                  <a:lnTo>
                    <a:pt x="21" y="27"/>
                  </a:lnTo>
                  <a:lnTo>
                    <a:pt x="20" y="29"/>
                  </a:lnTo>
                  <a:lnTo>
                    <a:pt x="19" y="32"/>
                  </a:lnTo>
                  <a:lnTo>
                    <a:pt x="17" y="39"/>
                  </a:lnTo>
                  <a:lnTo>
                    <a:pt x="16" y="36"/>
                  </a:lnTo>
                  <a:lnTo>
                    <a:pt x="15" y="33"/>
                  </a:lnTo>
                  <a:lnTo>
                    <a:pt x="15" y="30"/>
                  </a:lnTo>
                  <a:lnTo>
                    <a:pt x="15" y="24"/>
                  </a:lnTo>
                  <a:lnTo>
                    <a:pt x="12" y="23"/>
                  </a:lnTo>
                  <a:lnTo>
                    <a:pt x="9" y="22"/>
                  </a:lnTo>
                  <a:lnTo>
                    <a:pt x="6" y="22"/>
                  </a:lnTo>
                  <a:lnTo>
                    <a:pt x="0" y="22"/>
                  </a:lnTo>
                  <a:lnTo>
                    <a:pt x="3" y="21"/>
                  </a:lnTo>
                  <a:lnTo>
                    <a:pt x="5" y="20"/>
                  </a:lnTo>
                  <a:lnTo>
                    <a:pt x="8" y="17"/>
                  </a:lnTo>
                  <a:lnTo>
                    <a:pt x="14" y="15"/>
                  </a:lnTo>
                  <a:lnTo>
                    <a:pt x="13" y="12"/>
                  </a:lnTo>
                  <a:lnTo>
                    <a:pt x="12" y="10"/>
                  </a:lnTo>
                  <a:lnTo>
                    <a:pt x="12" y="7"/>
                  </a:lnTo>
                  <a:lnTo>
                    <a:pt x="11" y="0"/>
                  </a:lnTo>
                  <a:lnTo>
                    <a:pt x="13" y="2"/>
                  </a:lnTo>
                  <a:lnTo>
                    <a:pt x="14" y="4"/>
                  </a:lnTo>
                  <a:lnTo>
                    <a:pt x="16" y="7"/>
                  </a:lnTo>
                  <a:lnTo>
                    <a:pt x="20" y="12"/>
                  </a:lnTo>
                  <a:lnTo>
                    <a:pt x="22" y="10"/>
                  </a:lnTo>
                  <a:lnTo>
                    <a:pt x="24" y="9"/>
                  </a:lnTo>
                  <a:lnTo>
                    <a:pt x="28" y="7"/>
                  </a:lnTo>
                  <a:lnTo>
                    <a:pt x="34" y="3"/>
                  </a:lnTo>
                  <a:lnTo>
                    <a:pt x="32" y="5"/>
                  </a:lnTo>
                  <a:lnTo>
                    <a:pt x="31" y="7"/>
                  </a:lnTo>
                  <a:lnTo>
                    <a:pt x="29" y="10"/>
                  </a:lnTo>
                  <a:lnTo>
                    <a:pt x="26" y="16"/>
                  </a:lnTo>
                  <a:lnTo>
                    <a:pt x="28" y="19"/>
                  </a:lnTo>
                  <a:lnTo>
                    <a:pt x="29" y="20"/>
                  </a:lnTo>
                  <a:lnTo>
                    <a:pt x="32" y="23"/>
                  </a:lnTo>
                  <a:lnTo>
                    <a:pt x="38" y="27"/>
                  </a:lnTo>
                  <a:lnTo>
                    <a:pt x="34" y="27"/>
                  </a:lnTo>
                  <a:lnTo>
                    <a:pt x="32" y="27"/>
                  </a:lnTo>
                  <a:lnTo>
                    <a:pt x="28" y="26"/>
                  </a:lnTo>
                  <a:lnTo>
                    <a:pt x="21" y="24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802" name="Freeform 778"/>
            <p:cNvSpPr>
              <a:spLocks/>
            </p:cNvSpPr>
            <p:nvPr/>
          </p:nvSpPr>
          <p:spPr bwMode="auto">
            <a:xfrm>
              <a:off x="2097" y="1036"/>
              <a:ext cx="38" cy="39"/>
            </a:xfrm>
            <a:custGeom>
              <a:avLst/>
              <a:gdLst/>
              <a:ahLst/>
              <a:cxnLst>
                <a:cxn ang="0">
                  <a:pos x="21" y="24"/>
                </a:cxn>
                <a:cxn ang="0">
                  <a:pos x="21" y="24"/>
                </a:cxn>
                <a:cxn ang="0">
                  <a:pos x="21" y="27"/>
                </a:cxn>
                <a:cxn ang="0">
                  <a:pos x="20" y="29"/>
                </a:cxn>
                <a:cxn ang="0">
                  <a:pos x="19" y="32"/>
                </a:cxn>
                <a:cxn ang="0">
                  <a:pos x="17" y="39"/>
                </a:cxn>
                <a:cxn ang="0">
                  <a:pos x="17" y="39"/>
                </a:cxn>
                <a:cxn ang="0">
                  <a:pos x="16" y="36"/>
                </a:cxn>
                <a:cxn ang="0">
                  <a:pos x="15" y="33"/>
                </a:cxn>
                <a:cxn ang="0">
                  <a:pos x="15" y="30"/>
                </a:cxn>
                <a:cxn ang="0">
                  <a:pos x="15" y="24"/>
                </a:cxn>
                <a:cxn ang="0">
                  <a:pos x="15" y="24"/>
                </a:cxn>
                <a:cxn ang="0">
                  <a:pos x="12" y="23"/>
                </a:cxn>
                <a:cxn ang="0">
                  <a:pos x="9" y="22"/>
                </a:cxn>
                <a:cxn ang="0">
                  <a:pos x="6" y="22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3" y="21"/>
                </a:cxn>
                <a:cxn ang="0">
                  <a:pos x="5" y="20"/>
                </a:cxn>
                <a:cxn ang="0">
                  <a:pos x="8" y="17"/>
                </a:cxn>
                <a:cxn ang="0">
                  <a:pos x="14" y="15"/>
                </a:cxn>
                <a:cxn ang="0">
                  <a:pos x="14" y="15"/>
                </a:cxn>
                <a:cxn ang="0">
                  <a:pos x="13" y="12"/>
                </a:cxn>
                <a:cxn ang="0">
                  <a:pos x="12" y="10"/>
                </a:cxn>
                <a:cxn ang="0">
                  <a:pos x="12" y="7"/>
                </a:cxn>
                <a:cxn ang="0">
                  <a:pos x="11" y="0"/>
                </a:cxn>
                <a:cxn ang="0">
                  <a:pos x="11" y="0"/>
                </a:cxn>
                <a:cxn ang="0">
                  <a:pos x="13" y="2"/>
                </a:cxn>
                <a:cxn ang="0">
                  <a:pos x="14" y="4"/>
                </a:cxn>
                <a:cxn ang="0">
                  <a:pos x="16" y="7"/>
                </a:cxn>
                <a:cxn ang="0">
                  <a:pos x="20" y="12"/>
                </a:cxn>
                <a:cxn ang="0">
                  <a:pos x="20" y="12"/>
                </a:cxn>
                <a:cxn ang="0">
                  <a:pos x="22" y="10"/>
                </a:cxn>
                <a:cxn ang="0">
                  <a:pos x="24" y="9"/>
                </a:cxn>
                <a:cxn ang="0">
                  <a:pos x="28" y="7"/>
                </a:cxn>
                <a:cxn ang="0">
                  <a:pos x="34" y="3"/>
                </a:cxn>
                <a:cxn ang="0">
                  <a:pos x="34" y="3"/>
                </a:cxn>
                <a:cxn ang="0">
                  <a:pos x="32" y="5"/>
                </a:cxn>
                <a:cxn ang="0">
                  <a:pos x="31" y="7"/>
                </a:cxn>
                <a:cxn ang="0">
                  <a:pos x="29" y="10"/>
                </a:cxn>
                <a:cxn ang="0">
                  <a:pos x="26" y="16"/>
                </a:cxn>
                <a:cxn ang="0">
                  <a:pos x="26" y="16"/>
                </a:cxn>
                <a:cxn ang="0">
                  <a:pos x="28" y="19"/>
                </a:cxn>
                <a:cxn ang="0">
                  <a:pos x="29" y="20"/>
                </a:cxn>
                <a:cxn ang="0">
                  <a:pos x="32" y="23"/>
                </a:cxn>
                <a:cxn ang="0">
                  <a:pos x="38" y="27"/>
                </a:cxn>
                <a:cxn ang="0">
                  <a:pos x="38" y="27"/>
                </a:cxn>
                <a:cxn ang="0">
                  <a:pos x="34" y="27"/>
                </a:cxn>
                <a:cxn ang="0">
                  <a:pos x="32" y="27"/>
                </a:cxn>
                <a:cxn ang="0">
                  <a:pos x="28" y="26"/>
                </a:cxn>
                <a:cxn ang="0">
                  <a:pos x="21" y="24"/>
                </a:cxn>
              </a:cxnLst>
              <a:rect l="0" t="0" r="r" b="b"/>
              <a:pathLst>
                <a:path w="38" h="39">
                  <a:moveTo>
                    <a:pt x="21" y="24"/>
                  </a:moveTo>
                  <a:lnTo>
                    <a:pt x="21" y="24"/>
                  </a:lnTo>
                  <a:lnTo>
                    <a:pt x="21" y="27"/>
                  </a:lnTo>
                  <a:lnTo>
                    <a:pt x="20" y="29"/>
                  </a:lnTo>
                  <a:lnTo>
                    <a:pt x="19" y="32"/>
                  </a:lnTo>
                  <a:lnTo>
                    <a:pt x="17" y="39"/>
                  </a:lnTo>
                  <a:lnTo>
                    <a:pt x="16" y="36"/>
                  </a:lnTo>
                  <a:lnTo>
                    <a:pt x="15" y="33"/>
                  </a:lnTo>
                  <a:lnTo>
                    <a:pt x="15" y="30"/>
                  </a:lnTo>
                  <a:lnTo>
                    <a:pt x="15" y="24"/>
                  </a:lnTo>
                  <a:lnTo>
                    <a:pt x="12" y="23"/>
                  </a:lnTo>
                  <a:lnTo>
                    <a:pt x="9" y="22"/>
                  </a:lnTo>
                  <a:lnTo>
                    <a:pt x="6" y="22"/>
                  </a:lnTo>
                  <a:lnTo>
                    <a:pt x="0" y="22"/>
                  </a:lnTo>
                  <a:lnTo>
                    <a:pt x="3" y="21"/>
                  </a:lnTo>
                  <a:lnTo>
                    <a:pt x="5" y="20"/>
                  </a:lnTo>
                  <a:lnTo>
                    <a:pt x="8" y="17"/>
                  </a:lnTo>
                  <a:lnTo>
                    <a:pt x="14" y="15"/>
                  </a:lnTo>
                  <a:lnTo>
                    <a:pt x="13" y="12"/>
                  </a:lnTo>
                  <a:lnTo>
                    <a:pt x="12" y="10"/>
                  </a:lnTo>
                  <a:lnTo>
                    <a:pt x="12" y="7"/>
                  </a:lnTo>
                  <a:lnTo>
                    <a:pt x="11" y="0"/>
                  </a:lnTo>
                  <a:lnTo>
                    <a:pt x="13" y="2"/>
                  </a:lnTo>
                  <a:lnTo>
                    <a:pt x="14" y="4"/>
                  </a:lnTo>
                  <a:lnTo>
                    <a:pt x="16" y="7"/>
                  </a:lnTo>
                  <a:lnTo>
                    <a:pt x="20" y="12"/>
                  </a:lnTo>
                  <a:lnTo>
                    <a:pt x="22" y="10"/>
                  </a:lnTo>
                  <a:lnTo>
                    <a:pt x="24" y="9"/>
                  </a:lnTo>
                  <a:lnTo>
                    <a:pt x="28" y="7"/>
                  </a:lnTo>
                  <a:lnTo>
                    <a:pt x="34" y="3"/>
                  </a:lnTo>
                  <a:lnTo>
                    <a:pt x="32" y="5"/>
                  </a:lnTo>
                  <a:lnTo>
                    <a:pt x="31" y="7"/>
                  </a:lnTo>
                  <a:lnTo>
                    <a:pt x="29" y="10"/>
                  </a:lnTo>
                  <a:lnTo>
                    <a:pt x="26" y="16"/>
                  </a:lnTo>
                  <a:lnTo>
                    <a:pt x="28" y="19"/>
                  </a:lnTo>
                  <a:lnTo>
                    <a:pt x="29" y="20"/>
                  </a:lnTo>
                  <a:lnTo>
                    <a:pt x="32" y="23"/>
                  </a:lnTo>
                  <a:lnTo>
                    <a:pt x="38" y="27"/>
                  </a:lnTo>
                  <a:lnTo>
                    <a:pt x="34" y="27"/>
                  </a:lnTo>
                  <a:lnTo>
                    <a:pt x="32" y="27"/>
                  </a:lnTo>
                  <a:lnTo>
                    <a:pt x="28" y="26"/>
                  </a:lnTo>
                  <a:lnTo>
                    <a:pt x="21" y="24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803" name="Freeform 779"/>
            <p:cNvSpPr>
              <a:spLocks/>
            </p:cNvSpPr>
            <p:nvPr/>
          </p:nvSpPr>
          <p:spPr bwMode="auto">
            <a:xfrm>
              <a:off x="2059" y="1036"/>
              <a:ext cx="40" cy="39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22" y="27"/>
                </a:cxn>
                <a:cxn ang="0">
                  <a:pos x="22" y="29"/>
                </a:cxn>
                <a:cxn ang="0">
                  <a:pos x="20" y="32"/>
                </a:cxn>
                <a:cxn ang="0">
                  <a:pos x="17" y="39"/>
                </a:cxn>
                <a:cxn ang="0">
                  <a:pos x="16" y="36"/>
                </a:cxn>
                <a:cxn ang="0">
                  <a:pos x="16" y="33"/>
                </a:cxn>
                <a:cxn ang="0">
                  <a:pos x="16" y="30"/>
                </a:cxn>
                <a:cxn ang="0">
                  <a:pos x="16" y="24"/>
                </a:cxn>
                <a:cxn ang="0">
                  <a:pos x="13" y="23"/>
                </a:cxn>
                <a:cxn ang="0">
                  <a:pos x="11" y="22"/>
                </a:cxn>
                <a:cxn ang="0">
                  <a:pos x="7" y="22"/>
                </a:cxn>
                <a:cxn ang="0">
                  <a:pos x="0" y="22"/>
                </a:cxn>
                <a:cxn ang="0">
                  <a:pos x="3" y="21"/>
                </a:cxn>
                <a:cxn ang="0">
                  <a:pos x="5" y="20"/>
                </a:cxn>
                <a:cxn ang="0">
                  <a:pos x="8" y="17"/>
                </a:cxn>
                <a:cxn ang="0">
                  <a:pos x="14" y="15"/>
                </a:cxn>
                <a:cxn ang="0">
                  <a:pos x="14" y="12"/>
                </a:cxn>
                <a:cxn ang="0">
                  <a:pos x="14" y="10"/>
                </a:cxn>
                <a:cxn ang="0">
                  <a:pos x="13" y="7"/>
                </a:cxn>
                <a:cxn ang="0">
                  <a:pos x="11" y="0"/>
                </a:cxn>
                <a:cxn ang="0">
                  <a:pos x="13" y="2"/>
                </a:cxn>
                <a:cxn ang="0">
                  <a:pos x="15" y="4"/>
                </a:cxn>
                <a:cxn ang="0">
                  <a:pos x="17" y="7"/>
                </a:cxn>
                <a:cxn ang="0">
                  <a:pos x="22" y="12"/>
                </a:cxn>
                <a:cxn ang="0">
                  <a:pos x="25" y="10"/>
                </a:cxn>
                <a:cxn ang="0">
                  <a:pos x="27" y="9"/>
                </a:cxn>
                <a:cxn ang="0">
                  <a:pos x="29" y="7"/>
                </a:cxn>
                <a:cxn ang="0">
                  <a:pos x="36" y="3"/>
                </a:cxn>
                <a:cxn ang="0">
                  <a:pos x="34" y="5"/>
                </a:cxn>
                <a:cxn ang="0">
                  <a:pos x="33" y="7"/>
                </a:cxn>
                <a:cxn ang="0">
                  <a:pos x="31" y="10"/>
                </a:cxn>
                <a:cxn ang="0">
                  <a:pos x="27" y="16"/>
                </a:cxn>
                <a:cxn ang="0">
                  <a:pos x="30" y="19"/>
                </a:cxn>
                <a:cxn ang="0">
                  <a:pos x="32" y="20"/>
                </a:cxn>
                <a:cxn ang="0">
                  <a:pos x="34" y="23"/>
                </a:cxn>
                <a:cxn ang="0">
                  <a:pos x="40" y="27"/>
                </a:cxn>
                <a:cxn ang="0">
                  <a:pos x="36" y="27"/>
                </a:cxn>
                <a:cxn ang="0">
                  <a:pos x="34" y="27"/>
                </a:cxn>
                <a:cxn ang="0">
                  <a:pos x="31" y="26"/>
                </a:cxn>
                <a:cxn ang="0">
                  <a:pos x="24" y="24"/>
                </a:cxn>
              </a:cxnLst>
              <a:rect l="0" t="0" r="r" b="b"/>
              <a:pathLst>
                <a:path w="40" h="39">
                  <a:moveTo>
                    <a:pt x="24" y="24"/>
                  </a:moveTo>
                  <a:lnTo>
                    <a:pt x="22" y="27"/>
                  </a:lnTo>
                  <a:lnTo>
                    <a:pt x="22" y="29"/>
                  </a:lnTo>
                  <a:lnTo>
                    <a:pt x="20" y="32"/>
                  </a:lnTo>
                  <a:lnTo>
                    <a:pt x="17" y="39"/>
                  </a:lnTo>
                  <a:lnTo>
                    <a:pt x="16" y="36"/>
                  </a:lnTo>
                  <a:lnTo>
                    <a:pt x="16" y="33"/>
                  </a:lnTo>
                  <a:lnTo>
                    <a:pt x="16" y="30"/>
                  </a:lnTo>
                  <a:lnTo>
                    <a:pt x="16" y="24"/>
                  </a:lnTo>
                  <a:lnTo>
                    <a:pt x="13" y="23"/>
                  </a:lnTo>
                  <a:lnTo>
                    <a:pt x="11" y="22"/>
                  </a:lnTo>
                  <a:lnTo>
                    <a:pt x="7" y="22"/>
                  </a:lnTo>
                  <a:lnTo>
                    <a:pt x="0" y="22"/>
                  </a:lnTo>
                  <a:lnTo>
                    <a:pt x="3" y="21"/>
                  </a:lnTo>
                  <a:lnTo>
                    <a:pt x="5" y="20"/>
                  </a:lnTo>
                  <a:lnTo>
                    <a:pt x="8" y="17"/>
                  </a:lnTo>
                  <a:lnTo>
                    <a:pt x="14" y="15"/>
                  </a:lnTo>
                  <a:lnTo>
                    <a:pt x="14" y="12"/>
                  </a:lnTo>
                  <a:lnTo>
                    <a:pt x="14" y="10"/>
                  </a:lnTo>
                  <a:lnTo>
                    <a:pt x="13" y="7"/>
                  </a:lnTo>
                  <a:lnTo>
                    <a:pt x="11" y="0"/>
                  </a:lnTo>
                  <a:lnTo>
                    <a:pt x="13" y="2"/>
                  </a:lnTo>
                  <a:lnTo>
                    <a:pt x="15" y="4"/>
                  </a:lnTo>
                  <a:lnTo>
                    <a:pt x="17" y="7"/>
                  </a:lnTo>
                  <a:lnTo>
                    <a:pt x="22" y="12"/>
                  </a:lnTo>
                  <a:lnTo>
                    <a:pt x="25" y="10"/>
                  </a:lnTo>
                  <a:lnTo>
                    <a:pt x="27" y="9"/>
                  </a:lnTo>
                  <a:lnTo>
                    <a:pt x="29" y="7"/>
                  </a:lnTo>
                  <a:lnTo>
                    <a:pt x="36" y="3"/>
                  </a:lnTo>
                  <a:lnTo>
                    <a:pt x="34" y="5"/>
                  </a:lnTo>
                  <a:lnTo>
                    <a:pt x="33" y="7"/>
                  </a:lnTo>
                  <a:lnTo>
                    <a:pt x="31" y="10"/>
                  </a:lnTo>
                  <a:lnTo>
                    <a:pt x="27" y="16"/>
                  </a:lnTo>
                  <a:lnTo>
                    <a:pt x="30" y="19"/>
                  </a:lnTo>
                  <a:lnTo>
                    <a:pt x="32" y="20"/>
                  </a:lnTo>
                  <a:lnTo>
                    <a:pt x="34" y="23"/>
                  </a:lnTo>
                  <a:lnTo>
                    <a:pt x="40" y="27"/>
                  </a:lnTo>
                  <a:lnTo>
                    <a:pt x="36" y="27"/>
                  </a:lnTo>
                  <a:lnTo>
                    <a:pt x="34" y="27"/>
                  </a:lnTo>
                  <a:lnTo>
                    <a:pt x="31" y="26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804" name="Freeform 780"/>
            <p:cNvSpPr>
              <a:spLocks/>
            </p:cNvSpPr>
            <p:nvPr/>
          </p:nvSpPr>
          <p:spPr bwMode="auto">
            <a:xfrm>
              <a:off x="2059" y="1036"/>
              <a:ext cx="40" cy="39"/>
            </a:xfrm>
            <a:custGeom>
              <a:avLst/>
              <a:gdLst/>
              <a:ahLst/>
              <a:cxnLst>
                <a:cxn ang="0">
                  <a:pos x="24" y="24"/>
                </a:cxn>
                <a:cxn ang="0">
                  <a:pos x="24" y="24"/>
                </a:cxn>
                <a:cxn ang="0">
                  <a:pos x="22" y="27"/>
                </a:cxn>
                <a:cxn ang="0">
                  <a:pos x="22" y="29"/>
                </a:cxn>
                <a:cxn ang="0">
                  <a:pos x="20" y="32"/>
                </a:cxn>
                <a:cxn ang="0">
                  <a:pos x="17" y="39"/>
                </a:cxn>
                <a:cxn ang="0">
                  <a:pos x="17" y="39"/>
                </a:cxn>
                <a:cxn ang="0">
                  <a:pos x="16" y="36"/>
                </a:cxn>
                <a:cxn ang="0">
                  <a:pos x="16" y="33"/>
                </a:cxn>
                <a:cxn ang="0">
                  <a:pos x="16" y="30"/>
                </a:cxn>
                <a:cxn ang="0">
                  <a:pos x="16" y="24"/>
                </a:cxn>
                <a:cxn ang="0">
                  <a:pos x="16" y="24"/>
                </a:cxn>
                <a:cxn ang="0">
                  <a:pos x="13" y="23"/>
                </a:cxn>
                <a:cxn ang="0">
                  <a:pos x="11" y="22"/>
                </a:cxn>
                <a:cxn ang="0">
                  <a:pos x="7" y="22"/>
                </a:cxn>
                <a:cxn ang="0">
                  <a:pos x="0" y="22"/>
                </a:cxn>
                <a:cxn ang="0">
                  <a:pos x="0" y="22"/>
                </a:cxn>
                <a:cxn ang="0">
                  <a:pos x="3" y="21"/>
                </a:cxn>
                <a:cxn ang="0">
                  <a:pos x="5" y="20"/>
                </a:cxn>
                <a:cxn ang="0">
                  <a:pos x="8" y="17"/>
                </a:cxn>
                <a:cxn ang="0">
                  <a:pos x="14" y="15"/>
                </a:cxn>
                <a:cxn ang="0">
                  <a:pos x="14" y="15"/>
                </a:cxn>
                <a:cxn ang="0">
                  <a:pos x="14" y="12"/>
                </a:cxn>
                <a:cxn ang="0">
                  <a:pos x="14" y="10"/>
                </a:cxn>
                <a:cxn ang="0">
                  <a:pos x="13" y="7"/>
                </a:cxn>
                <a:cxn ang="0">
                  <a:pos x="11" y="0"/>
                </a:cxn>
                <a:cxn ang="0">
                  <a:pos x="11" y="0"/>
                </a:cxn>
                <a:cxn ang="0">
                  <a:pos x="13" y="2"/>
                </a:cxn>
                <a:cxn ang="0">
                  <a:pos x="15" y="4"/>
                </a:cxn>
                <a:cxn ang="0">
                  <a:pos x="17" y="7"/>
                </a:cxn>
                <a:cxn ang="0">
                  <a:pos x="22" y="12"/>
                </a:cxn>
                <a:cxn ang="0">
                  <a:pos x="22" y="12"/>
                </a:cxn>
                <a:cxn ang="0">
                  <a:pos x="25" y="10"/>
                </a:cxn>
                <a:cxn ang="0">
                  <a:pos x="27" y="9"/>
                </a:cxn>
                <a:cxn ang="0">
                  <a:pos x="29" y="7"/>
                </a:cxn>
                <a:cxn ang="0">
                  <a:pos x="36" y="3"/>
                </a:cxn>
                <a:cxn ang="0">
                  <a:pos x="36" y="3"/>
                </a:cxn>
                <a:cxn ang="0">
                  <a:pos x="34" y="5"/>
                </a:cxn>
                <a:cxn ang="0">
                  <a:pos x="33" y="7"/>
                </a:cxn>
                <a:cxn ang="0">
                  <a:pos x="31" y="10"/>
                </a:cxn>
                <a:cxn ang="0">
                  <a:pos x="27" y="16"/>
                </a:cxn>
                <a:cxn ang="0">
                  <a:pos x="27" y="16"/>
                </a:cxn>
                <a:cxn ang="0">
                  <a:pos x="30" y="19"/>
                </a:cxn>
                <a:cxn ang="0">
                  <a:pos x="32" y="20"/>
                </a:cxn>
                <a:cxn ang="0">
                  <a:pos x="34" y="23"/>
                </a:cxn>
                <a:cxn ang="0">
                  <a:pos x="40" y="27"/>
                </a:cxn>
                <a:cxn ang="0">
                  <a:pos x="40" y="27"/>
                </a:cxn>
                <a:cxn ang="0">
                  <a:pos x="36" y="27"/>
                </a:cxn>
                <a:cxn ang="0">
                  <a:pos x="34" y="27"/>
                </a:cxn>
                <a:cxn ang="0">
                  <a:pos x="31" y="26"/>
                </a:cxn>
                <a:cxn ang="0">
                  <a:pos x="24" y="24"/>
                </a:cxn>
              </a:cxnLst>
              <a:rect l="0" t="0" r="r" b="b"/>
              <a:pathLst>
                <a:path w="40" h="39">
                  <a:moveTo>
                    <a:pt x="24" y="24"/>
                  </a:moveTo>
                  <a:lnTo>
                    <a:pt x="24" y="24"/>
                  </a:lnTo>
                  <a:lnTo>
                    <a:pt x="22" y="27"/>
                  </a:lnTo>
                  <a:lnTo>
                    <a:pt x="22" y="29"/>
                  </a:lnTo>
                  <a:lnTo>
                    <a:pt x="20" y="32"/>
                  </a:lnTo>
                  <a:lnTo>
                    <a:pt x="17" y="39"/>
                  </a:lnTo>
                  <a:lnTo>
                    <a:pt x="16" y="36"/>
                  </a:lnTo>
                  <a:lnTo>
                    <a:pt x="16" y="33"/>
                  </a:lnTo>
                  <a:lnTo>
                    <a:pt x="16" y="30"/>
                  </a:lnTo>
                  <a:lnTo>
                    <a:pt x="16" y="24"/>
                  </a:lnTo>
                  <a:lnTo>
                    <a:pt x="13" y="23"/>
                  </a:lnTo>
                  <a:lnTo>
                    <a:pt x="11" y="22"/>
                  </a:lnTo>
                  <a:lnTo>
                    <a:pt x="7" y="22"/>
                  </a:lnTo>
                  <a:lnTo>
                    <a:pt x="0" y="22"/>
                  </a:lnTo>
                  <a:lnTo>
                    <a:pt x="3" y="21"/>
                  </a:lnTo>
                  <a:lnTo>
                    <a:pt x="5" y="20"/>
                  </a:lnTo>
                  <a:lnTo>
                    <a:pt x="8" y="17"/>
                  </a:lnTo>
                  <a:lnTo>
                    <a:pt x="14" y="15"/>
                  </a:lnTo>
                  <a:lnTo>
                    <a:pt x="14" y="12"/>
                  </a:lnTo>
                  <a:lnTo>
                    <a:pt x="14" y="10"/>
                  </a:lnTo>
                  <a:lnTo>
                    <a:pt x="13" y="7"/>
                  </a:lnTo>
                  <a:lnTo>
                    <a:pt x="11" y="0"/>
                  </a:lnTo>
                  <a:lnTo>
                    <a:pt x="13" y="2"/>
                  </a:lnTo>
                  <a:lnTo>
                    <a:pt x="15" y="4"/>
                  </a:lnTo>
                  <a:lnTo>
                    <a:pt x="17" y="7"/>
                  </a:lnTo>
                  <a:lnTo>
                    <a:pt x="22" y="12"/>
                  </a:lnTo>
                  <a:lnTo>
                    <a:pt x="25" y="10"/>
                  </a:lnTo>
                  <a:lnTo>
                    <a:pt x="27" y="9"/>
                  </a:lnTo>
                  <a:lnTo>
                    <a:pt x="29" y="7"/>
                  </a:lnTo>
                  <a:lnTo>
                    <a:pt x="36" y="3"/>
                  </a:lnTo>
                  <a:lnTo>
                    <a:pt x="34" y="5"/>
                  </a:lnTo>
                  <a:lnTo>
                    <a:pt x="33" y="7"/>
                  </a:lnTo>
                  <a:lnTo>
                    <a:pt x="31" y="10"/>
                  </a:lnTo>
                  <a:lnTo>
                    <a:pt x="27" y="16"/>
                  </a:lnTo>
                  <a:lnTo>
                    <a:pt x="30" y="19"/>
                  </a:lnTo>
                  <a:lnTo>
                    <a:pt x="32" y="20"/>
                  </a:lnTo>
                  <a:lnTo>
                    <a:pt x="34" y="23"/>
                  </a:lnTo>
                  <a:lnTo>
                    <a:pt x="40" y="27"/>
                  </a:lnTo>
                  <a:lnTo>
                    <a:pt x="36" y="27"/>
                  </a:lnTo>
                  <a:lnTo>
                    <a:pt x="34" y="27"/>
                  </a:lnTo>
                  <a:lnTo>
                    <a:pt x="31" y="26"/>
                  </a:lnTo>
                  <a:lnTo>
                    <a:pt x="24" y="24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805" name="Freeform 781"/>
            <p:cNvSpPr>
              <a:spLocks/>
            </p:cNvSpPr>
            <p:nvPr/>
          </p:nvSpPr>
          <p:spPr bwMode="auto">
            <a:xfrm>
              <a:off x="2029" y="1036"/>
              <a:ext cx="39" cy="37"/>
            </a:xfrm>
            <a:custGeom>
              <a:avLst/>
              <a:gdLst/>
              <a:ahLst/>
              <a:cxnLst>
                <a:cxn ang="0">
                  <a:pos x="24" y="25"/>
                </a:cxn>
                <a:cxn ang="0">
                  <a:pos x="18" y="37"/>
                </a:cxn>
                <a:cxn ang="0">
                  <a:pos x="17" y="24"/>
                </a:cxn>
                <a:cxn ang="0">
                  <a:pos x="0" y="22"/>
                </a:cxn>
                <a:cxn ang="0">
                  <a:pos x="17" y="15"/>
                </a:cxn>
                <a:cxn ang="0">
                  <a:pos x="12" y="0"/>
                </a:cxn>
                <a:cxn ang="0">
                  <a:pos x="23" y="12"/>
                </a:cxn>
                <a:cxn ang="0">
                  <a:pos x="35" y="3"/>
                </a:cxn>
                <a:cxn ang="0">
                  <a:pos x="27" y="16"/>
                </a:cxn>
                <a:cxn ang="0">
                  <a:pos x="39" y="27"/>
                </a:cxn>
                <a:cxn ang="0">
                  <a:pos x="24" y="25"/>
                </a:cxn>
              </a:cxnLst>
              <a:rect l="0" t="0" r="r" b="b"/>
              <a:pathLst>
                <a:path w="39" h="37">
                  <a:moveTo>
                    <a:pt x="24" y="25"/>
                  </a:moveTo>
                  <a:lnTo>
                    <a:pt x="18" y="37"/>
                  </a:lnTo>
                  <a:lnTo>
                    <a:pt x="17" y="24"/>
                  </a:lnTo>
                  <a:lnTo>
                    <a:pt x="0" y="22"/>
                  </a:lnTo>
                  <a:lnTo>
                    <a:pt x="17" y="15"/>
                  </a:lnTo>
                  <a:lnTo>
                    <a:pt x="12" y="0"/>
                  </a:lnTo>
                  <a:lnTo>
                    <a:pt x="23" y="12"/>
                  </a:lnTo>
                  <a:lnTo>
                    <a:pt x="35" y="3"/>
                  </a:lnTo>
                  <a:lnTo>
                    <a:pt x="27" y="16"/>
                  </a:lnTo>
                  <a:lnTo>
                    <a:pt x="39" y="27"/>
                  </a:lnTo>
                  <a:lnTo>
                    <a:pt x="24" y="25"/>
                  </a:lnTo>
                  <a:close/>
                </a:path>
              </a:pathLst>
            </a:custGeom>
            <a:solidFill>
              <a:srgbClr val="CCCCC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  <p:sp>
          <p:nvSpPr>
            <p:cNvPr id="1806" name="Freeform 782"/>
            <p:cNvSpPr>
              <a:spLocks/>
            </p:cNvSpPr>
            <p:nvPr/>
          </p:nvSpPr>
          <p:spPr bwMode="auto">
            <a:xfrm>
              <a:off x="2029" y="1036"/>
              <a:ext cx="39" cy="37"/>
            </a:xfrm>
            <a:custGeom>
              <a:avLst/>
              <a:gdLst/>
              <a:ahLst/>
              <a:cxnLst>
                <a:cxn ang="0">
                  <a:pos x="24" y="25"/>
                </a:cxn>
                <a:cxn ang="0">
                  <a:pos x="18" y="37"/>
                </a:cxn>
                <a:cxn ang="0">
                  <a:pos x="17" y="24"/>
                </a:cxn>
                <a:cxn ang="0">
                  <a:pos x="0" y="22"/>
                </a:cxn>
                <a:cxn ang="0">
                  <a:pos x="17" y="15"/>
                </a:cxn>
                <a:cxn ang="0">
                  <a:pos x="12" y="0"/>
                </a:cxn>
                <a:cxn ang="0">
                  <a:pos x="23" y="12"/>
                </a:cxn>
                <a:cxn ang="0">
                  <a:pos x="35" y="3"/>
                </a:cxn>
                <a:cxn ang="0">
                  <a:pos x="27" y="16"/>
                </a:cxn>
                <a:cxn ang="0">
                  <a:pos x="39" y="27"/>
                </a:cxn>
                <a:cxn ang="0">
                  <a:pos x="24" y="25"/>
                </a:cxn>
              </a:cxnLst>
              <a:rect l="0" t="0" r="r" b="b"/>
              <a:pathLst>
                <a:path w="39" h="37">
                  <a:moveTo>
                    <a:pt x="24" y="25"/>
                  </a:moveTo>
                  <a:lnTo>
                    <a:pt x="18" y="37"/>
                  </a:lnTo>
                  <a:lnTo>
                    <a:pt x="17" y="24"/>
                  </a:lnTo>
                  <a:lnTo>
                    <a:pt x="0" y="22"/>
                  </a:lnTo>
                  <a:lnTo>
                    <a:pt x="17" y="15"/>
                  </a:lnTo>
                  <a:lnTo>
                    <a:pt x="12" y="0"/>
                  </a:lnTo>
                  <a:lnTo>
                    <a:pt x="23" y="12"/>
                  </a:lnTo>
                  <a:lnTo>
                    <a:pt x="35" y="3"/>
                  </a:lnTo>
                  <a:lnTo>
                    <a:pt x="27" y="16"/>
                  </a:lnTo>
                  <a:lnTo>
                    <a:pt x="39" y="27"/>
                  </a:lnTo>
                  <a:lnTo>
                    <a:pt x="24" y="25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pt-BR"/>
            </a:p>
          </p:txBody>
        </p:sp>
      </p:grpSp>
      <p:pic>
        <p:nvPicPr>
          <p:cNvPr id="785" name="Imagem 78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571480"/>
            <a:ext cx="4233809" cy="7429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82760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pt-BR" sz="2000" b="1" i="1" u="sng" dirty="0" smtClean="0">
                <a:latin typeface="Arial" pitchFamily="34" charset="0"/>
                <a:cs typeface="Arial" pitchFamily="34" charset="0"/>
              </a:rPr>
              <a:t>Possibilidades de avaliação com uso das </a:t>
            </a:r>
            <a:r>
              <a:rPr lang="pt-BR" sz="2000" b="1" i="1" u="sng" dirty="0" smtClean="0">
                <a:latin typeface="Arial" pitchFamily="34" charset="0"/>
                <a:cs typeface="Arial" pitchFamily="34" charset="0"/>
              </a:rPr>
              <a:t>TIC</a:t>
            </a:r>
          </a:p>
          <a:p>
            <a:pPr>
              <a:buNone/>
            </a:pPr>
            <a:endParaRPr lang="pt-BR" dirty="0" smtClean="0"/>
          </a:p>
          <a:p>
            <a:pPr>
              <a:buFont typeface="Arial" pitchFamily="34" charset="0"/>
              <a:buChar char="•"/>
            </a:pPr>
            <a:r>
              <a:rPr lang="pt-BR" sz="1800" dirty="0" smtClean="0">
                <a:latin typeface="Arial" pitchFamily="34" charset="0"/>
                <a:cs typeface="Arial" pitchFamily="34" charset="0"/>
              </a:rPr>
              <a:t>Avaliar o desenvolvimento de textos individuais, com o acompanhamento do professor no decorrer da atividade;</a:t>
            </a:r>
          </a:p>
          <a:p>
            <a:pPr>
              <a:buFont typeface="Arial" pitchFamily="34" charset="0"/>
              <a:buChar char="•"/>
            </a:pPr>
            <a:endParaRPr lang="pt-BR" sz="18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pt-BR" sz="1800" dirty="0" smtClean="0">
                <a:latin typeface="Arial" pitchFamily="34" charset="0"/>
                <a:cs typeface="Arial" pitchFamily="34" charset="0"/>
              </a:rPr>
              <a:t>Criação de vídeos e apresentações de slides, onde os próprios alunos fazem a leitura e depois dão dicas para melhorar o trabalho dos colegas;</a:t>
            </a:r>
          </a:p>
          <a:p>
            <a:pPr>
              <a:buFont typeface="Arial" pitchFamily="34" charset="0"/>
              <a:buChar char="•"/>
            </a:pPr>
            <a:endParaRPr lang="pt-BR" sz="18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pt-BR" sz="1800" dirty="0" smtClean="0">
                <a:latin typeface="Arial" pitchFamily="34" charset="0"/>
                <a:cs typeface="Arial" pitchFamily="34" charset="0"/>
              </a:rPr>
              <a:t>Utilização do jornal online para as aulas, os próprios alunos criam as páginas e tiram dúvidas com o professor;</a:t>
            </a:r>
          </a:p>
          <a:p>
            <a:pPr>
              <a:buFont typeface="Arial" pitchFamily="34" charset="0"/>
              <a:buChar char="•"/>
            </a:pPr>
            <a:endParaRPr lang="pt-BR" sz="18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pt-BR" sz="1800" dirty="0" smtClean="0">
                <a:latin typeface="Arial" pitchFamily="34" charset="0"/>
                <a:cs typeface="Arial" pitchFamily="34" charset="0"/>
              </a:rPr>
              <a:t>Utilização da lousa digital para criação de imagens e apresentações individuais dos alunos, sendo avaliados durante todo o processo.</a:t>
            </a:r>
          </a:p>
          <a:p>
            <a:pPr>
              <a:buFont typeface="Arial" pitchFamily="34" charset="0"/>
              <a:buChar char="•"/>
            </a:pPr>
            <a:endParaRPr lang="pt-B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4704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pt-BR" sz="2000" b="1" i="1" u="sng" dirty="0" smtClean="0">
                <a:latin typeface="Arial" pitchFamily="34" charset="0"/>
                <a:cs typeface="Arial" pitchFamily="34" charset="0"/>
              </a:rPr>
              <a:t>Descrição de duas situações de </a:t>
            </a:r>
            <a:r>
              <a:rPr lang="pt-BR" sz="2000" b="1" i="1" u="sng" dirty="0" smtClean="0">
                <a:latin typeface="Arial" pitchFamily="34" charset="0"/>
                <a:cs typeface="Arial" pitchFamily="34" charset="0"/>
              </a:rPr>
              <a:t>avaliação</a:t>
            </a:r>
          </a:p>
          <a:p>
            <a:pPr>
              <a:buNone/>
            </a:pPr>
            <a:endParaRPr lang="pt-BR" dirty="0" smtClean="0"/>
          </a:p>
          <a:p>
            <a:pPr>
              <a:buFont typeface="Arial" pitchFamily="34" charset="0"/>
              <a:buChar char="•"/>
            </a:pPr>
            <a:r>
              <a:rPr lang="pt-BR" sz="1800" dirty="0" smtClean="0">
                <a:latin typeface="Arial" pitchFamily="34" charset="0"/>
                <a:cs typeface="Arial" pitchFamily="34" charset="0"/>
              </a:rPr>
              <a:t>Na oficina de mídias do período vespertino o professor utiliza o Jornal Abadia </a:t>
            </a:r>
            <a:r>
              <a:rPr lang="pt-BR" sz="1800" dirty="0" err="1" smtClean="0">
                <a:latin typeface="Arial" pitchFamily="34" charset="0"/>
                <a:cs typeface="Arial" pitchFamily="34" charset="0"/>
              </a:rPr>
              <a:t>News</a:t>
            </a:r>
            <a:r>
              <a:rPr lang="pt-BR" sz="1800" dirty="0" smtClean="0">
                <a:latin typeface="Arial" pitchFamily="34" charset="0"/>
                <a:cs typeface="Arial" pitchFamily="34" charset="0"/>
              </a:rPr>
              <a:t>, onde os alunos pesquisam e desenvolvem suas páginas do jornal, o professor acompanha os trabalhos com dicas e tirando as dúvidas de como utilizar. A avaliação ocorre durante todo o processo da atividade, desde o inicio com a pesquisa até o momento da postagem das páginas.</a:t>
            </a:r>
          </a:p>
          <a:p>
            <a:pPr>
              <a:buFont typeface="Arial" pitchFamily="34" charset="0"/>
              <a:buChar char="•"/>
            </a:pPr>
            <a:endParaRPr lang="pt-BR" sz="18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pt-BR" sz="1800" dirty="0" smtClean="0">
                <a:latin typeface="Arial" pitchFamily="34" charset="0"/>
                <a:cs typeface="Arial" pitchFamily="34" charset="0"/>
              </a:rPr>
              <a:t>Na disciplina de Produção Interativa os alunos do ensino médio fazem uma leitura e interpretação de temas do cotidiano e após essa leitura desenvolvem textos com opiniões pessoais sobre o tema, após, acessam o </a:t>
            </a:r>
            <a:r>
              <a:rPr lang="pt-BR" sz="1800" dirty="0" err="1" smtClean="0">
                <a:latin typeface="Arial" pitchFamily="34" charset="0"/>
                <a:cs typeface="Arial" pitchFamily="34" charset="0"/>
              </a:rPr>
              <a:t>facebook</a:t>
            </a:r>
            <a:r>
              <a:rPr lang="pt-BR" sz="1800" dirty="0" smtClean="0">
                <a:latin typeface="Arial" pitchFamily="34" charset="0"/>
                <a:cs typeface="Arial" pitchFamily="34" charset="0"/>
              </a:rPr>
              <a:t> da escola com o auxilio do </a:t>
            </a:r>
            <a:r>
              <a:rPr lang="pt-BR" sz="1800" dirty="0" err="1" smtClean="0">
                <a:latin typeface="Arial" pitchFamily="34" charset="0"/>
                <a:cs typeface="Arial" pitchFamily="34" charset="0"/>
              </a:rPr>
              <a:t>progetec</a:t>
            </a:r>
            <a:r>
              <a:rPr lang="pt-BR" sz="1800" dirty="0" smtClean="0">
                <a:latin typeface="Arial" pitchFamily="34" charset="0"/>
                <a:cs typeface="Arial" pitchFamily="34" charset="0"/>
              </a:rPr>
              <a:t> e do professor regente para fazer a postagem dos textos, todo o processo é feito pelos alunos e o professor regente acompanha dando dicas e tirando dúvidas, a avaliação ocorre durante toda a atividade.   </a:t>
            </a:r>
            <a:endParaRPr lang="pt-BR" sz="1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8990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pt-BR" sz="2000" b="1" i="1" u="sng" dirty="0" smtClean="0">
                <a:latin typeface="Arial" pitchFamily="34" charset="0"/>
                <a:cs typeface="Arial" pitchFamily="34" charset="0"/>
              </a:rPr>
              <a:t>Orientações para melhorar </a:t>
            </a:r>
            <a:r>
              <a:rPr lang="pt-BR" sz="2000" b="1" i="1" u="sng" dirty="0" smtClean="0">
                <a:latin typeface="Arial" pitchFamily="34" charset="0"/>
                <a:cs typeface="Arial" pitchFamily="34" charset="0"/>
              </a:rPr>
              <a:t>a avaliação formativa com uso das </a:t>
            </a:r>
            <a:r>
              <a:rPr lang="pt-BR" sz="2000" b="1" i="1" u="sng" dirty="0" smtClean="0">
                <a:latin typeface="Arial" pitchFamily="34" charset="0"/>
                <a:cs typeface="Arial" pitchFamily="34" charset="0"/>
              </a:rPr>
              <a:t>TIC</a:t>
            </a:r>
          </a:p>
          <a:p>
            <a:pPr>
              <a:buFont typeface="Arial" pitchFamily="34" charset="0"/>
              <a:buChar char="•"/>
            </a:pPr>
            <a:r>
              <a:rPr lang="pt-BR" sz="1800" dirty="0" smtClean="0">
                <a:latin typeface="Arial" pitchFamily="34" charset="0"/>
                <a:cs typeface="Arial" pitchFamily="34" charset="0"/>
              </a:rPr>
              <a:t>Desenvolver atividades onde o aluno é o autor do processo;</a:t>
            </a:r>
          </a:p>
          <a:p>
            <a:pPr>
              <a:buFont typeface="Arial" pitchFamily="34" charset="0"/>
              <a:buChar char="•"/>
            </a:pPr>
            <a:endParaRPr lang="pt-BR" sz="18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pt-BR" sz="1800" dirty="0" smtClean="0">
                <a:latin typeface="Arial" pitchFamily="34" charset="0"/>
                <a:cs typeface="Arial" pitchFamily="34" charset="0"/>
              </a:rPr>
              <a:t>O professor deve participar sendo o monitor das atividades;</a:t>
            </a:r>
          </a:p>
          <a:p>
            <a:pPr>
              <a:buFont typeface="Arial" pitchFamily="34" charset="0"/>
              <a:buChar char="•"/>
            </a:pPr>
            <a:endParaRPr lang="pt-BR" sz="18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pt-BR" sz="1800" dirty="0" smtClean="0">
                <a:latin typeface="Arial" pitchFamily="34" charset="0"/>
                <a:cs typeface="Arial" pitchFamily="34" charset="0"/>
              </a:rPr>
              <a:t>Elaborar textos é uma ótima alternativa, desde que os alunos o façam sem a ajuda e cópia de outros textos da internet;</a:t>
            </a:r>
          </a:p>
          <a:p>
            <a:pPr>
              <a:buFont typeface="Arial" pitchFamily="34" charset="0"/>
              <a:buChar char="•"/>
            </a:pPr>
            <a:endParaRPr lang="pt-BR" sz="18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pt-BR" sz="1800" dirty="0" smtClean="0">
                <a:latin typeface="Arial" pitchFamily="34" charset="0"/>
                <a:cs typeface="Arial" pitchFamily="34" charset="0"/>
              </a:rPr>
              <a:t>Criação de vídeos e slides são uma opção interessante para que os alunos aprendam a utilizar estas ferramentas;</a:t>
            </a:r>
          </a:p>
          <a:p>
            <a:pPr>
              <a:buFont typeface="Arial" pitchFamily="34" charset="0"/>
              <a:buChar char="•"/>
            </a:pPr>
            <a:endParaRPr lang="pt-BR" sz="18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pt-BR" sz="1800" dirty="0" smtClean="0">
                <a:latin typeface="Arial" pitchFamily="34" charset="0"/>
                <a:cs typeface="Arial" pitchFamily="34" charset="0"/>
              </a:rPr>
              <a:t>Utilizar a lousa digital como ferramenta para melhorar a participação dos alunos, participando como autores nas atividades;</a:t>
            </a:r>
          </a:p>
          <a:p>
            <a:pPr>
              <a:buFont typeface="Arial" pitchFamily="34" charset="0"/>
              <a:buChar char="•"/>
            </a:pPr>
            <a:endParaRPr lang="pt-BR" sz="18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pt-BR" sz="1800" dirty="0" smtClean="0">
                <a:latin typeface="Arial" pitchFamily="34" charset="0"/>
                <a:cs typeface="Arial" pitchFamily="34" charset="0"/>
              </a:rPr>
              <a:t>Vídeos também são importantes, quando os professores finalizam esses vídeos com atividades para que os alunos construam coisas a partir do que aprenderam nos filmes.</a:t>
            </a:r>
            <a:endParaRPr lang="pt-BR" sz="1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o">
  <a:themeElements>
    <a:clrScheme name="Aspecto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o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54</TotalTime>
  <Words>372</Words>
  <Application>Microsoft Office PowerPoint</Application>
  <PresentationFormat>Apresentação na tela (4:3)</PresentationFormat>
  <Paragraphs>27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4</vt:i4>
      </vt:variant>
    </vt:vector>
  </HeadingPairs>
  <TitlesOfParts>
    <vt:vector size="5" baseType="lpstr">
      <vt:lpstr>Aspecto</vt:lpstr>
      <vt:lpstr>GOVERNO DO ESTADO DE MATO GROSSO DO SUL SECRETARIA DE ESTADO DE EDUCAÇÃO SUPERINTENDÊNCIA DE POLÍTICAS DE EDUCAÇÃO ESCOLA ESTADUAL ABADIA FAUSTINO INÁCIO CAMAPUÃ PROGETEC: ALLAN CARVALHO ROCHA</vt:lpstr>
      <vt:lpstr>Slide 2</vt:lpstr>
      <vt:lpstr>Slide 3</vt:lpstr>
      <vt:lpstr>Slide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GOVERNO DO ESTADO DE MATO GROSSO DO SUL SECRETARIA DE ESTADO DE EDUCAÇÃO SUPERINTENDÊNCIA DE POLÍTICAS DE EDUCAÇÃO ESCOLA ESTADUAL ABADIA FAUSTINO INÁCIO CAMAPUÃ PROGETEC: ALLAN CARVALHO ROCHA</dc:title>
  <dc:creator>ALEX</dc:creator>
  <cp:lastModifiedBy>ALEX</cp:lastModifiedBy>
  <cp:revision>6</cp:revision>
  <dcterms:created xsi:type="dcterms:W3CDTF">2015-08-26T19:41:21Z</dcterms:created>
  <dcterms:modified xsi:type="dcterms:W3CDTF">2015-08-26T20:36:06Z</dcterms:modified>
</cp:coreProperties>
</file>